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7" r:id="rId2"/>
    <p:sldId id="258" r:id="rId3"/>
    <p:sldId id="261" r:id="rId4"/>
    <p:sldId id="264" r:id="rId5"/>
    <p:sldId id="265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003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2"/>
    <p:restoredTop sz="93219"/>
  </p:normalViewPr>
  <p:slideViewPr>
    <p:cSldViewPr>
      <p:cViewPr>
        <p:scale>
          <a:sx n="130" d="100"/>
          <a:sy n="130" d="100"/>
        </p:scale>
        <p:origin x="208" y="-2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48E84-92A2-C94A-803A-FBAD42797BDA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E954241-51CE-524C-87FE-3A5AEC85CFFD}">
      <dgm:prSet/>
      <dgm:spPr/>
      <dgm:t>
        <a:bodyPr/>
        <a:lstStyle/>
        <a:p>
          <a:r>
            <a:rPr lang="en-US" dirty="0"/>
            <a:t>Preexisting depression:</a:t>
          </a:r>
        </a:p>
        <a:p>
          <a:r>
            <a:rPr lang="en-US" dirty="0"/>
            <a:t>3.6% (24,349)</a:t>
          </a:r>
        </a:p>
      </dgm:t>
    </dgm:pt>
    <dgm:pt modelId="{2B4B9FCC-1215-C244-B018-100D4A7B4EAF}" type="parTrans" cxnId="{A56532F7-14EE-394D-B836-9DF1F4DCE089}">
      <dgm:prSet/>
      <dgm:spPr/>
      <dgm:t>
        <a:bodyPr/>
        <a:lstStyle/>
        <a:p>
          <a:endParaRPr lang="en-US"/>
        </a:p>
      </dgm:t>
    </dgm:pt>
    <dgm:pt modelId="{A63D806A-FC10-7543-BB8F-E21E353699F7}" type="sibTrans" cxnId="{A56532F7-14EE-394D-B836-9DF1F4DCE089}">
      <dgm:prSet/>
      <dgm:spPr/>
      <dgm:t>
        <a:bodyPr/>
        <a:lstStyle/>
        <a:p>
          <a:endParaRPr lang="en-US"/>
        </a:p>
      </dgm:t>
    </dgm:pt>
    <dgm:pt modelId="{FEFD4DF4-22F8-A54D-B5A8-06635A5413BA}">
      <dgm:prSet/>
      <dgm:spPr/>
      <dgm:t>
        <a:bodyPr/>
        <a:lstStyle/>
        <a:p>
          <a:r>
            <a:rPr lang="en-US" dirty="0"/>
            <a:t>Preexisting anxiety:</a:t>
          </a:r>
        </a:p>
        <a:p>
          <a:r>
            <a:rPr lang="en-US" dirty="0"/>
            <a:t> 5.4%</a:t>
          </a:r>
        </a:p>
        <a:p>
          <a:r>
            <a:rPr lang="en-US" dirty="0"/>
            <a:t>(36,232)</a:t>
          </a:r>
        </a:p>
      </dgm:t>
    </dgm:pt>
    <dgm:pt modelId="{2A0AC099-4D0B-5D4E-8E5E-7D2A8EF32261}" type="parTrans" cxnId="{2A6F31FD-8643-454F-83AC-49F4CA1FE4E9}">
      <dgm:prSet/>
      <dgm:spPr/>
      <dgm:t>
        <a:bodyPr/>
        <a:lstStyle/>
        <a:p>
          <a:endParaRPr lang="en-US"/>
        </a:p>
      </dgm:t>
    </dgm:pt>
    <dgm:pt modelId="{901459CB-BAFC-AE45-9C9A-3EB1DE04EA24}" type="sibTrans" cxnId="{2A6F31FD-8643-454F-83AC-49F4CA1FE4E9}">
      <dgm:prSet/>
      <dgm:spPr/>
      <dgm:t>
        <a:bodyPr/>
        <a:lstStyle/>
        <a:p>
          <a:endParaRPr lang="en-US"/>
        </a:p>
      </dgm:t>
    </dgm:pt>
    <dgm:pt modelId="{35EBA62B-848D-3545-B32B-2DDE266D35B9}">
      <dgm:prSet/>
      <dgm:spPr/>
      <dgm:t>
        <a:bodyPr/>
        <a:lstStyle/>
        <a:p>
          <a:r>
            <a:rPr lang="en-US" dirty="0"/>
            <a:t>Substance use disorder:</a:t>
          </a:r>
        </a:p>
        <a:p>
          <a:r>
            <a:rPr lang="en-US" dirty="0"/>
            <a:t>6.3% (41,908)</a:t>
          </a:r>
        </a:p>
      </dgm:t>
    </dgm:pt>
    <dgm:pt modelId="{18003256-5795-9345-9E62-1CC0E792F64D}" type="parTrans" cxnId="{65C57730-F668-3D4A-B438-CABB1C4FDA56}">
      <dgm:prSet/>
      <dgm:spPr/>
      <dgm:t>
        <a:bodyPr/>
        <a:lstStyle/>
        <a:p>
          <a:endParaRPr lang="en-US"/>
        </a:p>
      </dgm:t>
    </dgm:pt>
    <dgm:pt modelId="{390DFBF2-CDE8-B34E-AC7D-9C24ABCCE925}" type="sibTrans" cxnId="{65C57730-F668-3D4A-B438-CABB1C4FDA56}">
      <dgm:prSet/>
      <dgm:spPr/>
      <dgm:t>
        <a:bodyPr/>
        <a:lstStyle/>
        <a:p>
          <a:endParaRPr lang="en-US"/>
        </a:p>
      </dgm:t>
    </dgm:pt>
    <dgm:pt modelId="{FB458618-CC77-3442-B947-60C98127019A}" type="pres">
      <dgm:prSet presAssocID="{C1C48E84-92A2-C94A-803A-FBAD42797BDA}" presName="Name0" presStyleCnt="0">
        <dgm:presLayoutVars>
          <dgm:dir/>
          <dgm:resizeHandles val="exact"/>
        </dgm:presLayoutVars>
      </dgm:prSet>
      <dgm:spPr/>
    </dgm:pt>
    <dgm:pt modelId="{5EA1B722-5123-0545-A8AE-94327217B409}" type="pres">
      <dgm:prSet presAssocID="{4E954241-51CE-524C-87FE-3A5AEC85CFFD}" presName="node" presStyleLbl="node1" presStyleIdx="0" presStyleCnt="3">
        <dgm:presLayoutVars>
          <dgm:bulletEnabled val="1"/>
        </dgm:presLayoutVars>
      </dgm:prSet>
      <dgm:spPr/>
    </dgm:pt>
    <dgm:pt modelId="{C9F748B9-AF8E-914F-8C30-A2DD2174734F}" type="pres">
      <dgm:prSet presAssocID="{A63D806A-FC10-7543-BB8F-E21E353699F7}" presName="sibTrans" presStyleCnt="0"/>
      <dgm:spPr/>
    </dgm:pt>
    <dgm:pt modelId="{6EA9F681-E82B-AC4D-9951-0FC44C46C51C}" type="pres">
      <dgm:prSet presAssocID="{FEFD4DF4-22F8-A54D-B5A8-06635A5413BA}" presName="node" presStyleLbl="node1" presStyleIdx="1" presStyleCnt="3">
        <dgm:presLayoutVars>
          <dgm:bulletEnabled val="1"/>
        </dgm:presLayoutVars>
      </dgm:prSet>
      <dgm:spPr/>
    </dgm:pt>
    <dgm:pt modelId="{28E7A792-E802-BA4B-809F-A26575C53256}" type="pres">
      <dgm:prSet presAssocID="{901459CB-BAFC-AE45-9C9A-3EB1DE04EA24}" presName="sibTrans" presStyleCnt="0"/>
      <dgm:spPr/>
    </dgm:pt>
    <dgm:pt modelId="{809CF59F-B24B-2942-9447-829BA9339870}" type="pres">
      <dgm:prSet presAssocID="{35EBA62B-848D-3545-B32B-2DDE266D35B9}" presName="node" presStyleLbl="node1" presStyleIdx="2" presStyleCnt="3">
        <dgm:presLayoutVars>
          <dgm:bulletEnabled val="1"/>
        </dgm:presLayoutVars>
      </dgm:prSet>
      <dgm:spPr/>
    </dgm:pt>
  </dgm:ptLst>
  <dgm:cxnLst>
    <dgm:cxn modelId="{65C57730-F668-3D4A-B438-CABB1C4FDA56}" srcId="{C1C48E84-92A2-C94A-803A-FBAD42797BDA}" destId="{35EBA62B-848D-3545-B32B-2DDE266D35B9}" srcOrd="2" destOrd="0" parTransId="{18003256-5795-9345-9E62-1CC0E792F64D}" sibTransId="{390DFBF2-CDE8-B34E-AC7D-9C24ABCCE925}"/>
    <dgm:cxn modelId="{BF2F4B4C-A5F1-BA40-8CFE-17574F874250}" type="presOf" srcId="{4E954241-51CE-524C-87FE-3A5AEC85CFFD}" destId="{5EA1B722-5123-0545-A8AE-94327217B409}" srcOrd="0" destOrd="0" presId="urn:microsoft.com/office/officeart/2005/8/layout/hList6"/>
    <dgm:cxn modelId="{91A13650-2E6A-FB49-B99F-8727125615FA}" type="presOf" srcId="{FEFD4DF4-22F8-A54D-B5A8-06635A5413BA}" destId="{6EA9F681-E82B-AC4D-9951-0FC44C46C51C}" srcOrd="0" destOrd="0" presId="urn:microsoft.com/office/officeart/2005/8/layout/hList6"/>
    <dgm:cxn modelId="{87125580-D539-AB46-9EF7-3689F5278F41}" type="presOf" srcId="{C1C48E84-92A2-C94A-803A-FBAD42797BDA}" destId="{FB458618-CC77-3442-B947-60C98127019A}" srcOrd="0" destOrd="0" presId="urn:microsoft.com/office/officeart/2005/8/layout/hList6"/>
    <dgm:cxn modelId="{D5A9E4E7-FFAA-B842-B155-FA1878E4D371}" type="presOf" srcId="{35EBA62B-848D-3545-B32B-2DDE266D35B9}" destId="{809CF59F-B24B-2942-9447-829BA9339870}" srcOrd="0" destOrd="0" presId="urn:microsoft.com/office/officeart/2005/8/layout/hList6"/>
    <dgm:cxn modelId="{A56532F7-14EE-394D-B836-9DF1F4DCE089}" srcId="{C1C48E84-92A2-C94A-803A-FBAD42797BDA}" destId="{4E954241-51CE-524C-87FE-3A5AEC85CFFD}" srcOrd="0" destOrd="0" parTransId="{2B4B9FCC-1215-C244-B018-100D4A7B4EAF}" sibTransId="{A63D806A-FC10-7543-BB8F-E21E353699F7}"/>
    <dgm:cxn modelId="{2A6F31FD-8643-454F-83AC-49F4CA1FE4E9}" srcId="{C1C48E84-92A2-C94A-803A-FBAD42797BDA}" destId="{FEFD4DF4-22F8-A54D-B5A8-06635A5413BA}" srcOrd="1" destOrd="0" parTransId="{2A0AC099-4D0B-5D4E-8E5E-7D2A8EF32261}" sibTransId="{901459CB-BAFC-AE45-9C9A-3EB1DE04EA24}"/>
    <dgm:cxn modelId="{BA37BA40-BABA-1148-ADA2-CEE2A2B4110A}" type="presParOf" srcId="{FB458618-CC77-3442-B947-60C98127019A}" destId="{5EA1B722-5123-0545-A8AE-94327217B409}" srcOrd="0" destOrd="0" presId="urn:microsoft.com/office/officeart/2005/8/layout/hList6"/>
    <dgm:cxn modelId="{4648B050-6696-394E-A91B-2FDB3897B590}" type="presParOf" srcId="{FB458618-CC77-3442-B947-60C98127019A}" destId="{C9F748B9-AF8E-914F-8C30-A2DD2174734F}" srcOrd="1" destOrd="0" presId="urn:microsoft.com/office/officeart/2005/8/layout/hList6"/>
    <dgm:cxn modelId="{A878770F-4CE7-1444-8860-030E75076608}" type="presParOf" srcId="{FB458618-CC77-3442-B947-60C98127019A}" destId="{6EA9F681-E82B-AC4D-9951-0FC44C46C51C}" srcOrd="2" destOrd="0" presId="urn:microsoft.com/office/officeart/2005/8/layout/hList6"/>
    <dgm:cxn modelId="{12B8C2D4-E76B-4946-9395-3BC90E871AD6}" type="presParOf" srcId="{FB458618-CC77-3442-B947-60C98127019A}" destId="{28E7A792-E802-BA4B-809F-A26575C53256}" srcOrd="3" destOrd="0" presId="urn:microsoft.com/office/officeart/2005/8/layout/hList6"/>
    <dgm:cxn modelId="{AFC1F52F-173F-6E46-978E-8C37B8399F3E}" type="presParOf" srcId="{FB458618-CC77-3442-B947-60C98127019A}" destId="{809CF59F-B24B-2942-9447-829BA933987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FAE6C-DC72-0046-AEB4-DB93BF19674F}" type="doc">
      <dgm:prSet loTypeId="urn:microsoft.com/office/officeart/2005/8/layout/hierarchy3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962B929-9AB4-BC47-85B9-33164421EB75}">
      <dgm:prSet/>
      <dgm:spPr/>
      <dgm:t>
        <a:bodyPr/>
        <a:lstStyle/>
        <a:p>
          <a:r>
            <a:rPr lang="en-US" dirty="0"/>
            <a:t>668,898 patients</a:t>
          </a:r>
        </a:p>
      </dgm:t>
    </dgm:pt>
    <dgm:pt modelId="{440FA21C-FE2E-0247-A865-45FEAC629569}" type="parTrans" cxnId="{CC68DCDE-91FB-5647-9FB6-48578736DF71}">
      <dgm:prSet/>
      <dgm:spPr/>
      <dgm:t>
        <a:bodyPr/>
        <a:lstStyle/>
        <a:p>
          <a:endParaRPr lang="en-US"/>
        </a:p>
      </dgm:t>
    </dgm:pt>
    <dgm:pt modelId="{1C087EFD-8C30-534A-8E1A-5C7A224654D0}" type="sibTrans" cxnId="{CC68DCDE-91FB-5647-9FB6-48578736DF71}">
      <dgm:prSet/>
      <dgm:spPr/>
      <dgm:t>
        <a:bodyPr/>
        <a:lstStyle/>
        <a:p>
          <a:endParaRPr lang="en-US"/>
        </a:p>
      </dgm:t>
    </dgm:pt>
    <dgm:pt modelId="{6EC43AC6-0919-FD40-A628-6E9BBCFB7F04}">
      <dgm:prSet/>
      <dgm:spPr/>
      <dgm:t>
        <a:bodyPr/>
        <a:lstStyle/>
        <a:p>
          <a:r>
            <a:rPr lang="en-US" dirty="0"/>
            <a:t>Neuraxial anesthesia: </a:t>
          </a:r>
        </a:p>
        <a:p>
          <a:r>
            <a:rPr lang="en-US" dirty="0"/>
            <a:t>63.0% (421,315)</a:t>
          </a:r>
        </a:p>
      </dgm:t>
    </dgm:pt>
    <dgm:pt modelId="{BA996C67-8B2E-3A47-A67F-F89366E79D5A}" type="parTrans" cxnId="{33A8CEC0-1452-EA44-9DC3-FADA9AC03F72}">
      <dgm:prSet/>
      <dgm:spPr/>
      <dgm:t>
        <a:bodyPr/>
        <a:lstStyle/>
        <a:p>
          <a:endParaRPr lang="en-US"/>
        </a:p>
      </dgm:t>
    </dgm:pt>
    <dgm:pt modelId="{33EEB0AA-BB9D-3449-BD35-8EA9FFC6F842}" type="sibTrans" cxnId="{33A8CEC0-1452-EA44-9DC3-FADA9AC03F72}">
      <dgm:prSet/>
      <dgm:spPr/>
      <dgm:t>
        <a:bodyPr/>
        <a:lstStyle/>
        <a:p>
          <a:endParaRPr lang="en-US"/>
        </a:p>
      </dgm:t>
    </dgm:pt>
    <dgm:pt modelId="{6789FB08-E962-9840-8DE6-609B87EB31A6}">
      <dgm:prSet/>
      <dgm:spPr/>
      <dgm:t>
        <a:bodyPr/>
        <a:lstStyle/>
        <a:p>
          <a:r>
            <a:rPr lang="en-US" dirty="0"/>
            <a:t>General anesthesia: </a:t>
          </a:r>
        </a:p>
        <a:p>
          <a:r>
            <a:rPr lang="en-US" dirty="0"/>
            <a:t>7.1% (47,546) </a:t>
          </a:r>
        </a:p>
      </dgm:t>
    </dgm:pt>
    <dgm:pt modelId="{CE231421-55D8-AB4F-B73E-0EAD98CE38C5}" type="parTrans" cxnId="{F56DA653-43A7-F044-887F-2D4DDC92C2A9}">
      <dgm:prSet/>
      <dgm:spPr/>
      <dgm:t>
        <a:bodyPr/>
        <a:lstStyle/>
        <a:p>
          <a:endParaRPr lang="en-US"/>
        </a:p>
      </dgm:t>
    </dgm:pt>
    <dgm:pt modelId="{27B9CE13-0F33-9347-95FB-1BED214E7B4C}" type="sibTrans" cxnId="{F56DA653-43A7-F044-887F-2D4DDC92C2A9}">
      <dgm:prSet/>
      <dgm:spPr/>
      <dgm:t>
        <a:bodyPr/>
        <a:lstStyle/>
        <a:p>
          <a:endParaRPr lang="en-US"/>
        </a:p>
      </dgm:t>
    </dgm:pt>
    <dgm:pt modelId="{24BFEEF2-F4CC-C34C-8B27-55D37607BC51}">
      <dgm:prSet/>
      <dgm:spPr/>
      <dgm:t>
        <a:bodyPr/>
        <a:lstStyle/>
        <a:p>
          <a:r>
            <a:rPr lang="en-US" dirty="0"/>
            <a:t>Both neuraxial and general:</a:t>
          </a:r>
        </a:p>
        <a:p>
          <a:r>
            <a:rPr lang="en-US" dirty="0"/>
            <a:t>9.6% (64,116)</a:t>
          </a:r>
        </a:p>
      </dgm:t>
    </dgm:pt>
    <dgm:pt modelId="{7C2DA06E-FD2F-A241-ACD1-9DE65285624A}" type="parTrans" cxnId="{9177B9CB-812E-2546-BB87-B1218B4EAD07}">
      <dgm:prSet/>
      <dgm:spPr/>
      <dgm:t>
        <a:bodyPr/>
        <a:lstStyle/>
        <a:p>
          <a:endParaRPr lang="en-US"/>
        </a:p>
      </dgm:t>
    </dgm:pt>
    <dgm:pt modelId="{B6CC6212-7700-D843-89EE-46225CDA4D05}" type="sibTrans" cxnId="{9177B9CB-812E-2546-BB87-B1218B4EAD07}">
      <dgm:prSet/>
      <dgm:spPr/>
      <dgm:t>
        <a:bodyPr/>
        <a:lstStyle/>
        <a:p>
          <a:endParaRPr lang="en-US"/>
        </a:p>
      </dgm:t>
    </dgm:pt>
    <dgm:pt modelId="{F865BCB5-5208-6F45-83B5-80B13F266C13}">
      <dgm:prSet/>
      <dgm:spPr/>
      <dgm:t>
        <a:bodyPr/>
        <a:lstStyle/>
        <a:p>
          <a:r>
            <a:rPr lang="en-US" dirty="0"/>
            <a:t>Unclear:</a:t>
          </a:r>
        </a:p>
        <a:p>
          <a:r>
            <a:rPr lang="en-US" dirty="0"/>
            <a:t>20.3% (135,921)</a:t>
          </a:r>
        </a:p>
      </dgm:t>
    </dgm:pt>
    <dgm:pt modelId="{D281E342-C184-DE43-A9EC-F5641BEFEA3B}" type="parTrans" cxnId="{D189C231-D63E-BD4A-9E4F-4E64E54E113E}">
      <dgm:prSet/>
      <dgm:spPr/>
      <dgm:t>
        <a:bodyPr/>
        <a:lstStyle/>
        <a:p>
          <a:endParaRPr lang="en-US"/>
        </a:p>
      </dgm:t>
    </dgm:pt>
    <dgm:pt modelId="{6AD5DF8C-019E-0F4D-9DAF-C2B4EA3CA6EE}" type="sibTrans" cxnId="{D189C231-D63E-BD4A-9E4F-4E64E54E113E}">
      <dgm:prSet/>
      <dgm:spPr/>
      <dgm:t>
        <a:bodyPr/>
        <a:lstStyle/>
        <a:p>
          <a:endParaRPr lang="en-US"/>
        </a:p>
      </dgm:t>
    </dgm:pt>
    <dgm:pt modelId="{D705FFEC-9A43-064A-A7C7-D95D1D2A4A7C}" type="pres">
      <dgm:prSet presAssocID="{843FAE6C-DC72-0046-AEB4-DB93BF1967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2AE5B8-B47B-6D40-B3A2-15F82AF4EA72}" type="pres">
      <dgm:prSet presAssocID="{B962B929-9AB4-BC47-85B9-33164421EB75}" presName="root" presStyleCnt="0"/>
      <dgm:spPr/>
    </dgm:pt>
    <dgm:pt modelId="{1F485216-16EF-094B-A20F-170DD4CA5365}" type="pres">
      <dgm:prSet presAssocID="{B962B929-9AB4-BC47-85B9-33164421EB75}" presName="rootComposite" presStyleCnt="0"/>
      <dgm:spPr/>
    </dgm:pt>
    <dgm:pt modelId="{B4C5E71C-1816-0E49-92D9-0C76681EADE0}" type="pres">
      <dgm:prSet presAssocID="{B962B929-9AB4-BC47-85B9-33164421EB75}" presName="rootText" presStyleLbl="node1" presStyleIdx="0" presStyleCnt="1"/>
      <dgm:spPr/>
    </dgm:pt>
    <dgm:pt modelId="{B1175C11-62FF-8C48-8780-AADB321154E5}" type="pres">
      <dgm:prSet presAssocID="{B962B929-9AB4-BC47-85B9-33164421EB75}" presName="rootConnector" presStyleLbl="node1" presStyleIdx="0" presStyleCnt="1"/>
      <dgm:spPr/>
    </dgm:pt>
    <dgm:pt modelId="{FB31AC70-B8F5-7F42-B3D5-72365F55FFCD}" type="pres">
      <dgm:prSet presAssocID="{B962B929-9AB4-BC47-85B9-33164421EB75}" presName="childShape" presStyleCnt="0"/>
      <dgm:spPr/>
    </dgm:pt>
    <dgm:pt modelId="{17E041CB-22A8-1049-93CF-BC6405BEEAF9}" type="pres">
      <dgm:prSet presAssocID="{BA996C67-8B2E-3A47-A67F-F89366E79D5A}" presName="Name13" presStyleLbl="parChTrans1D2" presStyleIdx="0" presStyleCnt="4"/>
      <dgm:spPr/>
    </dgm:pt>
    <dgm:pt modelId="{93DF1EAC-04EA-D040-84D0-566B25930DF5}" type="pres">
      <dgm:prSet presAssocID="{6EC43AC6-0919-FD40-A628-6E9BBCFB7F04}" presName="childText" presStyleLbl="bgAcc1" presStyleIdx="0" presStyleCnt="4" custScaleX="117642">
        <dgm:presLayoutVars>
          <dgm:bulletEnabled val="1"/>
        </dgm:presLayoutVars>
      </dgm:prSet>
      <dgm:spPr/>
    </dgm:pt>
    <dgm:pt modelId="{DFD47C36-5EB9-6945-AE73-9C8A2CD34EC0}" type="pres">
      <dgm:prSet presAssocID="{CE231421-55D8-AB4F-B73E-0EAD98CE38C5}" presName="Name13" presStyleLbl="parChTrans1D2" presStyleIdx="1" presStyleCnt="4"/>
      <dgm:spPr/>
    </dgm:pt>
    <dgm:pt modelId="{C9D6D41F-1E8C-3A4A-ADCF-FB7009731376}" type="pres">
      <dgm:prSet presAssocID="{6789FB08-E962-9840-8DE6-609B87EB31A6}" presName="childText" presStyleLbl="bgAcc1" presStyleIdx="1" presStyleCnt="4" custScaleX="117642">
        <dgm:presLayoutVars>
          <dgm:bulletEnabled val="1"/>
        </dgm:presLayoutVars>
      </dgm:prSet>
      <dgm:spPr/>
    </dgm:pt>
    <dgm:pt modelId="{B098F532-EE1D-A246-8A8E-5A02C770FCA0}" type="pres">
      <dgm:prSet presAssocID="{7C2DA06E-FD2F-A241-ACD1-9DE65285624A}" presName="Name13" presStyleLbl="parChTrans1D2" presStyleIdx="2" presStyleCnt="4"/>
      <dgm:spPr/>
    </dgm:pt>
    <dgm:pt modelId="{4814ADB0-6D65-E448-8CC6-0B631340D30A}" type="pres">
      <dgm:prSet presAssocID="{24BFEEF2-F4CC-C34C-8B27-55D37607BC51}" presName="childText" presStyleLbl="bgAcc1" presStyleIdx="2" presStyleCnt="4" custScaleX="118503">
        <dgm:presLayoutVars>
          <dgm:bulletEnabled val="1"/>
        </dgm:presLayoutVars>
      </dgm:prSet>
      <dgm:spPr/>
    </dgm:pt>
    <dgm:pt modelId="{710FB5D5-D666-7841-A222-A00B985D4DFD}" type="pres">
      <dgm:prSet presAssocID="{D281E342-C184-DE43-A9EC-F5641BEFEA3B}" presName="Name13" presStyleLbl="parChTrans1D2" presStyleIdx="3" presStyleCnt="4"/>
      <dgm:spPr/>
    </dgm:pt>
    <dgm:pt modelId="{C38B9508-2F97-594D-8F10-82D4CE7E4719}" type="pres">
      <dgm:prSet presAssocID="{F865BCB5-5208-6F45-83B5-80B13F266C13}" presName="childText" presStyleLbl="bgAcc1" presStyleIdx="3" presStyleCnt="4" custScaleX="117642">
        <dgm:presLayoutVars>
          <dgm:bulletEnabled val="1"/>
        </dgm:presLayoutVars>
      </dgm:prSet>
      <dgm:spPr/>
    </dgm:pt>
  </dgm:ptLst>
  <dgm:cxnLst>
    <dgm:cxn modelId="{22EDFA01-42C3-A543-8C92-CD46D867E74F}" type="presOf" srcId="{B962B929-9AB4-BC47-85B9-33164421EB75}" destId="{B1175C11-62FF-8C48-8780-AADB321154E5}" srcOrd="1" destOrd="0" presId="urn:microsoft.com/office/officeart/2005/8/layout/hierarchy3"/>
    <dgm:cxn modelId="{8D77D507-06FC-EF4D-BC24-A2F0D9146954}" type="presOf" srcId="{6EC43AC6-0919-FD40-A628-6E9BBCFB7F04}" destId="{93DF1EAC-04EA-D040-84D0-566B25930DF5}" srcOrd="0" destOrd="0" presId="urn:microsoft.com/office/officeart/2005/8/layout/hierarchy3"/>
    <dgm:cxn modelId="{53DA952E-5D18-CA43-9C10-35F323165A9A}" type="presOf" srcId="{843FAE6C-DC72-0046-AEB4-DB93BF19674F}" destId="{D705FFEC-9A43-064A-A7C7-D95D1D2A4A7C}" srcOrd="0" destOrd="0" presId="urn:microsoft.com/office/officeart/2005/8/layout/hierarchy3"/>
    <dgm:cxn modelId="{D189C231-D63E-BD4A-9E4F-4E64E54E113E}" srcId="{B962B929-9AB4-BC47-85B9-33164421EB75}" destId="{F865BCB5-5208-6F45-83B5-80B13F266C13}" srcOrd="3" destOrd="0" parTransId="{D281E342-C184-DE43-A9EC-F5641BEFEA3B}" sibTransId="{6AD5DF8C-019E-0F4D-9DAF-C2B4EA3CA6EE}"/>
    <dgm:cxn modelId="{ECE3AB43-3ED8-3843-8478-210DA724C465}" type="presOf" srcId="{F865BCB5-5208-6F45-83B5-80B13F266C13}" destId="{C38B9508-2F97-594D-8F10-82D4CE7E4719}" srcOrd="0" destOrd="0" presId="urn:microsoft.com/office/officeart/2005/8/layout/hierarchy3"/>
    <dgm:cxn modelId="{F56DA653-43A7-F044-887F-2D4DDC92C2A9}" srcId="{B962B929-9AB4-BC47-85B9-33164421EB75}" destId="{6789FB08-E962-9840-8DE6-609B87EB31A6}" srcOrd="1" destOrd="0" parTransId="{CE231421-55D8-AB4F-B73E-0EAD98CE38C5}" sibTransId="{27B9CE13-0F33-9347-95FB-1BED214E7B4C}"/>
    <dgm:cxn modelId="{2249786F-797A-4341-A663-ECEE459F7AB7}" type="presOf" srcId="{D281E342-C184-DE43-A9EC-F5641BEFEA3B}" destId="{710FB5D5-D666-7841-A222-A00B985D4DFD}" srcOrd="0" destOrd="0" presId="urn:microsoft.com/office/officeart/2005/8/layout/hierarchy3"/>
    <dgm:cxn modelId="{619C4C96-275D-834C-8801-0E35759E7AE9}" type="presOf" srcId="{7C2DA06E-FD2F-A241-ACD1-9DE65285624A}" destId="{B098F532-EE1D-A246-8A8E-5A02C770FCA0}" srcOrd="0" destOrd="0" presId="urn:microsoft.com/office/officeart/2005/8/layout/hierarchy3"/>
    <dgm:cxn modelId="{33A8CEC0-1452-EA44-9DC3-FADA9AC03F72}" srcId="{B962B929-9AB4-BC47-85B9-33164421EB75}" destId="{6EC43AC6-0919-FD40-A628-6E9BBCFB7F04}" srcOrd="0" destOrd="0" parTransId="{BA996C67-8B2E-3A47-A67F-F89366E79D5A}" sibTransId="{33EEB0AA-BB9D-3449-BD35-8EA9FFC6F842}"/>
    <dgm:cxn modelId="{FB5855C5-ADFF-8549-B68A-BEE6ABD4AD4C}" type="presOf" srcId="{24BFEEF2-F4CC-C34C-8B27-55D37607BC51}" destId="{4814ADB0-6D65-E448-8CC6-0B631340D30A}" srcOrd="0" destOrd="0" presId="urn:microsoft.com/office/officeart/2005/8/layout/hierarchy3"/>
    <dgm:cxn modelId="{9177B9CB-812E-2546-BB87-B1218B4EAD07}" srcId="{B962B929-9AB4-BC47-85B9-33164421EB75}" destId="{24BFEEF2-F4CC-C34C-8B27-55D37607BC51}" srcOrd="2" destOrd="0" parTransId="{7C2DA06E-FD2F-A241-ACD1-9DE65285624A}" sibTransId="{B6CC6212-7700-D843-89EE-46225CDA4D05}"/>
    <dgm:cxn modelId="{95B5F4D0-3FA5-4649-9FBA-2CCE168F3224}" type="presOf" srcId="{B962B929-9AB4-BC47-85B9-33164421EB75}" destId="{B4C5E71C-1816-0E49-92D9-0C76681EADE0}" srcOrd="0" destOrd="0" presId="urn:microsoft.com/office/officeart/2005/8/layout/hierarchy3"/>
    <dgm:cxn modelId="{A316F7D2-4CD1-9942-AF06-A4D8D2CC17EA}" type="presOf" srcId="{6789FB08-E962-9840-8DE6-609B87EB31A6}" destId="{C9D6D41F-1E8C-3A4A-ADCF-FB7009731376}" srcOrd="0" destOrd="0" presId="urn:microsoft.com/office/officeart/2005/8/layout/hierarchy3"/>
    <dgm:cxn modelId="{CC68DCDE-91FB-5647-9FB6-48578736DF71}" srcId="{843FAE6C-DC72-0046-AEB4-DB93BF19674F}" destId="{B962B929-9AB4-BC47-85B9-33164421EB75}" srcOrd="0" destOrd="0" parTransId="{440FA21C-FE2E-0247-A865-45FEAC629569}" sibTransId="{1C087EFD-8C30-534A-8E1A-5C7A224654D0}"/>
    <dgm:cxn modelId="{EC04DBF4-C174-F246-9ED6-F8E35E72B006}" type="presOf" srcId="{CE231421-55D8-AB4F-B73E-0EAD98CE38C5}" destId="{DFD47C36-5EB9-6945-AE73-9C8A2CD34EC0}" srcOrd="0" destOrd="0" presId="urn:microsoft.com/office/officeart/2005/8/layout/hierarchy3"/>
    <dgm:cxn modelId="{ECCECDFD-4538-2143-AACF-C0DCD9795AF7}" type="presOf" srcId="{BA996C67-8B2E-3A47-A67F-F89366E79D5A}" destId="{17E041CB-22A8-1049-93CF-BC6405BEEAF9}" srcOrd="0" destOrd="0" presId="urn:microsoft.com/office/officeart/2005/8/layout/hierarchy3"/>
    <dgm:cxn modelId="{337549B4-0DF9-0942-B40C-EDE182A68503}" type="presParOf" srcId="{D705FFEC-9A43-064A-A7C7-D95D1D2A4A7C}" destId="{EB2AE5B8-B47B-6D40-B3A2-15F82AF4EA72}" srcOrd="0" destOrd="0" presId="urn:microsoft.com/office/officeart/2005/8/layout/hierarchy3"/>
    <dgm:cxn modelId="{77A05FA3-E5B6-EC4C-9571-D990361662ED}" type="presParOf" srcId="{EB2AE5B8-B47B-6D40-B3A2-15F82AF4EA72}" destId="{1F485216-16EF-094B-A20F-170DD4CA5365}" srcOrd="0" destOrd="0" presId="urn:microsoft.com/office/officeart/2005/8/layout/hierarchy3"/>
    <dgm:cxn modelId="{EC391B57-44F9-B846-8F59-5E924650727A}" type="presParOf" srcId="{1F485216-16EF-094B-A20F-170DD4CA5365}" destId="{B4C5E71C-1816-0E49-92D9-0C76681EADE0}" srcOrd="0" destOrd="0" presId="urn:microsoft.com/office/officeart/2005/8/layout/hierarchy3"/>
    <dgm:cxn modelId="{B3ED6E3D-B2FB-C44B-AF60-1C815BC2A126}" type="presParOf" srcId="{1F485216-16EF-094B-A20F-170DD4CA5365}" destId="{B1175C11-62FF-8C48-8780-AADB321154E5}" srcOrd="1" destOrd="0" presId="urn:microsoft.com/office/officeart/2005/8/layout/hierarchy3"/>
    <dgm:cxn modelId="{2A62EA52-5191-6A48-9E24-CDFFA7865B5C}" type="presParOf" srcId="{EB2AE5B8-B47B-6D40-B3A2-15F82AF4EA72}" destId="{FB31AC70-B8F5-7F42-B3D5-72365F55FFCD}" srcOrd="1" destOrd="0" presId="urn:microsoft.com/office/officeart/2005/8/layout/hierarchy3"/>
    <dgm:cxn modelId="{E980B04E-DC73-9745-9E9A-6B0A8080A886}" type="presParOf" srcId="{FB31AC70-B8F5-7F42-B3D5-72365F55FFCD}" destId="{17E041CB-22A8-1049-93CF-BC6405BEEAF9}" srcOrd="0" destOrd="0" presId="urn:microsoft.com/office/officeart/2005/8/layout/hierarchy3"/>
    <dgm:cxn modelId="{596E6EE7-F1DD-1347-A755-B19DEB551349}" type="presParOf" srcId="{FB31AC70-B8F5-7F42-B3D5-72365F55FFCD}" destId="{93DF1EAC-04EA-D040-84D0-566B25930DF5}" srcOrd="1" destOrd="0" presId="urn:microsoft.com/office/officeart/2005/8/layout/hierarchy3"/>
    <dgm:cxn modelId="{A3E17327-E6D5-3C43-926A-E1D78AF8A934}" type="presParOf" srcId="{FB31AC70-B8F5-7F42-B3D5-72365F55FFCD}" destId="{DFD47C36-5EB9-6945-AE73-9C8A2CD34EC0}" srcOrd="2" destOrd="0" presId="urn:microsoft.com/office/officeart/2005/8/layout/hierarchy3"/>
    <dgm:cxn modelId="{CEF031B4-82AC-9A4E-B98E-D53895CC72FD}" type="presParOf" srcId="{FB31AC70-B8F5-7F42-B3D5-72365F55FFCD}" destId="{C9D6D41F-1E8C-3A4A-ADCF-FB7009731376}" srcOrd="3" destOrd="0" presId="urn:microsoft.com/office/officeart/2005/8/layout/hierarchy3"/>
    <dgm:cxn modelId="{F080FD63-DEBA-BA4B-82EC-B66EBCA9B0D6}" type="presParOf" srcId="{FB31AC70-B8F5-7F42-B3D5-72365F55FFCD}" destId="{B098F532-EE1D-A246-8A8E-5A02C770FCA0}" srcOrd="4" destOrd="0" presId="urn:microsoft.com/office/officeart/2005/8/layout/hierarchy3"/>
    <dgm:cxn modelId="{CEDFBB57-225F-5A4E-9935-C170A887224A}" type="presParOf" srcId="{FB31AC70-B8F5-7F42-B3D5-72365F55FFCD}" destId="{4814ADB0-6D65-E448-8CC6-0B631340D30A}" srcOrd="5" destOrd="0" presId="urn:microsoft.com/office/officeart/2005/8/layout/hierarchy3"/>
    <dgm:cxn modelId="{BB0E062A-989C-DF46-8C8C-3C74D8C1AF35}" type="presParOf" srcId="{FB31AC70-B8F5-7F42-B3D5-72365F55FFCD}" destId="{710FB5D5-D666-7841-A222-A00B985D4DFD}" srcOrd="6" destOrd="0" presId="urn:microsoft.com/office/officeart/2005/8/layout/hierarchy3"/>
    <dgm:cxn modelId="{1B851C96-FD17-9D45-804E-9ECC8E6DFDF7}" type="presParOf" srcId="{FB31AC70-B8F5-7F42-B3D5-72365F55FFCD}" destId="{C38B9508-2F97-594D-8F10-82D4CE7E471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8949B-E152-5E4D-AA7C-D108E88F3BF9}" type="doc">
      <dgm:prSet loTypeId="urn:microsoft.com/office/officeart/2005/8/layout/h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A3B0325-FD61-A444-B423-65C94ED8E728}">
      <dgm:prSet/>
      <dgm:spPr/>
      <dgm:t>
        <a:bodyPr/>
        <a:lstStyle/>
        <a:p>
          <a:r>
            <a:rPr lang="en-US" dirty="0"/>
            <a:t>Preeclampsia:</a:t>
          </a:r>
        </a:p>
        <a:p>
          <a:r>
            <a:rPr lang="en-US" dirty="0"/>
            <a:t>10.5% (70,542)</a:t>
          </a:r>
        </a:p>
      </dgm:t>
    </dgm:pt>
    <dgm:pt modelId="{9DA6C514-C761-4F43-9A1D-D3D4F73EB6AB}" type="parTrans" cxnId="{D7E1FE85-DD01-8040-9EAE-42F463918C8C}">
      <dgm:prSet/>
      <dgm:spPr/>
      <dgm:t>
        <a:bodyPr/>
        <a:lstStyle/>
        <a:p>
          <a:endParaRPr lang="en-US"/>
        </a:p>
      </dgm:t>
    </dgm:pt>
    <dgm:pt modelId="{4291E951-A2C6-9540-9AE6-C54B318BA1CC}" type="sibTrans" cxnId="{D7E1FE85-DD01-8040-9EAE-42F463918C8C}">
      <dgm:prSet/>
      <dgm:spPr/>
      <dgm:t>
        <a:bodyPr/>
        <a:lstStyle/>
        <a:p>
          <a:endParaRPr lang="en-US"/>
        </a:p>
      </dgm:t>
    </dgm:pt>
    <dgm:pt modelId="{95A13F62-4771-C140-B10D-091CEB15CFBF}">
      <dgm:prSet/>
      <dgm:spPr/>
      <dgm:t>
        <a:bodyPr/>
        <a:lstStyle/>
        <a:p>
          <a:r>
            <a:rPr lang="en-US" dirty="0"/>
            <a:t>Blood transfusion:</a:t>
          </a:r>
        </a:p>
        <a:p>
          <a:r>
            <a:rPr lang="en-US" dirty="0"/>
            <a:t>4%</a:t>
          </a:r>
        </a:p>
        <a:p>
          <a:r>
            <a:rPr lang="en-US" dirty="0"/>
            <a:t>(27,257)</a:t>
          </a:r>
        </a:p>
      </dgm:t>
    </dgm:pt>
    <dgm:pt modelId="{88D5A93C-89D4-FA4A-96AD-08E61523FC10}" type="parTrans" cxnId="{560960A0-0F72-3845-9C48-9C918E468F71}">
      <dgm:prSet/>
      <dgm:spPr/>
      <dgm:t>
        <a:bodyPr/>
        <a:lstStyle/>
        <a:p>
          <a:endParaRPr lang="en-US"/>
        </a:p>
      </dgm:t>
    </dgm:pt>
    <dgm:pt modelId="{E952DC00-4AAA-D64C-A8D1-006C4744A558}" type="sibTrans" cxnId="{560960A0-0F72-3845-9C48-9C918E468F71}">
      <dgm:prSet/>
      <dgm:spPr/>
      <dgm:t>
        <a:bodyPr/>
        <a:lstStyle/>
        <a:p>
          <a:endParaRPr lang="en-US"/>
        </a:p>
      </dgm:t>
    </dgm:pt>
    <dgm:pt modelId="{CDED02F4-B765-934D-9653-14C6CEA626AF}">
      <dgm:prSet/>
      <dgm:spPr/>
      <dgm:t>
        <a:bodyPr/>
        <a:lstStyle/>
        <a:p>
          <a:r>
            <a:rPr lang="en-US" dirty="0"/>
            <a:t>ICU admission:</a:t>
          </a:r>
        </a:p>
        <a:p>
          <a:r>
            <a:rPr lang="en-US" dirty="0"/>
            <a:t> 1.2% </a:t>
          </a:r>
        </a:p>
        <a:p>
          <a:r>
            <a:rPr lang="en-US" dirty="0"/>
            <a:t>(8359) </a:t>
          </a:r>
        </a:p>
      </dgm:t>
    </dgm:pt>
    <dgm:pt modelId="{D863FB8C-0212-2544-9C6A-9CCFD1B03B18}" type="parTrans" cxnId="{B53CCCF7-723E-1A47-A588-E624BC43FF88}">
      <dgm:prSet/>
      <dgm:spPr/>
      <dgm:t>
        <a:bodyPr/>
        <a:lstStyle/>
        <a:p>
          <a:endParaRPr lang="en-US"/>
        </a:p>
      </dgm:t>
    </dgm:pt>
    <dgm:pt modelId="{7A75D3F7-123A-9C4C-A2AA-FDA9627DB88A}" type="sibTrans" cxnId="{B53CCCF7-723E-1A47-A588-E624BC43FF88}">
      <dgm:prSet/>
      <dgm:spPr/>
      <dgm:t>
        <a:bodyPr/>
        <a:lstStyle/>
        <a:p>
          <a:endParaRPr lang="en-US"/>
        </a:p>
      </dgm:t>
    </dgm:pt>
    <dgm:pt modelId="{C799C1EC-9278-D640-B2AF-B7B58D956FE0}" type="pres">
      <dgm:prSet presAssocID="{A458949B-E152-5E4D-AA7C-D108E88F3BF9}" presName="Name0" presStyleCnt="0">
        <dgm:presLayoutVars>
          <dgm:dir/>
          <dgm:resizeHandles val="exact"/>
        </dgm:presLayoutVars>
      </dgm:prSet>
      <dgm:spPr/>
    </dgm:pt>
    <dgm:pt modelId="{6F07077E-7727-D949-89AC-19FCDA13C141}" type="pres">
      <dgm:prSet presAssocID="{3A3B0325-FD61-A444-B423-65C94ED8E728}" presName="node" presStyleLbl="node1" presStyleIdx="0" presStyleCnt="3">
        <dgm:presLayoutVars>
          <dgm:bulletEnabled val="1"/>
        </dgm:presLayoutVars>
      </dgm:prSet>
      <dgm:spPr/>
    </dgm:pt>
    <dgm:pt modelId="{47004EFF-7F70-664B-9F82-AC58A1062B9B}" type="pres">
      <dgm:prSet presAssocID="{4291E951-A2C6-9540-9AE6-C54B318BA1CC}" presName="sibTrans" presStyleCnt="0"/>
      <dgm:spPr/>
    </dgm:pt>
    <dgm:pt modelId="{0E957107-9F3F-444B-B738-B7517D4D6097}" type="pres">
      <dgm:prSet presAssocID="{95A13F62-4771-C140-B10D-091CEB15CFBF}" presName="node" presStyleLbl="node1" presStyleIdx="1" presStyleCnt="3">
        <dgm:presLayoutVars>
          <dgm:bulletEnabled val="1"/>
        </dgm:presLayoutVars>
      </dgm:prSet>
      <dgm:spPr/>
    </dgm:pt>
    <dgm:pt modelId="{AA96C5B1-EB26-6C4C-9FCE-DE2DCA59E346}" type="pres">
      <dgm:prSet presAssocID="{E952DC00-4AAA-D64C-A8D1-006C4744A558}" presName="sibTrans" presStyleCnt="0"/>
      <dgm:spPr/>
    </dgm:pt>
    <dgm:pt modelId="{42D4A7A4-07EF-1245-97D7-7DD34A64E2B5}" type="pres">
      <dgm:prSet presAssocID="{CDED02F4-B765-934D-9653-14C6CEA626AF}" presName="node" presStyleLbl="node1" presStyleIdx="2" presStyleCnt="3">
        <dgm:presLayoutVars>
          <dgm:bulletEnabled val="1"/>
        </dgm:presLayoutVars>
      </dgm:prSet>
      <dgm:spPr/>
    </dgm:pt>
  </dgm:ptLst>
  <dgm:cxnLst>
    <dgm:cxn modelId="{16001259-3D49-0443-9C3D-FB3CBC6C793A}" type="presOf" srcId="{3A3B0325-FD61-A444-B423-65C94ED8E728}" destId="{6F07077E-7727-D949-89AC-19FCDA13C141}" srcOrd="0" destOrd="0" presId="urn:microsoft.com/office/officeart/2005/8/layout/hList6"/>
    <dgm:cxn modelId="{D7E1FE85-DD01-8040-9EAE-42F463918C8C}" srcId="{A458949B-E152-5E4D-AA7C-D108E88F3BF9}" destId="{3A3B0325-FD61-A444-B423-65C94ED8E728}" srcOrd="0" destOrd="0" parTransId="{9DA6C514-C761-4F43-9A1D-D3D4F73EB6AB}" sibTransId="{4291E951-A2C6-9540-9AE6-C54B318BA1CC}"/>
    <dgm:cxn modelId="{560960A0-0F72-3845-9C48-9C918E468F71}" srcId="{A458949B-E152-5E4D-AA7C-D108E88F3BF9}" destId="{95A13F62-4771-C140-B10D-091CEB15CFBF}" srcOrd="1" destOrd="0" parTransId="{88D5A93C-89D4-FA4A-96AD-08E61523FC10}" sibTransId="{E952DC00-4AAA-D64C-A8D1-006C4744A558}"/>
    <dgm:cxn modelId="{EDA75BC1-F2CB-0942-B367-C169B75FE0DC}" type="presOf" srcId="{95A13F62-4771-C140-B10D-091CEB15CFBF}" destId="{0E957107-9F3F-444B-B738-B7517D4D6097}" srcOrd="0" destOrd="0" presId="urn:microsoft.com/office/officeart/2005/8/layout/hList6"/>
    <dgm:cxn modelId="{0E22CFF0-D50A-C249-BCD1-317A659ECF50}" type="presOf" srcId="{A458949B-E152-5E4D-AA7C-D108E88F3BF9}" destId="{C799C1EC-9278-D640-B2AF-B7B58D956FE0}" srcOrd="0" destOrd="0" presId="urn:microsoft.com/office/officeart/2005/8/layout/hList6"/>
    <dgm:cxn modelId="{B53CCCF7-723E-1A47-A588-E624BC43FF88}" srcId="{A458949B-E152-5E4D-AA7C-D108E88F3BF9}" destId="{CDED02F4-B765-934D-9653-14C6CEA626AF}" srcOrd="2" destOrd="0" parTransId="{D863FB8C-0212-2544-9C6A-9CCFD1B03B18}" sibTransId="{7A75D3F7-123A-9C4C-A2AA-FDA9627DB88A}"/>
    <dgm:cxn modelId="{F8D958FD-96CA-D84A-9691-C936E91A8BFB}" type="presOf" srcId="{CDED02F4-B765-934D-9653-14C6CEA626AF}" destId="{42D4A7A4-07EF-1245-97D7-7DD34A64E2B5}" srcOrd="0" destOrd="0" presId="urn:microsoft.com/office/officeart/2005/8/layout/hList6"/>
    <dgm:cxn modelId="{05DF9445-7FED-4149-BFCD-4010B1DC0AD8}" type="presParOf" srcId="{C799C1EC-9278-D640-B2AF-B7B58D956FE0}" destId="{6F07077E-7727-D949-89AC-19FCDA13C141}" srcOrd="0" destOrd="0" presId="urn:microsoft.com/office/officeart/2005/8/layout/hList6"/>
    <dgm:cxn modelId="{BA1DC1D9-B52C-7F40-A24C-164984B2C773}" type="presParOf" srcId="{C799C1EC-9278-D640-B2AF-B7B58D956FE0}" destId="{47004EFF-7F70-664B-9F82-AC58A1062B9B}" srcOrd="1" destOrd="0" presId="urn:microsoft.com/office/officeart/2005/8/layout/hList6"/>
    <dgm:cxn modelId="{C1CE8D77-10A7-3944-A4B0-9AFDDB8766D9}" type="presParOf" srcId="{C799C1EC-9278-D640-B2AF-B7B58D956FE0}" destId="{0E957107-9F3F-444B-B738-B7517D4D6097}" srcOrd="2" destOrd="0" presId="urn:microsoft.com/office/officeart/2005/8/layout/hList6"/>
    <dgm:cxn modelId="{CD21FA5A-02D2-A24D-B3D8-74BAA83DE814}" type="presParOf" srcId="{C799C1EC-9278-D640-B2AF-B7B58D956FE0}" destId="{AA96C5B1-EB26-6C4C-9FCE-DE2DCA59E346}" srcOrd="3" destOrd="0" presId="urn:microsoft.com/office/officeart/2005/8/layout/hList6"/>
    <dgm:cxn modelId="{41428A24-F69C-7B4F-88C8-5A7F4C8854DC}" type="presParOf" srcId="{C799C1EC-9278-D640-B2AF-B7B58D956FE0}" destId="{42D4A7A4-07EF-1245-97D7-7DD34A64E2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9CDAC6-9148-7B43-8FB5-BCBA8AD0D77A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6D46A1-2C21-C947-9A11-6F633DD0DB01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New persistent pain diagnosis in 2.3%</a:t>
          </a:r>
          <a:r>
            <a:rPr lang="en-US" dirty="0">
              <a:solidFill>
                <a:srgbClr val="FF0000"/>
              </a:solidFill>
            </a:rPr>
            <a:t> </a:t>
          </a:r>
        </a:p>
      </dgm:t>
    </dgm:pt>
    <dgm:pt modelId="{A8BCADE3-FA5F-664D-892E-F13DD2A50EF6}" type="parTrans" cxnId="{BAA27A54-A18A-9646-8636-61E263778EE5}">
      <dgm:prSet/>
      <dgm:spPr/>
      <dgm:t>
        <a:bodyPr/>
        <a:lstStyle/>
        <a:p>
          <a:endParaRPr lang="en-US"/>
        </a:p>
      </dgm:t>
    </dgm:pt>
    <dgm:pt modelId="{01980D79-3149-794B-991D-19CFDB0993CF}" type="sibTrans" cxnId="{BAA27A54-A18A-9646-8636-61E263778EE5}">
      <dgm:prSet/>
      <dgm:spPr/>
      <dgm:t>
        <a:bodyPr/>
        <a:lstStyle/>
        <a:p>
          <a:endParaRPr lang="en-US"/>
        </a:p>
      </dgm:t>
    </dgm:pt>
    <dgm:pt modelId="{96E07A22-741E-E94D-9406-315A85E6968B}" type="pres">
      <dgm:prSet presAssocID="{229CDAC6-9148-7B43-8FB5-BCBA8AD0D77A}" presName="linearFlow" presStyleCnt="0">
        <dgm:presLayoutVars>
          <dgm:dir/>
          <dgm:resizeHandles val="exact"/>
        </dgm:presLayoutVars>
      </dgm:prSet>
      <dgm:spPr/>
    </dgm:pt>
    <dgm:pt modelId="{024B23A0-9237-1D4D-89C5-2DF32B56A13F}" type="pres">
      <dgm:prSet presAssocID="{C36D46A1-2C21-C947-9A11-6F633DD0DB01}" presName="composite" presStyleCnt="0"/>
      <dgm:spPr/>
    </dgm:pt>
    <dgm:pt modelId="{B0B90AD9-8189-7941-B477-23C759E3A277}" type="pres">
      <dgm:prSet presAssocID="{C36D46A1-2C21-C947-9A11-6F633DD0DB01}" presName="imgShp" presStyleLbl="fgImgPlace1" presStyleIdx="0" presStyleCnt="1"/>
      <dgm:spPr>
        <a:noFill/>
      </dgm:spPr>
    </dgm:pt>
    <dgm:pt modelId="{6A0D816C-7E5B-7D4D-A8F3-17D0071D7322}" type="pres">
      <dgm:prSet presAssocID="{C36D46A1-2C21-C947-9A11-6F633DD0DB01}" presName="txShp" presStyleLbl="node1" presStyleIdx="0" presStyleCnt="1" custScaleX="134498">
        <dgm:presLayoutVars>
          <dgm:bulletEnabled val="1"/>
        </dgm:presLayoutVars>
      </dgm:prSet>
      <dgm:spPr/>
    </dgm:pt>
  </dgm:ptLst>
  <dgm:cxnLst>
    <dgm:cxn modelId="{38980307-A530-444E-8F8D-D985EAA50107}" type="presOf" srcId="{229CDAC6-9148-7B43-8FB5-BCBA8AD0D77A}" destId="{96E07A22-741E-E94D-9406-315A85E6968B}" srcOrd="0" destOrd="0" presId="urn:microsoft.com/office/officeart/2005/8/layout/vList3"/>
    <dgm:cxn modelId="{BAA27A54-A18A-9646-8636-61E263778EE5}" srcId="{229CDAC6-9148-7B43-8FB5-BCBA8AD0D77A}" destId="{C36D46A1-2C21-C947-9A11-6F633DD0DB01}" srcOrd="0" destOrd="0" parTransId="{A8BCADE3-FA5F-664D-892E-F13DD2A50EF6}" sibTransId="{01980D79-3149-794B-991D-19CFDB0993CF}"/>
    <dgm:cxn modelId="{4683998B-0B96-984D-9415-4F031790861F}" type="presOf" srcId="{C36D46A1-2C21-C947-9A11-6F633DD0DB01}" destId="{6A0D816C-7E5B-7D4D-A8F3-17D0071D7322}" srcOrd="0" destOrd="0" presId="urn:microsoft.com/office/officeart/2005/8/layout/vList3"/>
    <dgm:cxn modelId="{ECFE05B3-98EA-8842-88B2-44871C9A989E}" type="presParOf" srcId="{96E07A22-741E-E94D-9406-315A85E6968B}" destId="{024B23A0-9237-1D4D-89C5-2DF32B56A13F}" srcOrd="0" destOrd="0" presId="urn:microsoft.com/office/officeart/2005/8/layout/vList3"/>
    <dgm:cxn modelId="{C8F9C85D-1439-734E-91EA-8680E61142DD}" type="presParOf" srcId="{024B23A0-9237-1D4D-89C5-2DF32B56A13F}" destId="{B0B90AD9-8189-7941-B477-23C759E3A277}" srcOrd="0" destOrd="0" presId="urn:microsoft.com/office/officeart/2005/8/layout/vList3"/>
    <dgm:cxn modelId="{EABA1092-7495-3E4C-AF5C-6504E4F5E5C3}" type="presParOf" srcId="{024B23A0-9237-1D4D-89C5-2DF32B56A13F}" destId="{6A0D816C-7E5B-7D4D-A8F3-17D0071D73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F7923E-A7D0-C144-813F-756F4E0C20B7}" type="doc">
      <dgm:prSet loTypeId="urn:microsoft.com/office/officeart/2005/8/layout/process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16473-4C13-A144-879B-ACD70C3BCFB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4,789,673 deliveries</a:t>
          </a:r>
        </a:p>
      </dgm:t>
    </dgm:pt>
    <dgm:pt modelId="{4C9A42ED-BCB7-DC43-9ADA-F1B28588C6E2}" type="parTrans" cxnId="{955C2857-D89E-CE48-A429-53100FC4E9CB}">
      <dgm:prSet/>
      <dgm:spPr/>
      <dgm:t>
        <a:bodyPr/>
        <a:lstStyle/>
        <a:p>
          <a:endParaRPr lang="en-US"/>
        </a:p>
      </dgm:t>
    </dgm:pt>
    <dgm:pt modelId="{B4CCB4C1-1F0E-6C48-9D2E-8B0895BD86FC}" type="sibTrans" cxnId="{955C2857-D89E-CE48-A429-53100FC4E9C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2EDBAF4-6B11-7F4B-8302-5715D4B5DAF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680,154 with no pain diagnoses pre-delivery or at delivery</a:t>
          </a:r>
        </a:p>
      </dgm:t>
    </dgm:pt>
    <dgm:pt modelId="{4B42A19A-7C1C-6F48-BF82-6F244E67C74C}" type="parTrans" cxnId="{75646FFD-339A-E945-9303-414B18C3D651}">
      <dgm:prSet/>
      <dgm:spPr/>
      <dgm:t>
        <a:bodyPr/>
        <a:lstStyle/>
        <a:p>
          <a:endParaRPr lang="en-US"/>
        </a:p>
      </dgm:t>
    </dgm:pt>
    <dgm:pt modelId="{6AE5F2BF-32C6-0B40-BA06-D96CAA0EEC42}" type="sibTrans" cxnId="{75646FFD-339A-E945-9303-414B18C3D65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8BF0C32-BD22-234A-AE91-63A923B26DA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1,528,426 deliveries &gt;= 12 and &lt;= 55 years</a:t>
          </a:r>
        </a:p>
      </dgm:t>
    </dgm:pt>
    <dgm:pt modelId="{5E6298B4-0DA2-F04D-BDED-3996CD2BBE30}" type="parTrans" cxnId="{A3CD1B59-CABA-E94D-B63B-4FF55E80246A}">
      <dgm:prSet/>
      <dgm:spPr/>
      <dgm:t>
        <a:bodyPr/>
        <a:lstStyle/>
        <a:p>
          <a:endParaRPr lang="en-US"/>
        </a:p>
      </dgm:t>
    </dgm:pt>
    <dgm:pt modelId="{0DF6933B-5C0D-754C-BB5A-E157A509A6A3}" type="sibTrans" cxnId="{A3CD1B59-CABA-E94D-B63B-4FF55E80246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8451498-A721-BF46-953E-CCCF28EA91A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1,528,602 cesarean deliveries</a:t>
          </a:r>
        </a:p>
      </dgm:t>
    </dgm:pt>
    <dgm:pt modelId="{A6C9A7A4-26A2-8B42-AB04-D476C88F7076}" type="parTrans" cxnId="{75018CD7-EA8F-5742-8A78-0ECAAA1EF0B1}">
      <dgm:prSet/>
      <dgm:spPr/>
      <dgm:t>
        <a:bodyPr/>
        <a:lstStyle/>
        <a:p>
          <a:endParaRPr lang="en-US"/>
        </a:p>
      </dgm:t>
    </dgm:pt>
    <dgm:pt modelId="{72404E94-BED8-F043-9F51-B8E56270CE75}" type="sibTrans" cxnId="{75018CD7-EA8F-5742-8A78-0ECAAA1EF0B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062BDD8-C3F5-CB43-93EA-F19A44A9D86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937,490 have at least 1 pre-delivery encounter</a:t>
          </a:r>
        </a:p>
      </dgm:t>
    </dgm:pt>
    <dgm:pt modelId="{C3183814-4AAA-C045-A8AB-A956E9BEE5EE}" type="parTrans" cxnId="{A7324814-9EA0-0645-8F70-98BBA37AA20B}">
      <dgm:prSet/>
      <dgm:spPr/>
      <dgm:t>
        <a:bodyPr/>
        <a:lstStyle/>
        <a:p>
          <a:endParaRPr lang="en-US"/>
        </a:p>
      </dgm:t>
    </dgm:pt>
    <dgm:pt modelId="{205756E7-36CB-A940-8CB4-ED420B68E513}" type="sibTrans" cxnId="{A7324814-9EA0-0645-8F70-98BBA37AA20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EBB4157-727E-D64E-8DBA-24C63B141A9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668,898 with no opioid use diagnoses pre-delivery or at delivery</a:t>
          </a:r>
        </a:p>
      </dgm:t>
    </dgm:pt>
    <dgm:pt modelId="{104AB738-18F1-4940-8C63-1F71C6E1D2CC}" type="parTrans" cxnId="{66ADCF73-3E40-B94D-8F18-C1FC8D3DFCE4}">
      <dgm:prSet/>
      <dgm:spPr/>
      <dgm:t>
        <a:bodyPr/>
        <a:lstStyle/>
        <a:p>
          <a:endParaRPr lang="en-US"/>
        </a:p>
      </dgm:t>
    </dgm:pt>
    <dgm:pt modelId="{22C9EFE9-40DB-4447-B12C-84F34B01F708}" type="sibTrans" cxnId="{66ADCF73-3E40-B94D-8F18-C1FC8D3DFCE4}">
      <dgm:prSet/>
      <dgm:spPr/>
      <dgm:t>
        <a:bodyPr/>
        <a:lstStyle/>
        <a:p>
          <a:endParaRPr lang="en-US"/>
        </a:p>
      </dgm:t>
    </dgm:pt>
    <dgm:pt modelId="{AF89A1A0-0CB7-9F4C-BF0B-8B3C43CEBDFD}" type="pres">
      <dgm:prSet presAssocID="{9EF7923E-A7D0-C144-813F-756F4E0C20B7}" presName="linearFlow" presStyleCnt="0">
        <dgm:presLayoutVars>
          <dgm:resizeHandles val="exact"/>
        </dgm:presLayoutVars>
      </dgm:prSet>
      <dgm:spPr/>
    </dgm:pt>
    <dgm:pt modelId="{CA814DA4-5B4B-0F44-BDBD-0ADA4D0B8999}" type="pres">
      <dgm:prSet presAssocID="{89516473-4C13-A144-879B-ACD70C3BCFB1}" presName="node" presStyleLbl="node1" presStyleIdx="0" presStyleCnt="6" custScaleX="207357" custLinFactNeighborY="-30579">
        <dgm:presLayoutVars>
          <dgm:bulletEnabled val="1"/>
        </dgm:presLayoutVars>
      </dgm:prSet>
      <dgm:spPr/>
    </dgm:pt>
    <dgm:pt modelId="{C7A43A31-1E28-F047-AD6F-A4248D11B638}" type="pres">
      <dgm:prSet presAssocID="{B4CCB4C1-1F0E-6C48-9D2E-8B0895BD86FC}" presName="sibTrans" presStyleLbl="sibTrans2D1" presStyleIdx="0" presStyleCnt="5"/>
      <dgm:spPr/>
    </dgm:pt>
    <dgm:pt modelId="{1FD8E3A7-DB4C-3A46-8486-1D353FE40164}" type="pres">
      <dgm:prSet presAssocID="{B4CCB4C1-1F0E-6C48-9D2E-8B0895BD86FC}" presName="connectorText" presStyleLbl="sibTrans2D1" presStyleIdx="0" presStyleCnt="5"/>
      <dgm:spPr/>
    </dgm:pt>
    <dgm:pt modelId="{CA3B61D0-40A2-4644-A256-B958C1EF3AEA}" type="pres">
      <dgm:prSet presAssocID="{38451498-A721-BF46-953E-CCCF28EA91A6}" presName="node" presStyleLbl="node1" presStyleIdx="1" presStyleCnt="6" custScaleX="207357">
        <dgm:presLayoutVars>
          <dgm:bulletEnabled val="1"/>
        </dgm:presLayoutVars>
      </dgm:prSet>
      <dgm:spPr/>
    </dgm:pt>
    <dgm:pt modelId="{224E0118-5994-6C4A-815C-1E10BDD423D8}" type="pres">
      <dgm:prSet presAssocID="{72404E94-BED8-F043-9F51-B8E56270CE75}" presName="sibTrans" presStyleLbl="sibTrans2D1" presStyleIdx="1" presStyleCnt="5"/>
      <dgm:spPr/>
    </dgm:pt>
    <dgm:pt modelId="{75692974-A5DF-A941-9FB6-AB1A2BC2B49F}" type="pres">
      <dgm:prSet presAssocID="{72404E94-BED8-F043-9F51-B8E56270CE75}" presName="connectorText" presStyleLbl="sibTrans2D1" presStyleIdx="1" presStyleCnt="5"/>
      <dgm:spPr/>
    </dgm:pt>
    <dgm:pt modelId="{57663EFC-202B-6E44-89E1-497DC1E11C33}" type="pres">
      <dgm:prSet presAssocID="{C8BF0C32-BD22-234A-AE91-63A923B26DA1}" presName="node" presStyleLbl="node1" presStyleIdx="2" presStyleCnt="6" custScaleX="207357">
        <dgm:presLayoutVars>
          <dgm:bulletEnabled val="1"/>
        </dgm:presLayoutVars>
      </dgm:prSet>
      <dgm:spPr/>
    </dgm:pt>
    <dgm:pt modelId="{590F2952-B6FD-CC4A-8B0B-96668042D3EF}" type="pres">
      <dgm:prSet presAssocID="{0DF6933B-5C0D-754C-BB5A-E157A509A6A3}" presName="sibTrans" presStyleLbl="sibTrans2D1" presStyleIdx="2" presStyleCnt="5"/>
      <dgm:spPr/>
    </dgm:pt>
    <dgm:pt modelId="{80B0E2FB-631A-2143-AEE5-B02914BD08D7}" type="pres">
      <dgm:prSet presAssocID="{0DF6933B-5C0D-754C-BB5A-E157A509A6A3}" presName="connectorText" presStyleLbl="sibTrans2D1" presStyleIdx="2" presStyleCnt="5"/>
      <dgm:spPr/>
    </dgm:pt>
    <dgm:pt modelId="{359C991A-4C8C-DB42-865E-B74D38FAD930}" type="pres">
      <dgm:prSet presAssocID="{7062BDD8-C3F5-CB43-93EA-F19A44A9D865}" presName="node" presStyleLbl="node1" presStyleIdx="3" presStyleCnt="6" custScaleX="207358">
        <dgm:presLayoutVars>
          <dgm:bulletEnabled val="1"/>
        </dgm:presLayoutVars>
      </dgm:prSet>
      <dgm:spPr/>
    </dgm:pt>
    <dgm:pt modelId="{7C5595D4-66E8-1B41-ABD2-4033E626C09A}" type="pres">
      <dgm:prSet presAssocID="{205756E7-36CB-A940-8CB4-ED420B68E513}" presName="sibTrans" presStyleLbl="sibTrans2D1" presStyleIdx="3" presStyleCnt="5"/>
      <dgm:spPr/>
    </dgm:pt>
    <dgm:pt modelId="{BF89824A-E165-8B42-BDE3-F658A9A064C1}" type="pres">
      <dgm:prSet presAssocID="{205756E7-36CB-A940-8CB4-ED420B68E513}" presName="connectorText" presStyleLbl="sibTrans2D1" presStyleIdx="3" presStyleCnt="5"/>
      <dgm:spPr/>
    </dgm:pt>
    <dgm:pt modelId="{0E155E94-5580-F14E-BE68-471A25A7F2A4}" type="pres">
      <dgm:prSet presAssocID="{52EDBAF4-6B11-7F4B-8302-5715D4B5DAF2}" presName="node" presStyleLbl="node1" presStyleIdx="4" presStyleCnt="6" custScaleX="207358">
        <dgm:presLayoutVars>
          <dgm:bulletEnabled val="1"/>
        </dgm:presLayoutVars>
      </dgm:prSet>
      <dgm:spPr/>
    </dgm:pt>
    <dgm:pt modelId="{F9343C91-231D-FC4C-A09F-22F4E4DE74D2}" type="pres">
      <dgm:prSet presAssocID="{6AE5F2BF-32C6-0B40-BA06-D96CAA0EEC42}" presName="sibTrans" presStyleLbl="sibTrans2D1" presStyleIdx="4" presStyleCnt="5"/>
      <dgm:spPr/>
    </dgm:pt>
    <dgm:pt modelId="{C1738827-C205-634B-9FBA-F19614746014}" type="pres">
      <dgm:prSet presAssocID="{6AE5F2BF-32C6-0B40-BA06-D96CAA0EEC42}" presName="connectorText" presStyleLbl="sibTrans2D1" presStyleIdx="4" presStyleCnt="5"/>
      <dgm:spPr/>
    </dgm:pt>
    <dgm:pt modelId="{0B07EFF4-094F-EB4A-8A4A-47AAC69C17B2}" type="pres">
      <dgm:prSet presAssocID="{9EBB4157-727E-D64E-8DBA-24C63B141A94}" presName="node" presStyleLbl="node1" presStyleIdx="5" presStyleCnt="6" custScaleX="207358">
        <dgm:presLayoutVars>
          <dgm:bulletEnabled val="1"/>
        </dgm:presLayoutVars>
      </dgm:prSet>
      <dgm:spPr/>
    </dgm:pt>
  </dgm:ptLst>
  <dgm:cxnLst>
    <dgm:cxn modelId="{1D860A0A-BAE9-1440-BEF2-B076DA568C09}" type="presOf" srcId="{C8BF0C32-BD22-234A-AE91-63A923B26DA1}" destId="{57663EFC-202B-6E44-89E1-497DC1E11C33}" srcOrd="0" destOrd="0" presId="urn:microsoft.com/office/officeart/2005/8/layout/process2"/>
    <dgm:cxn modelId="{2DEDBF0C-0BEE-674A-92A0-480CBAFB06D9}" type="presOf" srcId="{6AE5F2BF-32C6-0B40-BA06-D96CAA0EEC42}" destId="{C1738827-C205-634B-9FBA-F19614746014}" srcOrd="1" destOrd="0" presId="urn:microsoft.com/office/officeart/2005/8/layout/process2"/>
    <dgm:cxn modelId="{A7324814-9EA0-0645-8F70-98BBA37AA20B}" srcId="{9EF7923E-A7D0-C144-813F-756F4E0C20B7}" destId="{7062BDD8-C3F5-CB43-93EA-F19A44A9D865}" srcOrd="3" destOrd="0" parTransId="{C3183814-4AAA-C045-A8AB-A956E9BEE5EE}" sibTransId="{205756E7-36CB-A940-8CB4-ED420B68E513}"/>
    <dgm:cxn modelId="{C97B591A-354C-0B43-A3B4-F1FBF5B4F221}" type="presOf" srcId="{9EBB4157-727E-D64E-8DBA-24C63B141A94}" destId="{0B07EFF4-094F-EB4A-8A4A-47AAC69C17B2}" srcOrd="0" destOrd="0" presId="urn:microsoft.com/office/officeart/2005/8/layout/process2"/>
    <dgm:cxn modelId="{6966512A-EC98-A94C-A06B-81CD89E51E09}" type="presOf" srcId="{0DF6933B-5C0D-754C-BB5A-E157A509A6A3}" destId="{590F2952-B6FD-CC4A-8B0B-96668042D3EF}" srcOrd="0" destOrd="0" presId="urn:microsoft.com/office/officeart/2005/8/layout/process2"/>
    <dgm:cxn modelId="{E961F137-4C0D-394D-9ECB-B4EA61216564}" type="presOf" srcId="{7062BDD8-C3F5-CB43-93EA-F19A44A9D865}" destId="{359C991A-4C8C-DB42-865E-B74D38FAD930}" srcOrd="0" destOrd="0" presId="urn:microsoft.com/office/officeart/2005/8/layout/process2"/>
    <dgm:cxn modelId="{0903F042-A4DE-F441-996A-CCE261475EA6}" type="presOf" srcId="{52EDBAF4-6B11-7F4B-8302-5715D4B5DAF2}" destId="{0E155E94-5580-F14E-BE68-471A25A7F2A4}" srcOrd="0" destOrd="0" presId="urn:microsoft.com/office/officeart/2005/8/layout/process2"/>
    <dgm:cxn modelId="{79EAB656-2DAA-7043-BC68-06DAD9DB6313}" type="presOf" srcId="{72404E94-BED8-F043-9F51-B8E56270CE75}" destId="{224E0118-5994-6C4A-815C-1E10BDD423D8}" srcOrd="0" destOrd="0" presId="urn:microsoft.com/office/officeart/2005/8/layout/process2"/>
    <dgm:cxn modelId="{955C2857-D89E-CE48-A429-53100FC4E9CB}" srcId="{9EF7923E-A7D0-C144-813F-756F4E0C20B7}" destId="{89516473-4C13-A144-879B-ACD70C3BCFB1}" srcOrd="0" destOrd="0" parTransId="{4C9A42ED-BCB7-DC43-9ADA-F1B28588C6E2}" sibTransId="{B4CCB4C1-1F0E-6C48-9D2E-8B0895BD86FC}"/>
    <dgm:cxn modelId="{A3CD1B59-CABA-E94D-B63B-4FF55E80246A}" srcId="{9EF7923E-A7D0-C144-813F-756F4E0C20B7}" destId="{C8BF0C32-BD22-234A-AE91-63A923B26DA1}" srcOrd="2" destOrd="0" parTransId="{5E6298B4-0DA2-F04D-BDED-3996CD2BBE30}" sibTransId="{0DF6933B-5C0D-754C-BB5A-E157A509A6A3}"/>
    <dgm:cxn modelId="{2A7AB169-6F98-C04D-8C25-AF2D55E54B74}" type="presOf" srcId="{89516473-4C13-A144-879B-ACD70C3BCFB1}" destId="{CA814DA4-5B4B-0F44-BDBD-0ADA4D0B8999}" srcOrd="0" destOrd="0" presId="urn:microsoft.com/office/officeart/2005/8/layout/process2"/>
    <dgm:cxn modelId="{66ADCF73-3E40-B94D-8F18-C1FC8D3DFCE4}" srcId="{9EF7923E-A7D0-C144-813F-756F4E0C20B7}" destId="{9EBB4157-727E-D64E-8DBA-24C63B141A94}" srcOrd="5" destOrd="0" parTransId="{104AB738-18F1-4940-8C63-1F71C6E1D2CC}" sibTransId="{22C9EFE9-40DB-4447-B12C-84F34B01F708}"/>
    <dgm:cxn modelId="{A0B9FFA9-CBB6-4042-9B31-3DBC6790B8EA}" type="presOf" srcId="{0DF6933B-5C0D-754C-BB5A-E157A509A6A3}" destId="{80B0E2FB-631A-2143-AEE5-B02914BD08D7}" srcOrd="1" destOrd="0" presId="urn:microsoft.com/office/officeart/2005/8/layout/process2"/>
    <dgm:cxn modelId="{10C667B4-E6F1-2742-B0E6-3BC3B046062B}" type="presOf" srcId="{B4CCB4C1-1F0E-6C48-9D2E-8B0895BD86FC}" destId="{C7A43A31-1E28-F047-AD6F-A4248D11B638}" srcOrd="0" destOrd="0" presId="urn:microsoft.com/office/officeart/2005/8/layout/process2"/>
    <dgm:cxn modelId="{DC1B41B6-ABAC-3B49-80ED-A854760B5ED2}" type="presOf" srcId="{72404E94-BED8-F043-9F51-B8E56270CE75}" destId="{75692974-A5DF-A941-9FB6-AB1A2BC2B49F}" srcOrd="1" destOrd="0" presId="urn:microsoft.com/office/officeart/2005/8/layout/process2"/>
    <dgm:cxn modelId="{75018CD7-EA8F-5742-8A78-0ECAAA1EF0B1}" srcId="{9EF7923E-A7D0-C144-813F-756F4E0C20B7}" destId="{38451498-A721-BF46-953E-CCCF28EA91A6}" srcOrd="1" destOrd="0" parTransId="{A6C9A7A4-26A2-8B42-AB04-D476C88F7076}" sibTransId="{72404E94-BED8-F043-9F51-B8E56270CE75}"/>
    <dgm:cxn modelId="{02771BDA-C7DF-2543-9999-F9F239FA7D9A}" type="presOf" srcId="{9EF7923E-A7D0-C144-813F-756F4E0C20B7}" destId="{AF89A1A0-0CB7-9F4C-BF0B-8B3C43CEBDFD}" srcOrd="0" destOrd="0" presId="urn:microsoft.com/office/officeart/2005/8/layout/process2"/>
    <dgm:cxn modelId="{5452FBE1-8520-434C-8FA8-F73DE5C6A7E7}" type="presOf" srcId="{205756E7-36CB-A940-8CB4-ED420B68E513}" destId="{BF89824A-E165-8B42-BDE3-F658A9A064C1}" srcOrd="1" destOrd="0" presId="urn:microsoft.com/office/officeart/2005/8/layout/process2"/>
    <dgm:cxn modelId="{AE164DE4-CD2B-E243-90E6-1F3C638D7587}" type="presOf" srcId="{6AE5F2BF-32C6-0B40-BA06-D96CAA0EEC42}" destId="{F9343C91-231D-FC4C-A09F-22F4E4DE74D2}" srcOrd="0" destOrd="0" presId="urn:microsoft.com/office/officeart/2005/8/layout/process2"/>
    <dgm:cxn modelId="{BC18BBEA-6B1B-1647-B3D8-A71CDCDAB537}" type="presOf" srcId="{205756E7-36CB-A940-8CB4-ED420B68E513}" destId="{7C5595D4-66E8-1B41-ABD2-4033E626C09A}" srcOrd="0" destOrd="0" presId="urn:microsoft.com/office/officeart/2005/8/layout/process2"/>
    <dgm:cxn modelId="{EBB49BEB-4A8F-B04F-8A31-B3B58263B190}" type="presOf" srcId="{B4CCB4C1-1F0E-6C48-9D2E-8B0895BD86FC}" destId="{1FD8E3A7-DB4C-3A46-8486-1D353FE40164}" srcOrd="1" destOrd="0" presId="urn:microsoft.com/office/officeart/2005/8/layout/process2"/>
    <dgm:cxn modelId="{362156F3-F741-7C41-8204-FBDC53A9FAAE}" type="presOf" srcId="{38451498-A721-BF46-953E-CCCF28EA91A6}" destId="{CA3B61D0-40A2-4644-A256-B958C1EF3AEA}" srcOrd="0" destOrd="0" presId="urn:microsoft.com/office/officeart/2005/8/layout/process2"/>
    <dgm:cxn modelId="{75646FFD-339A-E945-9303-414B18C3D651}" srcId="{9EF7923E-A7D0-C144-813F-756F4E0C20B7}" destId="{52EDBAF4-6B11-7F4B-8302-5715D4B5DAF2}" srcOrd="4" destOrd="0" parTransId="{4B42A19A-7C1C-6F48-BF82-6F244E67C74C}" sibTransId="{6AE5F2BF-32C6-0B40-BA06-D96CAA0EEC42}"/>
    <dgm:cxn modelId="{451A7C26-7035-7F40-8832-A86313E6F76F}" type="presParOf" srcId="{AF89A1A0-0CB7-9F4C-BF0B-8B3C43CEBDFD}" destId="{CA814DA4-5B4B-0F44-BDBD-0ADA4D0B8999}" srcOrd="0" destOrd="0" presId="urn:microsoft.com/office/officeart/2005/8/layout/process2"/>
    <dgm:cxn modelId="{26E6BF2B-7831-B048-86D0-F6C5F03F9235}" type="presParOf" srcId="{AF89A1A0-0CB7-9F4C-BF0B-8B3C43CEBDFD}" destId="{C7A43A31-1E28-F047-AD6F-A4248D11B638}" srcOrd="1" destOrd="0" presId="urn:microsoft.com/office/officeart/2005/8/layout/process2"/>
    <dgm:cxn modelId="{6D8B3BE0-B6B4-AF44-BF26-FE7240212B55}" type="presParOf" srcId="{C7A43A31-1E28-F047-AD6F-A4248D11B638}" destId="{1FD8E3A7-DB4C-3A46-8486-1D353FE40164}" srcOrd="0" destOrd="0" presId="urn:microsoft.com/office/officeart/2005/8/layout/process2"/>
    <dgm:cxn modelId="{33F04FEF-EF10-7D40-AEE7-ABCBC34BFE54}" type="presParOf" srcId="{AF89A1A0-0CB7-9F4C-BF0B-8B3C43CEBDFD}" destId="{CA3B61D0-40A2-4644-A256-B958C1EF3AEA}" srcOrd="2" destOrd="0" presId="urn:microsoft.com/office/officeart/2005/8/layout/process2"/>
    <dgm:cxn modelId="{3A3210DE-C09C-234D-B29E-5A44B6C1538F}" type="presParOf" srcId="{AF89A1A0-0CB7-9F4C-BF0B-8B3C43CEBDFD}" destId="{224E0118-5994-6C4A-815C-1E10BDD423D8}" srcOrd="3" destOrd="0" presId="urn:microsoft.com/office/officeart/2005/8/layout/process2"/>
    <dgm:cxn modelId="{A5802A55-B240-B248-A511-5747A0223211}" type="presParOf" srcId="{224E0118-5994-6C4A-815C-1E10BDD423D8}" destId="{75692974-A5DF-A941-9FB6-AB1A2BC2B49F}" srcOrd="0" destOrd="0" presId="urn:microsoft.com/office/officeart/2005/8/layout/process2"/>
    <dgm:cxn modelId="{F58679FC-8624-8048-ADAE-6A2F26BCEFEC}" type="presParOf" srcId="{AF89A1A0-0CB7-9F4C-BF0B-8B3C43CEBDFD}" destId="{57663EFC-202B-6E44-89E1-497DC1E11C33}" srcOrd="4" destOrd="0" presId="urn:microsoft.com/office/officeart/2005/8/layout/process2"/>
    <dgm:cxn modelId="{F8681E16-B16C-6840-9469-FF0B1D017121}" type="presParOf" srcId="{AF89A1A0-0CB7-9F4C-BF0B-8B3C43CEBDFD}" destId="{590F2952-B6FD-CC4A-8B0B-96668042D3EF}" srcOrd="5" destOrd="0" presId="urn:microsoft.com/office/officeart/2005/8/layout/process2"/>
    <dgm:cxn modelId="{AAC3F5FC-BB88-F54B-A08F-DBEAA955DE17}" type="presParOf" srcId="{590F2952-B6FD-CC4A-8B0B-96668042D3EF}" destId="{80B0E2FB-631A-2143-AEE5-B02914BD08D7}" srcOrd="0" destOrd="0" presId="urn:microsoft.com/office/officeart/2005/8/layout/process2"/>
    <dgm:cxn modelId="{FEBF03B1-6B76-0B46-83E2-0F2CB71EEE8D}" type="presParOf" srcId="{AF89A1A0-0CB7-9F4C-BF0B-8B3C43CEBDFD}" destId="{359C991A-4C8C-DB42-865E-B74D38FAD930}" srcOrd="6" destOrd="0" presId="urn:microsoft.com/office/officeart/2005/8/layout/process2"/>
    <dgm:cxn modelId="{F3D81CED-AC7E-7F4B-8663-BB415CCE444B}" type="presParOf" srcId="{AF89A1A0-0CB7-9F4C-BF0B-8B3C43CEBDFD}" destId="{7C5595D4-66E8-1B41-ABD2-4033E626C09A}" srcOrd="7" destOrd="0" presId="urn:microsoft.com/office/officeart/2005/8/layout/process2"/>
    <dgm:cxn modelId="{E433B34B-8ECF-464E-BE29-B9FE8E01D53F}" type="presParOf" srcId="{7C5595D4-66E8-1B41-ABD2-4033E626C09A}" destId="{BF89824A-E165-8B42-BDE3-F658A9A064C1}" srcOrd="0" destOrd="0" presId="urn:microsoft.com/office/officeart/2005/8/layout/process2"/>
    <dgm:cxn modelId="{00D09325-1589-6742-8FEC-B3A3B0D796CB}" type="presParOf" srcId="{AF89A1A0-0CB7-9F4C-BF0B-8B3C43CEBDFD}" destId="{0E155E94-5580-F14E-BE68-471A25A7F2A4}" srcOrd="8" destOrd="0" presId="urn:microsoft.com/office/officeart/2005/8/layout/process2"/>
    <dgm:cxn modelId="{E45AE14F-A55C-A24F-97B6-C346B28C1F38}" type="presParOf" srcId="{AF89A1A0-0CB7-9F4C-BF0B-8B3C43CEBDFD}" destId="{F9343C91-231D-FC4C-A09F-22F4E4DE74D2}" srcOrd="9" destOrd="0" presId="urn:microsoft.com/office/officeart/2005/8/layout/process2"/>
    <dgm:cxn modelId="{C5689F9E-F0EF-FE4F-B48A-B83C83F212F5}" type="presParOf" srcId="{F9343C91-231D-FC4C-A09F-22F4E4DE74D2}" destId="{C1738827-C205-634B-9FBA-F19614746014}" srcOrd="0" destOrd="0" presId="urn:microsoft.com/office/officeart/2005/8/layout/process2"/>
    <dgm:cxn modelId="{F478E59C-C218-7D44-AE37-73729826F32E}" type="presParOf" srcId="{AF89A1A0-0CB7-9F4C-BF0B-8B3C43CEBDFD}" destId="{0B07EFF4-094F-EB4A-8A4A-47AAC69C17B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8949B-E152-5E4D-AA7C-D108E88F3BF9}" type="doc">
      <dgm:prSet loTypeId="urn:microsoft.com/office/officeart/2005/8/layout/hList6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799C1EC-9278-D640-B2AF-B7B58D956FE0}" type="pres">
      <dgm:prSet presAssocID="{A458949B-E152-5E4D-AA7C-D108E88F3BF9}" presName="Name0" presStyleCnt="0">
        <dgm:presLayoutVars>
          <dgm:dir/>
          <dgm:resizeHandles val="exact"/>
        </dgm:presLayoutVars>
      </dgm:prSet>
      <dgm:spPr/>
    </dgm:pt>
  </dgm:ptLst>
  <dgm:cxnLst>
    <dgm:cxn modelId="{0E22CFF0-D50A-C249-BCD1-317A659ECF50}" type="presOf" srcId="{A458949B-E152-5E4D-AA7C-D108E88F3BF9}" destId="{C799C1EC-9278-D640-B2AF-B7B58D956FE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1B722-5123-0545-A8AE-94327217B409}">
      <dsp:nvSpPr>
        <dsp:cNvPr id="0" name=""/>
        <dsp:cNvSpPr/>
      </dsp:nvSpPr>
      <dsp:spPr>
        <a:xfrm rot="16200000">
          <a:off x="-483660" y="484019"/>
          <a:ext cx="1902600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771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Preexisting depression: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3.6% (24,349)</a:t>
          </a:r>
        </a:p>
      </dsp:txBody>
      <dsp:txXfrm rot="5400000">
        <a:off x="360" y="380519"/>
        <a:ext cx="934560" cy="1141560"/>
      </dsp:txXfrm>
    </dsp:sp>
    <dsp:sp modelId="{6EA9F681-E82B-AC4D-9951-0FC44C46C51C}">
      <dsp:nvSpPr>
        <dsp:cNvPr id="0" name=""/>
        <dsp:cNvSpPr/>
      </dsp:nvSpPr>
      <dsp:spPr>
        <a:xfrm rot="16200000">
          <a:off x="520993" y="484019"/>
          <a:ext cx="1902600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771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Preexisting anxiety: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5.4%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(36,232)</a:t>
          </a:r>
        </a:p>
      </dsp:txBody>
      <dsp:txXfrm rot="5400000">
        <a:off x="1005013" y="380519"/>
        <a:ext cx="934560" cy="1141560"/>
      </dsp:txXfrm>
    </dsp:sp>
    <dsp:sp modelId="{809CF59F-B24B-2942-9447-829BA9339870}">
      <dsp:nvSpPr>
        <dsp:cNvPr id="0" name=""/>
        <dsp:cNvSpPr/>
      </dsp:nvSpPr>
      <dsp:spPr>
        <a:xfrm rot="16200000">
          <a:off x="1525646" y="484019"/>
          <a:ext cx="1902600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771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Substance use disorder: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6.3% (41,908)</a:t>
          </a:r>
        </a:p>
      </dsp:txBody>
      <dsp:txXfrm rot="5400000">
        <a:off x="2009666" y="380519"/>
        <a:ext cx="934560" cy="1141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5E71C-1816-0E49-92D9-0C76681EADE0}">
      <dsp:nvSpPr>
        <dsp:cNvPr id="0" name=""/>
        <dsp:cNvSpPr/>
      </dsp:nvSpPr>
      <dsp:spPr>
        <a:xfrm>
          <a:off x="385670" y="2158"/>
          <a:ext cx="1319361" cy="659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668,898 patients</a:t>
          </a:r>
        </a:p>
      </dsp:txBody>
      <dsp:txXfrm>
        <a:off x="404991" y="21479"/>
        <a:ext cx="1280719" cy="621038"/>
      </dsp:txXfrm>
    </dsp:sp>
    <dsp:sp modelId="{17E041CB-22A8-1049-93CF-BC6405BEEAF9}">
      <dsp:nvSpPr>
        <dsp:cNvPr id="0" name=""/>
        <dsp:cNvSpPr/>
      </dsp:nvSpPr>
      <dsp:spPr>
        <a:xfrm>
          <a:off x="517606" y="661838"/>
          <a:ext cx="131936" cy="49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60"/>
              </a:lnTo>
              <a:lnTo>
                <a:pt x="131936" y="49476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F1EAC-04EA-D040-84D0-566B25930DF5}">
      <dsp:nvSpPr>
        <dsp:cNvPr id="0" name=""/>
        <dsp:cNvSpPr/>
      </dsp:nvSpPr>
      <dsp:spPr>
        <a:xfrm>
          <a:off x="649543" y="826758"/>
          <a:ext cx="1241698" cy="65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Neuraxial anesthesia: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63.0% (421,315)</a:t>
          </a:r>
        </a:p>
      </dsp:txBody>
      <dsp:txXfrm>
        <a:off x="668864" y="846079"/>
        <a:ext cx="1203056" cy="621038"/>
      </dsp:txXfrm>
    </dsp:sp>
    <dsp:sp modelId="{DFD47C36-5EB9-6945-AE73-9C8A2CD34EC0}">
      <dsp:nvSpPr>
        <dsp:cNvPr id="0" name=""/>
        <dsp:cNvSpPr/>
      </dsp:nvSpPr>
      <dsp:spPr>
        <a:xfrm>
          <a:off x="517606" y="661838"/>
          <a:ext cx="131936" cy="131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361"/>
              </a:lnTo>
              <a:lnTo>
                <a:pt x="131936" y="131936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6D41F-1E8C-3A4A-ADCF-FB7009731376}">
      <dsp:nvSpPr>
        <dsp:cNvPr id="0" name=""/>
        <dsp:cNvSpPr/>
      </dsp:nvSpPr>
      <dsp:spPr>
        <a:xfrm>
          <a:off x="649543" y="1651359"/>
          <a:ext cx="1241698" cy="65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-15810"/>
              <a:lumOff val="23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General anesthesia: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7.1% (47,546) </a:t>
          </a:r>
        </a:p>
      </dsp:txBody>
      <dsp:txXfrm>
        <a:off x="668864" y="1670680"/>
        <a:ext cx="1203056" cy="621038"/>
      </dsp:txXfrm>
    </dsp:sp>
    <dsp:sp modelId="{B098F532-EE1D-A246-8A8E-5A02C770FCA0}">
      <dsp:nvSpPr>
        <dsp:cNvPr id="0" name=""/>
        <dsp:cNvSpPr/>
      </dsp:nvSpPr>
      <dsp:spPr>
        <a:xfrm>
          <a:off x="517606" y="661838"/>
          <a:ext cx="131936" cy="214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962"/>
              </a:lnTo>
              <a:lnTo>
                <a:pt x="131936" y="214396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4ADB0-6D65-E448-8CC6-0B631340D30A}">
      <dsp:nvSpPr>
        <dsp:cNvPr id="0" name=""/>
        <dsp:cNvSpPr/>
      </dsp:nvSpPr>
      <dsp:spPr>
        <a:xfrm>
          <a:off x="649543" y="2475960"/>
          <a:ext cx="1250786" cy="65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-31620"/>
              <a:lumOff val="47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Both neuraxial and general: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9.6% (64,116)</a:t>
          </a:r>
        </a:p>
      </dsp:txBody>
      <dsp:txXfrm>
        <a:off x="668864" y="2495281"/>
        <a:ext cx="1212144" cy="621038"/>
      </dsp:txXfrm>
    </dsp:sp>
    <dsp:sp modelId="{710FB5D5-D666-7841-A222-A00B985D4DFD}">
      <dsp:nvSpPr>
        <dsp:cNvPr id="0" name=""/>
        <dsp:cNvSpPr/>
      </dsp:nvSpPr>
      <dsp:spPr>
        <a:xfrm>
          <a:off x="517606" y="661838"/>
          <a:ext cx="131936" cy="296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562"/>
              </a:lnTo>
              <a:lnTo>
                <a:pt x="131936" y="296856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B9508-2F97-594D-8F10-82D4CE7E4719}">
      <dsp:nvSpPr>
        <dsp:cNvPr id="0" name=""/>
        <dsp:cNvSpPr/>
      </dsp:nvSpPr>
      <dsp:spPr>
        <a:xfrm>
          <a:off x="649543" y="3300561"/>
          <a:ext cx="1241698" cy="65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-15810"/>
              <a:lumOff val="23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Unclear: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20.3% (135,921)</a:t>
          </a:r>
        </a:p>
      </dsp:txBody>
      <dsp:txXfrm>
        <a:off x="668864" y="3319882"/>
        <a:ext cx="1203056" cy="621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7077E-7727-D949-89AC-19FCDA13C141}">
      <dsp:nvSpPr>
        <dsp:cNvPr id="0" name=""/>
        <dsp:cNvSpPr/>
      </dsp:nvSpPr>
      <dsp:spPr>
        <a:xfrm rot="16200000">
          <a:off x="-410449" y="410809"/>
          <a:ext cx="1756179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492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Preeclampsia: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10.5% (70,542)</a:t>
          </a:r>
        </a:p>
      </dsp:txBody>
      <dsp:txXfrm rot="5400000">
        <a:off x="360" y="351236"/>
        <a:ext cx="934560" cy="1053707"/>
      </dsp:txXfrm>
    </dsp:sp>
    <dsp:sp modelId="{0E957107-9F3F-444B-B738-B7517D4D6097}">
      <dsp:nvSpPr>
        <dsp:cNvPr id="0" name=""/>
        <dsp:cNvSpPr/>
      </dsp:nvSpPr>
      <dsp:spPr>
        <a:xfrm rot="16200000">
          <a:off x="594203" y="410809"/>
          <a:ext cx="1756179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492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Blood transfusion: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(27,257)</a:t>
          </a:r>
        </a:p>
      </dsp:txBody>
      <dsp:txXfrm rot="5400000">
        <a:off x="1005012" y="351236"/>
        <a:ext cx="934560" cy="1053707"/>
      </dsp:txXfrm>
    </dsp:sp>
    <dsp:sp modelId="{42D4A7A4-07EF-1245-97D7-7DD34A64E2B5}">
      <dsp:nvSpPr>
        <dsp:cNvPr id="0" name=""/>
        <dsp:cNvSpPr/>
      </dsp:nvSpPr>
      <dsp:spPr>
        <a:xfrm rot="16200000">
          <a:off x="1598856" y="410809"/>
          <a:ext cx="1756179" cy="93456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492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ICU admission: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1.2%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(8359) </a:t>
          </a:r>
        </a:p>
      </dsp:txBody>
      <dsp:txXfrm rot="5400000">
        <a:off x="2009665" y="351236"/>
        <a:ext cx="934560" cy="105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D816C-7E5B-7D4D-A8F3-17D0071D7322}">
      <dsp:nvSpPr>
        <dsp:cNvPr id="0" name=""/>
        <dsp:cNvSpPr/>
      </dsp:nvSpPr>
      <dsp:spPr>
        <a:xfrm rot="10800000">
          <a:off x="286776" y="0"/>
          <a:ext cx="4858418" cy="646331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014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New persistent pain diagnosis in 2.3%</a:t>
          </a:r>
          <a:r>
            <a:rPr lang="en-US" sz="1900" kern="1200" dirty="0">
              <a:solidFill>
                <a:srgbClr val="FF0000"/>
              </a:solidFill>
            </a:rPr>
            <a:t> </a:t>
          </a:r>
        </a:p>
      </dsp:txBody>
      <dsp:txXfrm rot="10800000">
        <a:off x="448359" y="0"/>
        <a:ext cx="4696835" cy="646331"/>
      </dsp:txXfrm>
    </dsp:sp>
    <dsp:sp modelId="{B0B90AD9-8189-7941-B477-23C759E3A277}">
      <dsp:nvSpPr>
        <dsp:cNvPr id="0" name=""/>
        <dsp:cNvSpPr/>
      </dsp:nvSpPr>
      <dsp:spPr>
        <a:xfrm>
          <a:off x="586689" y="0"/>
          <a:ext cx="646331" cy="646331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4DA4-5B4B-0F44-BDBD-0ADA4D0B8999}">
      <dsp:nvSpPr>
        <dsp:cNvPr id="0" name=""/>
        <dsp:cNvSpPr/>
      </dsp:nvSpPr>
      <dsp:spPr>
        <a:xfrm>
          <a:off x="495290" y="0"/>
          <a:ext cx="422708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4,789,673 deliveries</a:t>
          </a:r>
        </a:p>
      </dsp:txBody>
      <dsp:txXfrm>
        <a:off x="510217" y="14927"/>
        <a:ext cx="4197226" cy="479784"/>
      </dsp:txXfrm>
    </dsp:sp>
    <dsp:sp modelId="{C7A43A31-1E28-F047-AD6F-A4248D11B638}">
      <dsp:nvSpPr>
        <dsp:cNvPr id="0" name=""/>
        <dsp:cNvSpPr/>
      </dsp:nvSpPr>
      <dsp:spPr>
        <a:xfrm rot="5400000">
          <a:off x="2512628" y="523238"/>
          <a:ext cx="192404" cy="229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540029" y="541705"/>
        <a:ext cx="137603" cy="134683"/>
      </dsp:txXfrm>
    </dsp:sp>
    <dsp:sp modelId="{CA3B61D0-40A2-4644-A256-B958C1EF3AEA}">
      <dsp:nvSpPr>
        <dsp:cNvPr id="0" name=""/>
        <dsp:cNvSpPr/>
      </dsp:nvSpPr>
      <dsp:spPr>
        <a:xfrm>
          <a:off x="495290" y="766176"/>
          <a:ext cx="422708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1,528,602 cesarean deliveries</a:t>
          </a:r>
        </a:p>
      </dsp:txBody>
      <dsp:txXfrm>
        <a:off x="510217" y="781103"/>
        <a:ext cx="4197226" cy="479784"/>
      </dsp:txXfrm>
    </dsp:sp>
    <dsp:sp modelId="{224E0118-5994-6C4A-815C-1E10BDD423D8}">
      <dsp:nvSpPr>
        <dsp:cNvPr id="0" name=""/>
        <dsp:cNvSpPr/>
      </dsp:nvSpPr>
      <dsp:spPr>
        <a:xfrm rot="5400000">
          <a:off x="2513273" y="1288555"/>
          <a:ext cx="191114" cy="229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540029" y="1307666"/>
        <a:ext cx="137603" cy="133780"/>
      </dsp:txXfrm>
    </dsp:sp>
    <dsp:sp modelId="{57663EFC-202B-6E44-89E1-497DC1E11C33}">
      <dsp:nvSpPr>
        <dsp:cNvPr id="0" name=""/>
        <dsp:cNvSpPr/>
      </dsp:nvSpPr>
      <dsp:spPr>
        <a:xfrm>
          <a:off x="495290" y="1530633"/>
          <a:ext cx="422708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1,528,426 deliveries &gt;= 12 and &lt;= 55 years</a:t>
          </a:r>
        </a:p>
      </dsp:txBody>
      <dsp:txXfrm>
        <a:off x="510217" y="1545560"/>
        <a:ext cx="4197226" cy="479784"/>
      </dsp:txXfrm>
    </dsp:sp>
    <dsp:sp modelId="{590F2952-B6FD-CC4A-8B0B-96668042D3EF}">
      <dsp:nvSpPr>
        <dsp:cNvPr id="0" name=""/>
        <dsp:cNvSpPr/>
      </dsp:nvSpPr>
      <dsp:spPr>
        <a:xfrm rot="5400000">
          <a:off x="2513273" y="2053012"/>
          <a:ext cx="191114" cy="229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540029" y="2072123"/>
        <a:ext cx="137603" cy="133780"/>
      </dsp:txXfrm>
    </dsp:sp>
    <dsp:sp modelId="{359C991A-4C8C-DB42-865E-B74D38FAD930}">
      <dsp:nvSpPr>
        <dsp:cNvPr id="0" name=""/>
        <dsp:cNvSpPr/>
      </dsp:nvSpPr>
      <dsp:spPr>
        <a:xfrm>
          <a:off x="495280" y="2295091"/>
          <a:ext cx="422710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937,490 have at least 1 pre-delivery encounter</a:t>
          </a:r>
        </a:p>
      </dsp:txBody>
      <dsp:txXfrm>
        <a:off x="510207" y="2310018"/>
        <a:ext cx="4197246" cy="479784"/>
      </dsp:txXfrm>
    </dsp:sp>
    <dsp:sp modelId="{7C5595D4-66E8-1B41-ABD2-4033E626C09A}">
      <dsp:nvSpPr>
        <dsp:cNvPr id="0" name=""/>
        <dsp:cNvSpPr/>
      </dsp:nvSpPr>
      <dsp:spPr>
        <a:xfrm rot="5400000">
          <a:off x="2513273" y="2817469"/>
          <a:ext cx="191114" cy="229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540029" y="2836580"/>
        <a:ext cx="137603" cy="133780"/>
      </dsp:txXfrm>
    </dsp:sp>
    <dsp:sp modelId="{0E155E94-5580-F14E-BE68-471A25A7F2A4}">
      <dsp:nvSpPr>
        <dsp:cNvPr id="0" name=""/>
        <dsp:cNvSpPr/>
      </dsp:nvSpPr>
      <dsp:spPr>
        <a:xfrm>
          <a:off x="495280" y="3059548"/>
          <a:ext cx="422710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680,154 with no pain diagnoses pre-delivery or at delivery</a:t>
          </a:r>
        </a:p>
      </dsp:txBody>
      <dsp:txXfrm>
        <a:off x="510207" y="3074475"/>
        <a:ext cx="4197246" cy="479784"/>
      </dsp:txXfrm>
    </dsp:sp>
    <dsp:sp modelId="{F9343C91-231D-FC4C-A09F-22F4E4DE74D2}">
      <dsp:nvSpPr>
        <dsp:cNvPr id="0" name=""/>
        <dsp:cNvSpPr/>
      </dsp:nvSpPr>
      <dsp:spPr>
        <a:xfrm rot="5400000">
          <a:off x="2513273" y="3581926"/>
          <a:ext cx="191114" cy="229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540029" y="3601037"/>
        <a:ext cx="137603" cy="133780"/>
      </dsp:txXfrm>
    </dsp:sp>
    <dsp:sp modelId="{0B07EFF4-094F-EB4A-8A4A-47AAC69C17B2}">
      <dsp:nvSpPr>
        <dsp:cNvPr id="0" name=""/>
        <dsp:cNvSpPr/>
      </dsp:nvSpPr>
      <dsp:spPr>
        <a:xfrm>
          <a:off x="495280" y="3824005"/>
          <a:ext cx="4227100" cy="509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668,898 with no opioid use diagnoses pre-delivery or at delivery</a:t>
          </a:r>
        </a:p>
      </dsp:txBody>
      <dsp:txXfrm>
        <a:off x="510207" y="3838932"/>
        <a:ext cx="4197246" cy="479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B149981-54A5-499F-8E31-8F929127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381B46EF-9CF5-41BA-89D5-00F69D8CFDE8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E2165A71-3E8C-47C5-9BD4-B104DD296181}" type="slidenum">
              <a:rPr lang="en-US" smtClean="0"/>
              <a:pPr eaLnBrk="1" hangingPunct="1">
                <a:defRPr/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11049000" cy="1371600"/>
          </a:xfrm>
        </p:spPr>
        <p:txBody>
          <a:bodyPr/>
          <a:lstStyle>
            <a:lvl1pPr>
              <a:defRPr sz="3600">
                <a:solidFill>
                  <a:srgbClr val="00539B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11049000" cy="1371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71" y="6400800"/>
            <a:ext cx="2456529" cy="365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/>
        </p:blipFill>
        <p:spPr>
          <a:xfrm>
            <a:off x="7356769" y="0"/>
            <a:ext cx="2530535" cy="1557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7" y="0"/>
            <a:ext cx="2314363" cy="1557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4555"/>
          <a:stretch/>
        </p:blipFill>
        <p:spPr>
          <a:xfrm>
            <a:off x="2361089" y="0"/>
            <a:ext cx="2510707" cy="1557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2B771-83E4-4747-AE15-BCA586A0F6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3"/>
            <a:ext cx="2362990" cy="15617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54B663-38DE-0449-9077-D2A2459E97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96" y="-1"/>
            <a:ext cx="2497698" cy="15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5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7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74638"/>
            <a:ext cx="1117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71" y="6400800"/>
            <a:ext cx="2456529" cy="365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6" r:id="rId2"/>
    <p:sldLayoutId id="2147483770" r:id="rId3"/>
    <p:sldLayoutId id="214748377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39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1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openxmlformats.org/officeDocument/2006/relationships/diagramQuickStyle" Target="../diagrams/quickStyle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Layout" Target="../diagrams/layout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Data" Target="../diagrams/data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9.svg"/><Relationship Id="rId28" Type="http://schemas.microsoft.com/office/2007/relationships/diagramDrawing" Target="../diagrams/drawing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8.png"/><Relationship Id="rId27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1104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Incidence of new onset of persistent pain after cesarean delivery and associated risk factors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11049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/>
              <a:t>Mary Yurashevich MD, MPH, Matthew Fuller MS, Marie-Louise Meng MD, Karthik Raghunathan, MD, MPH, Tetsu </a:t>
            </a:r>
            <a:r>
              <a:rPr lang="en-US" sz="2200" dirty="0" err="1"/>
              <a:t>Ohnuma</a:t>
            </a:r>
            <a:r>
              <a:rPr lang="en-US" sz="2200" dirty="0"/>
              <a:t>, MD, PhD, MPH, Vijay Krishnamoorthy, MD, MPH, PhD and Ashraf S. Habib MBBCh, MSc, MHSc, FRCA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111760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en-US" dirty="0"/>
              <a:t>Background and Aims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8636000" cy="4953000"/>
          </a:xfrm>
        </p:spPr>
        <p:txBody>
          <a:bodyPr wrap="square" anchor="t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/>
              <a:t>Cesarean delivery (CD) ~ 1/3 of all deliveries annually</a:t>
            </a:r>
            <a:r>
              <a:rPr lang="en-US" sz="2400" b="0" baseline="30000" dirty="0"/>
              <a:t>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/>
              <a:t>Functional recovery expected within 8 weeks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/>
              <a:t>Persistent post-CD pain interferes with daily activities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/>
              <a:t>Incidence of persistent pain not well elucidated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0" dirty="0"/>
          </a:p>
          <a:p>
            <a:pPr>
              <a:lnSpc>
                <a:spcPct val="90000"/>
              </a:lnSpc>
            </a:pPr>
            <a:r>
              <a:rPr lang="en-US" dirty="0"/>
              <a:t>Primary aim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New onset persistent pain 3 – 12 months following CD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Secondary aim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Clinical variables correlated with new onset persistent pain after CD</a:t>
            </a:r>
          </a:p>
        </p:txBody>
      </p:sp>
      <p:pic>
        <p:nvPicPr>
          <p:cNvPr id="3" name="Picture 2" descr="Surgeons working in an operating room">
            <a:extLst>
              <a:ext uri="{FF2B5EF4-FFF2-40B4-BE49-F238E27FC236}">
                <a16:creationId xmlns:a16="http://schemas.microsoft.com/office/drawing/2014/main" id="{ABE6CE77-F200-2447-D002-8D6D6E99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r="19216"/>
          <a:stretch/>
        </p:blipFill>
        <p:spPr>
          <a:xfrm>
            <a:off x="9144000" y="1600200"/>
            <a:ext cx="2539999" cy="4267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E4A08-22A4-B085-230B-84E1FA4F7D7E}"/>
              </a:ext>
            </a:extLst>
          </p:cNvPr>
          <p:cNvSpPr txBox="1"/>
          <p:nvPr/>
        </p:nvSpPr>
        <p:spPr>
          <a:xfrm>
            <a:off x="508000" y="63986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1] Hamilton BE. Births: Provisional Data for 2021. 2022.</a:t>
            </a:r>
            <a:endParaRPr lang="en-US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1A87-F236-ECCD-8A41-6474E7C6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74638"/>
            <a:ext cx="1117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C8EAB6-F9DC-343F-2BD3-3CA8D3EDF26D}"/>
              </a:ext>
            </a:extLst>
          </p:cNvPr>
          <p:cNvGrpSpPr/>
          <p:nvPr/>
        </p:nvGrpSpPr>
        <p:grpSpPr>
          <a:xfrm>
            <a:off x="901700" y="1278207"/>
            <a:ext cx="10680700" cy="4665393"/>
            <a:chOff x="1143000" y="1430607"/>
            <a:chExt cx="10680700" cy="426303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A183EC-314E-9E4A-F0F9-4F8EFE619F2C}"/>
                </a:ext>
              </a:extLst>
            </p:cNvPr>
            <p:cNvSpPr/>
            <p:nvPr/>
          </p:nvSpPr>
          <p:spPr>
            <a:xfrm>
              <a:off x="4882896" y="1568125"/>
              <a:ext cx="6940804" cy="1100137"/>
            </a:xfrm>
            <a:custGeom>
              <a:avLst/>
              <a:gdLst>
                <a:gd name="connsiteX0" fmla="*/ 183360 w 1100137"/>
                <a:gd name="connsiteY0" fmla="*/ 0 h 6648703"/>
                <a:gd name="connsiteX1" fmla="*/ 916777 w 1100137"/>
                <a:gd name="connsiteY1" fmla="*/ 0 h 6648703"/>
                <a:gd name="connsiteX2" fmla="*/ 1100137 w 1100137"/>
                <a:gd name="connsiteY2" fmla="*/ 183360 h 6648703"/>
                <a:gd name="connsiteX3" fmla="*/ 1100137 w 1100137"/>
                <a:gd name="connsiteY3" fmla="*/ 6648703 h 6648703"/>
                <a:gd name="connsiteX4" fmla="*/ 1100137 w 1100137"/>
                <a:gd name="connsiteY4" fmla="*/ 6648703 h 6648703"/>
                <a:gd name="connsiteX5" fmla="*/ 0 w 1100137"/>
                <a:gd name="connsiteY5" fmla="*/ 6648703 h 6648703"/>
                <a:gd name="connsiteX6" fmla="*/ 0 w 1100137"/>
                <a:gd name="connsiteY6" fmla="*/ 6648703 h 6648703"/>
                <a:gd name="connsiteX7" fmla="*/ 0 w 1100137"/>
                <a:gd name="connsiteY7" fmla="*/ 183360 h 6648703"/>
                <a:gd name="connsiteX8" fmla="*/ 183360 w 1100137"/>
                <a:gd name="connsiteY8" fmla="*/ 0 h 66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0137" h="6648703">
                  <a:moveTo>
                    <a:pt x="1100137" y="1108142"/>
                  </a:moveTo>
                  <a:lnTo>
                    <a:pt x="1100137" y="5540561"/>
                  </a:lnTo>
                  <a:cubicBezTo>
                    <a:pt x="1100137" y="6152570"/>
                    <a:pt x="1086553" y="6648700"/>
                    <a:pt x="1069797" y="6648700"/>
                  </a:cubicBezTo>
                  <a:lnTo>
                    <a:pt x="0" y="6648700"/>
                  </a:lnTo>
                  <a:lnTo>
                    <a:pt x="0" y="664870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69797" y="3"/>
                  </a:lnTo>
                  <a:cubicBezTo>
                    <a:pt x="1086553" y="3"/>
                    <a:pt x="1100137" y="496133"/>
                    <a:pt x="1100137" y="110814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78469" rIns="103234" bIns="78469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dirty="0"/>
                <a:t>Inclusion: </a:t>
              </a:r>
              <a:r>
                <a:rPr lang="en-US" sz="1600" dirty="0"/>
                <a:t>S</a:t>
              </a:r>
              <a:r>
                <a:rPr lang="en-US" sz="1600" kern="1200" dirty="0"/>
                <a:t>cheduled or unscheduled CD from 2016-2020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dirty="0"/>
                <a:t>Exclusion: </a:t>
              </a:r>
              <a:r>
                <a:rPr lang="en-US" sz="1600" kern="1200" dirty="0"/>
                <a:t>pre-existing chronic pain, pre-delivery opioid use disorder, death during birth hospitalization, and patients without a pre-delivery encounter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8CC0C4-3318-874E-609B-2E088ED3DFF1}"/>
                </a:ext>
              </a:extLst>
            </p:cNvPr>
            <p:cNvSpPr/>
            <p:nvPr/>
          </p:nvSpPr>
          <p:spPr>
            <a:xfrm>
              <a:off x="1143000" y="1430607"/>
              <a:ext cx="3739895" cy="1375171"/>
            </a:xfrm>
            <a:custGeom>
              <a:avLst/>
              <a:gdLst>
                <a:gd name="connsiteX0" fmla="*/ 0 w 3739895"/>
                <a:gd name="connsiteY0" fmla="*/ 229200 h 1375171"/>
                <a:gd name="connsiteX1" fmla="*/ 229200 w 3739895"/>
                <a:gd name="connsiteY1" fmla="*/ 0 h 1375171"/>
                <a:gd name="connsiteX2" fmla="*/ 3510695 w 3739895"/>
                <a:gd name="connsiteY2" fmla="*/ 0 h 1375171"/>
                <a:gd name="connsiteX3" fmla="*/ 3739895 w 3739895"/>
                <a:gd name="connsiteY3" fmla="*/ 229200 h 1375171"/>
                <a:gd name="connsiteX4" fmla="*/ 3739895 w 3739895"/>
                <a:gd name="connsiteY4" fmla="*/ 1145971 h 1375171"/>
                <a:gd name="connsiteX5" fmla="*/ 3510695 w 3739895"/>
                <a:gd name="connsiteY5" fmla="*/ 1375171 h 1375171"/>
                <a:gd name="connsiteX6" fmla="*/ 229200 w 3739895"/>
                <a:gd name="connsiteY6" fmla="*/ 1375171 h 1375171"/>
                <a:gd name="connsiteX7" fmla="*/ 0 w 3739895"/>
                <a:gd name="connsiteY7" fmla="*/ 1145971 h 1375171"/>
                <a:gd name="connsiteX8" fmla="*/ 0 w 3739895"/>
                <a:gd name="connsiteY8" fmla="*/ 229200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9895" h="1375171">
                  <a:moveTo>
                    <a:pt x="0" y="229200"/>
                  </a:moveTo>
                  <a:cubicBezTo>
                    <a:pt x="0" y="102616"/>
                    <a:pt x="102616" y="0"/>
                    <a:pt x="229200" y="0"/>
                  </a:cubicBezTo>
                  <a:lnTo>
                    <a:pt x="3510695" y="0"/>
                  </a:lnTo>
                  <a:cubicBezTo>
                    <a:pt x="3637279" y="0"/>
                    <a:pt x="3739895" y="102616"/>
                    <a:pt x="3739895" y="229200"/>
                  </a:cubicBezTo>
                  <a:lnTo>
                    <a:pt x="3739895" y="1145971"/>
                  </a:lnTo>
                  <a:cubicBezTo>
                    <a:pt x="3739895" y="1272555"/>
                    <a:pt x="3637279" y="1375171"/>
                    <a:pt x="3510695" y="1375171"/>
                  </a:cubicBezTo>
                  <a:lnTo>
                    <a:pt x="229200" y="1375171"/>
                  </a:lnTo>
                  <a:cubicBezTo>
                    <a:pt x="102616" y="1375171"/>
                    <a:pt x="0" y="1272555"/>
                    <a:pt x="0" y="1145971"/>
                  </a:cubicBezTo>
                  <a:lnTo>
                    <a:pt x="0" y="229200"/>
                  </a:lnTo>
                  <a:close/>
                </a:path>
              </a:pathLst>
            </a:custGeom>
            <a:solidFill>
              <a:srgbClr val="00539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810" tIns="120470" rIns="173810" bIns="12047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Retrospective cohort study </a:t>
              </a:r>
              <a:endParaRPr lang="en-US" sz="2800" kern="12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59DF9FA-5833-EC7D-5CA0-0A43FC752671}"/>
                </a:ext>
              </a:extLst>
            </p:cNvPr>
            <p:cNvSpPr/>
            <p:nvPr/>
          </p:nvSpPr>
          <p:spPr>
            <a:xfrm>
              <a:off x="4882896" y="3012056"/>
              <a:ext cx="6940804" cy="1100137"/>
            </a:xfrm>
            <a:custGeom>
              <a:avLst/>
              <a:gdLst>
                <a:gd name="connsiteX0" fmla="*/ 183360 w 1100137"/>
                <a:gd name="connsiteY0" fmla="*/ 0 h 6648703"/>
                <a:gd name="connsiteX1" fmla="*/ 916777 w 1100137"/>
                <a:gd name="connsiteY1" fmla="*/ 0 h 6648703"/>
                <a:gd name="connsiteX2" fmla="*/ 1100137 w 1100137"/>
                <a:gd name="connsiteY2" fmla="*/ 183360 h 6648703"/>
                <a:gd name="connsiteX3" fmla="*/ 1100137 w 1100137"/>
                <a:gd name="connsiteY3" fmla="*/ 6648703 h 6648703"/>
                <a:gd name="connsiteX4" fmla="*/ 1100137 w 1100137"/>
                <a:gd name="connsiteY4" fmla="*/ 6648703 h 6648703"/>
                <a:gd name="connsiteX5" fmla="*/ 0 w 1100137"/>
                <a:gd name="connsiteY5" fmla="*/ 6648703 h 6648703"/>
                <a:gd name="connsiteX6" fmla="*/ 0 w 1100137"/>
                <a:gd name="connsiteY6" fmla="*/ 6648703 h 6648703"/>
                <a:gd name="connsiteX7" fmla="*/ 0 w 1100137"/>
                <a:gd name="connsiteY7" fmla="*/ 183360 h 6648703"/>
                <a:gd name="connsiteX8" fmla="*/ 183360 w 1100137"/>
                <a:gd name="connsiteY8" fmla="*/ 0 h 66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0137" h="6648703">
                  <a:moveTo>
                    <a:pt x="1100137" y="1108142"/>
                  </a:moveTo>
                  <a:lnTo>
                    <a:pt x="1100137" y="5540561"/>
                  </a:lnTo>
                  <a:cubicBezTo>
                    <a:pt x="1100137" y="6152570"/>
                    <a:pt x="1086553" y="6648700"/>
                    <a:pt x="1069797" y="6648700"/>
                  </a:cubicBezTo>
                  <a:lnTo>
                    <a:pt x="0" y="6648700"/>
                  </a:lnTo>
                  <a:lnTo>
                    <a:pt x="0" y="664870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69797" y="3"/>
                  </a:lnTo>
                  <a:cubicBezTo>
                    <a:pt x="1086553" y="3"/>
                    <a:pt x="1100137" y="496133"/>
                    <a:pt x="1100137" y="110814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78469" rIns="103234" bIns="78469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New ICD-10 codes of persistent pain at a subsequent encounter 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149720-1B85-78A2-1DFF-A85223611105}"/>
                </a:ext>
              </a:extLst>
            </p:cNvPr>
            <p:cNvSpPr/>
            <p:nvPr/>
          </p:nvSpPr>
          <p:spPr>
            <a:xfrm>
              <a:off x="1143000" y="2874538"/>
              <a:ext cx="3739895" cy="1375171"/>
            </a:xfrm>
            <a:custGeom>
              <a:avLst/>
              <a:gdLst>
                <a:gd name="connsiteX0" fmla="*/ 0 w 3739895"/>
                <a:gd name="connsiteY0" fmla="*/ 229200 h 1375171"/>
                <a:gd name="connsiteX1" fmla="*/ 229200 w 3739895"/>
                <a:gd name="connsiteY1" fmla="*/ 0 h 1375171"/>
                <a:gd name="connsiteX2" fmla="*/ 3510695 w 3739895"/>
                <a:gd name="connsiteY2" fmla="*/ 0 h 1375171"/>
                <a:gd name="connsiteX3" fmla="*/ 3739895 w 3739895"/>
                <a:gd name="connsiteY3" fmla="*/ 229200 h 1375171"/>
                <a:gd name="connsiteX4" fmla="*/ 3739895 w 3739895"/>
                <a:gd name="connsiteY4" fmla="*/ 1145971 h 1375171"/>
                <a:gd name="connsiteX5" fmla="*/ 3510695 w 3739895"/>
                <a:gd name="connsiteY5" fmla="*/ 1375171 h 1375171"/>
                <a:gd name="connsiteX6" fmla="*/ 229200 w 3739895"/>
                <a:gd name="connsiteY6" fmla="*/ 1375171 h 1375171"/>
                <a:gd name="connsiteX7" fmla="*/ 0 w 3739895"/>
                <a:gd name="connsiteY7" fmla="*/ 1145971 h 1375171"/>
                <a:gd name="connsiteX8" fmla="*/ 0 w 3739895"/>
                <a:gd name="connsiteY8" fmla="*/ 229200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9895" h="1375171">
                  <a:moveTo>
                    <a:pt x="0" y="229200"/>
                  </a:moveTo>
                  <a:cubicBezTo>
                    <a:pt x="0" y="102616"/>
                    <a:pt x="102616" y="0"/>
                    <a:pt x="229200" y="0"/>
                  </a:cubicBezTo>
                  <a:lnTo>
                    <a:pt x="3510695" y="0"/>
                  </a:lnTo>
                  <a:cubicBezTo>
                    <a:pt x="3637279" y="0"/>
                    <a:pt x="3739895" y="102616"/>
                    <a:pt x="3739895" y="229200"/>
                  </a:cubicBezTo>
                  <a:lnTo>
                    <a:pt x="3739895" y="1145971"/>
                  </a:lnTo>
                  <a:cubicBezTo>
                    <a:pt x="3739895" y="1272555"/>
                    <a:pt x="3637279" y="1375171"/>
                    <a:pt x="3510695" y="1375171"/>
                  </a:cubicBezTo>
                  <a:lnTo>
                    <a:pt x="229200" y="1375171"/>
                  </a:lnTo>
                  <a:cubicBezTo>
                    <a:pt x="102616" y="1375171"/>
                    <a:pt x="0" y="1272555"/>
                    <a:pt x="0" y="1145971"/>
                  </a:cubicBezTo>
                  <a:lnTo>
                    <a:pt x="0" y="229200"/>
                  </a:lnTo>
                  <a:close/>
                </a:path>
              </a:pathLst>
            </a:custGeom>
            <a:solidFill>
              <a:srgbClr val="00539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810" tIns="120470" rIns="173810" bIns="12047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New pain diagnosis 3 –12 months </a:t>
              </a:r>
              <a:r>
                <a:rPr lang="en-US" sz="2800" b="1" dirty="0"/>
                <a:t>    </a:t>
              </a:r>
              <a:r>
                <a:rPr lang="en-US" sz="2800" b="1" kern="1200" dirty="0"/>
                <a:t>post-CD </a:t>
              </a:r>
              <a:endParaRPr lang="en-US" sz="2800" kern="12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DA5930-B6DF-F013-0703-74548556E618}"/>
                </a:ext>
              </a:extLst>
            </p:cNvPr>
            <p:cNvSpPr/>
            <p:nvPr/>
          </p:nvSpPr>
          <p:spPr>
            <a:xfrm>
              <a:off x="4882896" y="4455985"/>
              <a:ext cx="6940804" cy="1100137"/>
            </a:xfrm>
            <a:custGeom>
              <a:avLst/>
              <a:gdLst>
                <a:gd name="connsiteX0" fmla="*/ 183360 w 1100137"/>
                <a:gd name="connsiteY0" fmla="*/ 0 h 6648703"/>
                <a:gd name="connsiteX1" fmla="*/ 916777 w 1100137"/>
                <a:gd name="connsiteY1" fmla="*/ 0 h 6648703"/>
                <a:gd name="connsiteX2" fmla="*/ 1100137 w 1100137"/>
                <a:gd name="connsiteY2" fmla="*/ 183360 h 6648703"/>
                <a:gd name="connsiteX3" fmla="*/ 1100137 w 1100137"/>
                <a:gd name="connsiteY3" fmla="*/ 6648703 h 6648703"/>
                <a:gd name="connsiteX4" fmla="*/ 1100137 w 1100137"/>
                <a:gd name="connsiteY4" fmla="*/ 6648703 h 6648703"/>
                <a:gd name="connsiteX5" fmla="*/ 0 w 1100137"/>
                <a:gd name="connsiteY5" fmla="*/ 6648703 h 6648703"/>
                <a:gd name="connsiteX6" fmla="*/ 0 w 1100137"/>
                <a:gd name="connsiteY6" fmla="*/ 6648703 h 6648703"/>
                <a:gd name="connsiteX7" fmla="*/ 0 w 1100137"/>
                <a:gd name="connsiteY7" fmla="*/ 183360 h 6648703"/>
                <a:gd name="connsiteX8" fmla="*/ 183360 w 1100137"/>
                <a:gd name="connsiteY8" fmla="*/ 0 h 66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0137" h="6648703">
                  <a:moveTo>
                    <a:pt x="1100137" y="1108142"/>
                  </a:moveTo>
                  <a:lnTo>
                    <a:pt x="1100137" y="5540561"/>
                  </a:lnTo>
                  <a:cubicBezTo>
                    <a:pt x="1100137" y="6152570"/>
                    <a:pt x="1086553" y="6648700"/>
                    <a:pt x="1069797" y="6648700"/>
                  </a:cubicBezTo>
                  <a:lnTo>
                    <a:pt x="0" y="6648700"/>
                  </a:lnTo>
                  <a:lnTo>
                    <a:pt x="0" y="664870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69797" y="3"/>
                  </a:lnTo>
                  <a:cubicBezTo>
                    <a:pt x="1086553" y="3"/>
                    <a:pt x="1100137" y="496133"/>
                    <a:pt x="1100137" y="110814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78469" rIns="103234" bIns="78469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Continuous and binary variables compared between groups using linear regression and logistic regression models, respectively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Multivariable analyses were performed to examine risk factors for the primary outcome of new persistent pain diagnosis 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1111CA2-C498-213A-D20E-E1AF6337E53C}"/>
                </a:ext>
              </a:extLst>
            </p:cNvPr>
            <p:cNvSpPr/>
            <p:nvPr/>
          </p:nvSpPr>
          <p:spPr>
            <a:xfrm>
              <a:off x="1143000" y="4318468"/>
              <a:ext cx="3739895" cy="1375171"/>
            </a:xfrm>
            <a:custGeom>
              <a:avLst/>
              <a:gdLst>
                <a:gd name="connsiteX0" fmla="*/ 0 w 3739895"/>
                <a:gd name="connsiteY0" fmla="*/ 229200 h 1375171"/>
                <a:gd name="connsiteX1" fmla="*/ 229200 w 3739895"/>
                <a:gd name="connsiteY1" fmla="*/ 0 h 1375171"/>
                <a:gd name="connsiteX2" fmla="*/ 3510695 w 3739895"/>
                <a:gd name="connsiteY2" fmla="*/ 0 h 1375171"/>
                <a:gd name="connsiteX3" fmla="*/ 3739895 w 3739895"/>
                <a:gd name="connsiteY3" fmla="*/ 229200 h 1375171"/>
                <a:gd name="connsiteX4" fmla="*/ 3739895 w 3739895"/>
                <a:gd name="connsiteY4" fmla="*/ 1145971 h 1375171"/>
                <a:gd name="connsiteX5" fmla="*/ 3510695 w 3739895"/>
                <a:gd name="connsiteY5" fmla="*/ 1375171 h 1375171"/>
                <a:gd name="connsiteX6" fmla="*/ 229200 w 3739895"/>
                <a:gd name="connsiteY6" fmla="*/ 1375171 h 1375171"/>
                <a:gd name="connsiteX7" fmla="*/ 0 w 3739895"/>
                <a:gd name="connsiteY7" fmla="*/ 1145971 h 1375171"/>
                <a:gd name="connsiteX8" fmla="*/ 0 w 3739895"/>
                <a:gd name="connsiteY8" fmla="*/ 229200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9895" h="1375171">
                  <a:moveTo>
                    <a:pt x="0" y="229200"/>
                  </a:moveTo>
                  <a:cubicBezTo>
                    <a:pt x="0" y="102616"/>
                    <a:pt x="102616" y="0"/>
                    <a:pt x="229200" y="0"/>
                  </a:cubicBezTo>
                  <a:lnTo>
                    <a:pt x="3510695" y="0"/>
                  </a:lnTo>
                  <a:cubicBezTo>
                    <a:pt x="3637279" y="0"/>
                    <a:pt x="3739895" y="102616"/>
                    <a:pt x="3739895" y="229200"/>
                  </a:cubicBezTo>
                  <a:lnTo>
                    <a:pt x="3739895" y="1145971"/>
                  </a:lnTo>
                  <a:cubicBezTo>
                    <a:pt x="3739895" y="1272555"/>
                    <a:pt x="3637279" y="1375171"/>
                    <a:pt x="3510695" y="1375171"/>
                  </a:cubicBezTo>
                  <a:lnTo>
                    <a:pt x="229200" y="1375171"/>
                  </a:lnTo>
                  <a:cubicBezTo>
                    <a:pt x="102616" y="1375171"/>
                    <a:pt x="0" y="1272555"/>
                    <a:pt x="0" y="1145971"/>
                  </a:cubicBezTo>
                  <a:lnTo>
                    <a:pt x="0" y="229200"/>
                  </a:lnTo>
                  <a:close/>
                </a:path>
              </a:pathLst>
            </a:custGeom>
            <a:solidFill>
              <a:srgbClr val="00539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810" tIns="120470" rIns="173810" bIns="12047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/>
                <a:t>Statistical analysis</a:t>
              </a:r>
              <a:endParaRPr lang="en-US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83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C6F5-25E0-E6A2-B994-C1C10661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320518"/>
            <a:ext cx="11176000" cy="7159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8A3B512-2076-AD31-F89E-79EF1DED9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388248"/>
              </p:ext>
            </p:extLst>
          </p:nvPr>
        </p:nvGraphicFramePr>
        <p:xfrm>
          <a:off x="8256814" y="1447800"/>
          <a:ext cx="2944586" cy="190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E3F72A6-50B9-C588-6911-8D2539CE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93498"/>
              </p:ext>
            </p:extLst>
          </p:nvPr>
        </p:nvGraphicFramePr>
        <p:xfrm>
          <a:off x="5715000" y="1447800"/>
          <a:ext cx="228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EAB82DDF-4CAA-905F-A297-6002CE410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383826"/>
              </p:ext>
            </p:extLst>
          </p:nvPr>
        </p:nvGraphicFramePr>
        <p:xfrm>
          <a:off x="8256814" y="3501621"/>
          <a:ext cx="2944586" cy="175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7B989FA3-0198-806D-6B5E-FADB8DB92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614355"/>
              </p:ext>
            </p:extLst>
          </p:nvPr>
        </p:nvGraphicFramePr>
        <p:xfrm>
          <a:off x="6226629" y="5553418"/>
          <a:ext cx="543197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4" name="Graphic 43" descr="Medicine with solid fill">
            <a:extLst>
              <a:ext uri="{FF2B5EF4-FFF2-40B4-BE49-F238E27FC236}">
                <a16:creationId xmlns:a16="http://schemas.microsoft.com/office/drawing/2014/main" id="{C7EB7EC7-F818-AAC8-6776-E1A7865425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43600" y="5486400"/>
            <a:ext cx="780366" cy="780366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219918C-AFC7-1B6C-E4B5-C1200A5C2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018227"/>
              </p:ext>
            </p:extLst>
          </p:nvPr>
        </p:nvGraphicFramePr>
        <p:xfrm>
          <a:off x="551767" y="1455837"/>
          <a:ext cx="5217662" cy="43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888C1B9-8699-732A-B3AF-9C58101B4DD7}"/>
              </a:ext>
            </a:extLst>
          </p:cNvPr>
          <p:cNvSpPr txBox="1"/>
          <p:nvPr/>
        </p:nvSpPr>
        <p:spPr>
          <a:xfrm>
            <a:off x="2482508" y="914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39B"/>
                </a:solidFill>
              </a:rPr>
              <a:t>Study cohort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9D470-8281-EEC4-96FA-D5C85FA68C0B}"/>
              </a:ext>
            </a:extLst>
          </p:cNvPr>
          <p:cNvSpPr txBox="1"/>
          <p:nvPr/>
        </p:nvSpPr>
        <p:spPr>
          <a:xfrm>
            <a:off x="8191402" y="9260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39B"/>
                </a:solidFill>
              </a:rPr>
              <a:t>Risk Factors</a:t>
            </a:r>
          </a:p>
        </p:txBody>
      </p:sp>
    </p:spTree>
    <p:extLst>
      <p:ext uri="{BB962C8B-B14F-4D97-AF65-F5344CB8AC3E}">
        <p14:creationId xmlns:p14="http://schemas.microsoft.com/office/powerpoint/2010/main" val="1129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26" grpId="0">
        <p:bldAsOne/>
      </p:bldGraphic>
      <p:bldGraphic spid="35" grpId="0">
        <p:bldAsOne/>
      </p:bldGraphic>
      <p:bldGraphic spid="38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2F2B-BF14-6BB6-CC04-53A9E53D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2229-0157-29FF-C85E-88F0C978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7851"/>
            <a:ext cx="11176000" cy="7159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B265211A-61B6-9C27-B49B-E89135073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369014"/>
              </p:ext>
            </p:extLst>
          </p:nvPr>
        </p:nvGraphicFramePr>
        <p:xfrm>
          <a:off x="3151414" y="3120621"/>
          <a:ext cx="2944586" cy="175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4" descr="A chart with black and white text&#10;&#10;AI-generated content may be incorrect.">
            <a:extLst>
              <a:ext uri="{FF2B5EF4-FFF2-40B4-BE49-F238E27FC236}">
                <a16:creationId xmlns:a16="http://schemas.microsoft.com/office/drawing/2014/main" id="{DAD21FE6-90EC-303C-7301-57892FED1F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9"/>
          <a:stretch/>
        </p:blipFill>
        <p:spPr bwMode="auto">
          <a:xfrm>
            <a:off x="152400" y="869933"/>
            <a:ext cx="6380566" cy="240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4" name="Content Placeholder 4" descr="A chart with black and white text&#10;&#10;AI-generated content may be incorrect.">
            <a:extLst>
              <a:ext uri="{FF2B5EF4-FFF2-40B4-BE49-F238E27FC236}">
                <a16:creationId xmlns:a16="http://schemas.microsoft.com/office/drawing/2014/main" id="{BA96AABB-E3C1-C0DB-373F-EC96AB34A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2"/>
          <a:stretch/>
        </p:blipFill>
        <p:spPr bwMode="auto">
          <a:xfrm>
            <a:off x="152400" y="3309223"/>
            <a:ext cx="6380566" cy="27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CC2207-04D6-5FFA-81E5-D7C0AFF3F1BD}"/>
              </a:ext>
            </a:extLst>
          </p:cNvPr>
          <p:cNvSpPr/>
          <p:nvPr/>
        </p:nvSpPr>
        <p:spPr>
          <a:xfrm>
            <a:off x="228600" y="1524000"/>
            <a:ext cx="6096000" cy="433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026CA5-4879-51FE-CA70-C755EA5671C6}"/>
              </a:ext>
            </a:extLst>
          </p:cNvPr>
          <p:cNvSpPr/>
          <p:nvPr/>
        </p:nvSpPr>
        <p:spPr>
          <a:xfrm>
            <a:off x="228600" y="2507686"/>
            <a:ext cx="6096000" cy="3117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CC70B9-6864-CE6C-EE2D-566A7BB7DFC1}"/>
              </a:ext>
            </a:extLst>
          </p:cNvPr>
          <p:cNvSpPr/>
          <p:nvPr/>
        </p:nvSpPr>
        <p:spPr>
          <a:xfrm>
            <a:off x="228600" y="3422086"/>
            <a:ext cx="6096000" cy="3117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F70D93A-D4FA-AFC7-2166-F13ED98A864F}"/>
              </a:ext>
            </a:extLst>
          </p:cNvPr>
          <p:cNvSpPr/>
          <p:nvPr/>
        </p:nvSpPr>
        <p:spPr>
          <a:xfrm>
            <a:off x="228600" y="5250886"/>
            <a:ext cx="6096000" cy="235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1413C-CA4B-86D4-183D-2D7E1A079025}"/>
              </a:ext>
            </a:extLst>
          </p:cNvPr>
          <p:cNvSpPr txBox="1"/>
          <p:nvPr/>
        </p:nvSpPr>
        <p:spPr>
          <a:xfrm>
            <a:off x="7213600" y="2450068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Odds of post-CD persistent pain was increased for those receiving general anesthesia (vs. neuraxial) and receiving blood transfusion</a:t>
            </a:r>
          </a:p>
          <a:p>
            <a:endParaRPr lang="en-US" dirty="0"/>
          </a:p>
          <a:p>
            <a:r>
              <a:rPr lang="en-US" dirty="0"/>
              <a:t>Black race was a risk factor while Asian race was protective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3212E6-5905-4DF8-B79E-ECEDB8C98250}"/>
              </a:ext>
            </a:extLst>
          </p:cNvPr>
          <p:cNvSpPr/>
          <p:nvPr/>
        </p:nvSpPr>
        <p:spPr>
          <a:xfrm>
            <a:off x="228600" y="4724400"/>
            <a:ext cx="60960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DFE8-4F78-022D-346E-BB8390E0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A38B-362D-8965-61AC-ED5D3FDB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95400"/>
            <a:ext cx="11176000" cy="5105400"/>
          </a:xfrm>
        </p:spPr>
        <p:txBody>
          <a:bodyPr/>
          <a:lstStyle/>
          <a:p>
            <a:r>
              <a:rPr lang="en-US" b="0" dirty="0"/>
              <a:t>2.3% developed new persistent post-CD pain </a:t>
            </a:r>
          </a:p>
          <a:p>
            <a:endParaRPr lang="en-US" dirty="0"/>
          </a:p>
          <a:p>
            <a:r>
              <a:rPr lang="en-US" dirty="0"/>
              <a:t>Those with new pain diagnosis were more likely: </a:t>
            </a:r>
          </a:p>
          <a:p>
            <a:pPr lvl="1"/>
            <a:r>
              <a:rPr lang="en-US" b="0" dirty="0"/>
              <a:t>Black race</a:t>
            </a:r>
          </a:p>
          <a:p>
            <a:pPr lvl="1"/>
            <a:r>
              <a:rPr lang="en-US" b="0" dirty="0"/>
              <a:t>Higher BMI </a:t>
            </a:r>
          </a:p>
          <a:p>
            <a:pPr lvl="1"/>
            <a:r>
              <a:rPr lang="en-US" b="0" dirty="0"/>
              <a:t>Pre-existing depression, anxiety and substance use disorder</a:t>
            </a:r>
          </a:p>
          <a:p>
            <a:pPr marL="457200" lvl="1" indent="0">
              <a:buNone/>
            </a:pPr>
            <a:endParaRPr lang="en-US" b="0" dirty="0"/>
          </a:p>
          <a:p>
            <a:r>
              <a:rPr lang="en-US" b="0" dirty="0"/>
              <a:t>Limitations</a:t>
            </a:r>
          </a:p>
          <a:p>
            <a:pPr lvl="1"/>
            <a:r>
              <a:rPr lang="en-US" b="0" dirty="0"/>
              <a:t>Administrative database relying on ICD-10 codes for diagnoses</a:t>
            </a:r>
          </a:p>
          <a:p>
            <a:pPr lvl="1"/>
            <a:r>
              <a:rPr lang="en-US" b="0" dirty="0"/>
              <a:t>Subsequent encounters outside of participating hospitals not captured</a:t>
            </a:r>
          </a:p>
        </p:txBody>
      </p:sp>
    </p:spTree>
    <p:extLst>
      <p:ext uri="{BB962C8B-B14F-4D97-AF65-F5344CB8AC3E}">
        <p14:creationId xmlns:p14="http://schemas.microsoft.com/office/powerpoint/2010/main" val="18537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matri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86400"/>
            <a:ext cx="1127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Extraordinary care through a unique culture of innovation, education, research, and professional growth.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5295900" cy="78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503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457</Words>
  <Application>Microsoft Macintosh PowerPoint</Application>
  <PresentationFormat>Widescreen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1_Default Design</vt:lpstr>
      <vt:lpstr>Incidence of new onset of persistent pain after cesarean delivery and associated risk factors </vt:lpstr>
      <vt:lpstr>Background and Aims</vt:lpstr>
      <vt:lpstr>Methods</vt:lpstr>
      <vt:lpstr>Results</vt:lpstr>
      <vt:lpstr>Results</vt:lpstr>
      <vt:lpstr>Conclusion</vt:lpstr>
      <vt:lpstr>PowerPoint Presentation</vt:lpstr>
    </vt:vector>
  </TitlesOfParts>
  <Company>DUMC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Keith</dc:creator>
  <cp:lastModifiedBy>Mary Yurashevich, M.D.</cp:lastModifiedBy>
  <cp:revision>56</cp:revision>
  <dcterms:created xsi:type="dcterms:W3CDTF">2008-01-10T21:30:47Z</dcterms:created>
  <dcterms:modified xsi:type="dcterms:W3CDTF">2025-05-01T16:09:18Z</dcterms:modified>
</cp:coreProperties>
</file>