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8768000" cy="27432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8641" userDrawn="1">
          <p15:clr>
            <a:srgbClr val="000000"/>
          </p15:clr>
        </p15:guide>
        <p15:guide id="2" pos="15448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3529B-9F22-F8E0-64AA-210B63F3A93E}" v="63" dt="2025-04-08T01:45:40.207"/>
    <p1510:client id="{28A7CDCA-7940-37AC-1AA1-BE41EE3A25C1}" v="3" dt="2025-04-07T19:02:06.216"/>
    <p1510:client id="{BC8F5B6A-89EC-5220-D3E9-0412F55CCC66}" v="49" dt="2025-04-06T18:06:49.103"/>
    <p1510:client id="{C4006F36-271C-2863-F75C-019A8C3B5B3A}" v="12" dt="2025-04-06T21:28:34.074"/>
    <p1510:client id="{CCEEE176-D63D-0140-1761-32B7D1D3566B}" v="84" dt="2025-04-06T20:25:43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24" d="100"/>
          <a:sy n="24" d="100"/>
        </p:scale>
        <p:origin x="1120" y="240"/>
      </p:cViewPr>
      <p:guideLst>
        <p:guide orient="horz" pos="8641"/>
        <p:guide pos="15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657601" y="8521702"/>
            <a:ext cx="41452800" cy="5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7315201" y="15544800"/>
            <a:ext cx="34137600" cy="70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_TITLE_AND_VERTICAL_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29140200" y="7315155"/>
            <a:ext cx="23406000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788201" y="-3251245"/>
            <a:ext cx="23406000" cy="321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78" lvl="1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66" lvl="2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54" lvl="3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943" lvl="4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132" lvl="5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_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852336" y="17627602"/>
            <a:ext cx="41452800" cy="54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3852336" y="11626854"/>
            <a:ext cx="41452800" cy="60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378" lvl="1" indent="-2285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566" lvl="2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754" lvl="3" indent="-22859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5943" lvl="4" indent="-22859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132" lvl="5" indent="-22859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320" lvl="6" indent="-22859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509" lvl="7" indent="-22859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697" lvl="8" indent="-22859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_OBJECT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439195" y="1098021"/>
            <a:ext cx="4388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438401" y="6400803"/>
            <a:ext cx="21539200" cy="181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40639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378" lvl="1" indent="-38099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566" lvl="2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754" lvl="3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5943" lvl="4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132" lvl="5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320" lvl="6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509" lvl="7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697" lvl="8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24790400" y="6400803"/>
            <a:ext cx="21539200" cy="181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40639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378" lvl="1" indent="-38099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566" lvl="2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754" lvl="3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5943" lvl="4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132" lvl="5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320" lvl="6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509" lvl="7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697" lvl="8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_OBJECTS_WITH_TEXT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439195" y="1098021"/>
            <a:ext cx="4388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438401" y="6140453"/>
            <a:ext cx="21547600" cy="25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189" lvl="0" indent="-228594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378" lvl="1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566" lvl="2" indent="-2285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754" lvl="3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5943" lvl="4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132" lvl="5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320" lvl="6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509" lvl="7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697" lvl="8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2438401" y="8699500"/>
            <a:ext cx="21547600" cy="158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38099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378" lvl="1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566" lvl="2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754" lvl="3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5943" lvl="4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132" lvl="5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320" lvl="6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509" lvl="7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697" lvl="8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24773481" y="6140453"/>
            <a:ext cx="21556000" cy="25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189" lvl="0" indent="-228594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378" lvl="1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566" lvl="2" indent="-2285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754" lvl="3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5943" lvl="4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132" lvl="5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320" lvl="6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509" lvl="7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697" lvl="8" indent="-22859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24773481" y="8699500"/>
            <a:ext cx="21556000" cy="158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38099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378" lvl="1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566" lvl="2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754" lvl="3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5943" lvl="4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132" lvl="5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320" lvl="6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509" lvl="7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697" lvl="8" indent="-3301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439195" y="1098021"/>
            <a:ext cx="4388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_WITH_CAPTION_TEX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438415" y="1092201"/>
            <a:ext cx="16044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9066935" y="1092204"/>
            <a:ext cx="27262800" cy="234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431789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378" lvl="1" indent="-40639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566" lvl="2" indent="-38099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754" lvl="3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5943" lvl="4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132" lvl="5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320" lvl="6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509" lvl="7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697" lvl="8" indent="-35559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2438415" y="5740402"/>
            <a:ext cx="16044400" cy="187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22859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378" lvl="1" indent="-228594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566" lvl="2" indent="-228594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754" lvl="3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5943" lvl="4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132" lvl="5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320" lvl="6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509" lvl="7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697" lvl="8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_WITH_CAPTION_TEX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9558869" y="19202401"/>
            <a:ext cx="29260800" cy="22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9558869" y="2451100"/>
            <a:ext cx="29260800" cy="164592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9558869" y="21469355"/>
            <a:ext cx="29260800" cy="32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22859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378" lvl="1" indent="-228594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566" lvl="2" indent="-228594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754" lvl="3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5943" lvl="4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132" lvl="5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320" lvl="6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509" lvl="7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697" lvl="8" indent="-228594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_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439195" y="1098021"/>
            <a:ext cx="4388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15331957" y="-6492479"/>
            <a:ext cx="18104100" cy="43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lvl="0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78" lvl="1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66" lvl="2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54" lvl="3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943" lvl="4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132" lvl="5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39195" y="1098021"/>
            <a:ext cx="4388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39195" y="6400271"/>
            <a:ext cx="43889600" cy="181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439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6661652" y="25425136"/>
            <a:ext cx="15444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34951195" y="25425136"/>
            <a:ext cx="113776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5249723" y="4875934"/>
            <a:ext cx="13506488" cy="22556066"/>
          </a:xfrm>
          <a:prstGeom prst="rect">
            <a:avLst/>
          </a:prstGeom>
          <a:solidFill>
            <a:srgbClr val="E36C0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800"/>
            </a:pPr>
            <a:endParaRPr sz="1800">
              <a:solidFill>
                <a:schemeClr val="lt1"/>
              </a:solidFill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83352" y="727672"/>
            <a:ext cx="37654111" cy="384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B31B1B"/>
              </a:buClr>
              <a:buSzPts val="8800"/>
            </a:pPr>
            <a:r>
              <a:rPr lang="en-US" sz="9600" b="1">
                <a:solidFill>
                  <a:srgbClr val="B31B1B"/>
                </a:solidFill>
                <a:latin typeface="Segoe UI"/>
              </a:rPr>
              <a:t>Easing the Tension</a:t>
            </a:r>
            <a:endParaRPr lang="en-US" sz="7200" b="1">
              <a:solidFill>
                <a:srgbClr val="B31B1B"/>
              </a:solidFill>
              <a:latin typeface="Segoe UI"/>
            </a:endParaRPr>
          </a:p>
          <a:p>
            <a:pPr>
              <a:buSzPts val="8800"/>
            </a:pPr>
            <a:r>
              <a:rPr lang="en-US" sz="7200" b="1">
                <a:solidFill>
                  <a:srgbClr val="B31B1B"/>
                </a:solidFill>
                <a:latin typeface="Segoe UI"/>
              </a:rPr>
              <a:t>A Multidisciplinary Approach to Pulmonary Hypertension in Pregnancy</a:t>
            </a:r>
          </a:p>
          <a:p>
            <a:pPr>
              <a:spcBef>
                <a:spcPts val="240"/>
              </a:spcBef>
              <a:buClr>
                <a:schemeClr val="dk1"/>
              </a:buClr>
              <a:buSzPts val="1200"/>
            </a:pPr>
            <a:endParaRPr sz="100" b="1">
              <a:solidFill>
                <a:srgbClr val="B31B1B"/>
              </a:solidFill>
              <a:latin typeface="Segoe UI"/>
            </a:endParaRPr>
          </a:p>
          <a:p>
            <a:pPr>
              <a:spcBef>
                <a:spcPts val="880"/>
              </a:spcBef>
              <a:buClr>
                <a:schemeClr val="dk1"/>
              </a:buClr>
              <a:buSzPts val="4400"/>
            </a:pPr>
            <a:r>
              <a:rPr lang="en-US" sz="4400" b="1">
                <a:solidFill>
                  <a:schemeClr val="dk1"/>
                </a:solidFill>
                <a:latin typeface="Segoe UI"/>
              </a:rPr>
              <a:t>Emily </a:t>
            </a:r>
            <a:r>
              <a:rPr lang="en-US" sz="4400" b="1" err="1">
                <a:solidFill>
                  <a:schemeClr val="dk1"/>
                </a:solidFill>
                <a:latin typeface="Segoe UI"/>
              </a:rPr>
              <a:t>Eruysal</a:t>
            </a:r>
            <a:r>
              <a:rPr lang="en-US" sz="4400" b="1">
                <a:solidFill>
                  <a:schemeClr val="dk1"/>
                </a:solidFill>
                <a:latin typeface="Segoe UI"/>
              </a:rPr>
              <a:t>, MD, Marcia Chen, MD, Joe Bryant-Huppert, MD</a:t>
            </a:r>
            <a:endParaRPr sz="4400" b="1">
              <a:solidFill>
                <a:schemeClr val="dk1"/>
              </a:solidFill>
              <a:latin typeface="Segoe UI"/>
            </a:endParaRPr>
          </a:p>
          <a:p>
            <a:pPr>
              <a:spcBef>
                <a:spcPts val="880"/>
              </a:spcBef>
              <a:buClr>
                <a:schemeClr val="dk1"/>
              </a:buClr>
              <a:buSzPts val="4400"/>
            </a:pPr>
            <a:r>
              <a:rPr lang="en-US" sz="2800" b="1">
                <a:solidFill>
                  <a:schemeClr val="dk1"/>
                </a:solidFill>
                <a:latin typeface="Segoe UI"/>
              </a:rPr>
              <a:t>DEPARTMENT OF ANESTHESIOLOGY, NEWYORK-PRESBYTERIAN HOSPITAL / WEILL CORNELL MEDICAL CENTER</a:t>
            </a:r>
            <a:endParaRPr sz="2800" b="1">
              <a:solidFill>
                <a:schemeClr val="dk1"/>
              </a:solidFill>
              <a:latin typeface="Segoe UI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-17042" y="4897237"/>
            <a:ext cx="14040297" cy="22661715"/>
            <a:chOff x="735288" y="5181328"/>
            <a:chExt cx="10122683" cy="20159365"/>
          </a:xfrm>
        </p:grpSpPr>
        <p:sp>
          <p:nvSpPr>
            <p:cNvPr id="87" name="Google Shape;87;p13"/>
            <p:cNvSpPr/>
            <p:nvPr/>
          </p:nvSpPr>
          <p:spPr>
            <a:xfrm>
              <a:off x="735288" y="5181328"/>
              <a:ext cx="10122683" cy="20159365"/>
            </a:xfrm>
            <a:prstGeom prst="rect">
              <a:avLst/>
            </a:prstGeom>
            <a:solidFill>
              <a:srgbClr val="B31B1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712770"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4400"/>
              </a:pPr>
              <a:endParaRPr sz="4400" b="1">
                <a:solidFill>
                  <a:srgbClr val="FFFFFF"/>
                </a:solidFill>
              </a:endParaRPr>
            </a:p>
            <a:p>
              <a:pPr marL="712770">
                <a:spcBef>
                  <a:spcPts val="400"/>
                </a:spcBef>
                <a:buSzPts val="2000"/>
              </a:pPr>
              <a:endParaRPr sz="2000" b="1">
                <a:solidFill>
                  <a:srgbClr val="FFFFFF"/>
                </a:solidFill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967698" y="5311938"/>
              <a:ext cx="9690127" cy="197835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chemeClr val="lt1"/>
                </a:buClr>
                <a:buSzPts val="6000"/>
              </a:pPr>
              <a:r>
                <a:rPr lang="en-US" sz="6000" b="1" dirty="0">
                  <a:solidFill>
                    <a:schemeClr val="lt1"/>
                  </a:solidFill>
                  <a:latin typeface="Aptos Display"/>
                </a:rPr>
                <a:t>Background</a:t>
              </a:r>
            </a:p>
            <a:p>
              <a:pPr>
                <a:spcBef>
                  <a:spcPts val="200"/>
                </a:spcBef>
                <a:buClr>
                  <a:schemeClr val="dk1"/>
                </a:buClr>
                <a:buSzPts val="1000"/>
              </a:pPr>
              <a:endParaRPr sz="1000" b="1">
                <a:solidFill>
                  <a:schemeClr val="lt1"/>
                </a:solidFill>
                <a:latin typeface="Aptos Display"/>
              </a:endParaRPr>
            </a:p>
            <a:p>
              <a:pPr marL="481965" indent="-456565">
                <a:spcBef>
                  <a:spcPts val="480"/>
                </a:spcBef>
                <a:buClr>
                  <a:schemeClr val="lt1"/>
                </a:buClr>
                <a:buSzPts val="3200"/>
                <a:buFont typeface="Arial" panose="020B0604020202020204" pitchFamily="34" charset="0"/>
                <a:buChar char="•"/>
              </a:pPr>
              <a:r>
                <a:rPr lang="en-US" sz="3200" dirty="0">
                  <a:solidFill>
                    <a:schemeClr val="lt1"/>
                  </a:solidFill>
                  <a:latin typeface="Aptos Display"/>
                </a:rPr>
                <a:t>Pulmonary hypertension (PH) is characterized by elevated pulmonary artery pressure (PAP) and pulmonary vascular resistance (PVR)</a:t>
              </a:r>
            </a:p>
            <a:p>
              <a:pPr marL="481965" indent="-456565">
                <a:spcBef>
                  <a:spcPts val="480"/>
                </a:spcBef>
                <a:buClr>
                  <a:schemeClr val="lt1"/>
                </a:buClr>
                <a:buSzPts val="3200"/>
                <a:buFont typeface="Arial" panose="020B0604020202020204" pitchFamily="34" charset="0"/>
                <a:buChar char="•"/>
              </a:pPr>
              <a:r>
                <a:rPr lang="en-US" sz="3200" dirty="0">
                  <a:solidFill>
                    <a:schemeClr val="lt1"/>
                  </a:solidFill>
                  <a:latin typeface="Aptos Display"/>
                </a:rPr>
                <a:t>Incidence: 1% of the global population</a:t>
              </a:r>
            </a:p>
            <a:p>
              <a:pPr marL="481965" indent="-456565">
                <a:spcBef>
                  <a:spcPts val="480"/>
                </a:spcBef>
                <a:buClr>
                  <a:schemeClr val="lt1"/>
                </a:buClr>
                <a:buSzPts val="3200"/>
                <a:buFont typeface="Arial" panose="020B0604020202020204" pitchFamily="34" charset="0"/>
                <a:buChar char="•"/>
              </a:pPr>
              <a:r>
                <a:rPr lang="en-US" sz="3200" dirty="0">
                  <a:solidFill>
                    <a:schemeClr val="lt1"/>
                  </a:solidFill>
                  <a:latin typeface="Aptos Display"/>
                </a:rPr>
                <a:t>Diagnosed when PAP exceeds 20 mmHg</a:t>
              </a:r>
            </a:p>
            <a:p>
              <a:pPr marL="481965" indent="-456565">
                <a:spcBef>
                  <a:spcPts val="480"/>
                </a:spcBef>
                <a:buClr>
                  <a:schemeClr val="lt1"/>
                </a:buClr>
                <a:buSzPts val="3200"/>
                <a:buFont typeface="Arial" panose="020B0604020202020204" pitchFamily="34" charset="0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ptos Display"/>
                </a:rPr>
                <a:t>Maternal mortality rates of 30-50% due to poor tolerance of the physiologic changes (e.g. increased plasma volume and cardiac output)</a:t>
              </a:r>
              <a:endParaRPr lang="en-US" dirty="0">
                <a:solidFill>
                  <a:schemeClr val="bg1"/>
                </a:solidFill>
                <a:latin typeface="Aptos Display"/>
              </a:endParaRPr>
            </a:p>
            <a:p>
              <a:pPr marL="481965" indent="-456565">
                <a:spcBef>
                  <a:spcPts val="480"/>
                </a:spcBef>
                <a:buClr>
                  <a:schemeClr val="lt1"/>
                </a:buClr>
                <a:buSzPts val="3200"/>
                <a:buFont typeface="Arial" panose="020B0604020202020204" pitchFamily="34" charset="0"/>
                <a:buChar char="•"/>
              </a:pPr>
              <a:r>
                <a:rPr lang="en-US" sz="3200" dirty="0">
                  <a:solidFill>
                    <a:schemeClr val="lt1"/>
                  </a:solidFill>
                  <a:latin typeface="Aptos Display"/>
                </a:rPr>
                <a:t>Per the World Health Organization, pregnancy is contraindicated in PH patients due to the high risk of maternal cardiac events</a:t>
              </a:r>
            </a:p>
            <a:p>
              <a:pPr marL="481965" indent="-456565">
                <a:spcBef>
                  <a:spcPts val="480"/>
                </a:spcBef>
                <a:buClr>
                  <a:schemeClr val="lt1"/>
                </a:buClr>
                <a:buSzPts val="3200"/>
                <a:buFont typeface="Arial" panose="020B0604020202020204" pitchFamily="34" charset="0"/>
                <a:buChar char="•"/>
              </a:pPr>
              <a:r>
                <a:rPr lang="en-US" sz="3200" dirty="0">
                  <a:solidFill>
                    <a:schemeClr val="lt1"/>
                  </a:solidFill>
                  <a:latin typeface="Aptos Display"/>
                </a:rPr>
                <a:t>Despite counseling, patients with PH may elect to continue their pregnancies </a:t>
              </a:r>
            </a:p>
            <a:p>
              <a:pPr marL="481965" indent="-456565">
                <a:spcBef>
                  <a:spcPts val="480"/>
                </a:spcBef>
                <a:buClr>
                  <a:schemeClr val="lt1"/>
                </a:buClr>
                <a:buSzPts val="3200"/>
                <a:buFont typeface="Arial" panose="020B0604020202020204" pitchFamily="34" charset="0"/>
                <a:buChar char="•"/>
              </a:pPr>
              <a:endParaRPr lang="en-US" sz="4000">
                <a:solidFill>
                  <a:schemeClr val="lt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endParaRPr lang="en-US" sz="6000" b="1">
                <a:solidFill>
                  <a:schemeClr val="bg1"/>
                </a:solidFill>
                <a:latin typeface="Aptos Display"/>
              </a:endParaRPr>
            </a:p>
            <a:p>
              <a:pPr algn="just"/>
              <a:r>
                <a:rPr lang="en-US" sz="6000" b="1" dirty="0">
                  <a:solidFill>
                    <a:schemeClr val="bg1"/>
                  </a:solidFill>
                  <a:latin typeface="Aptos Display"/>
                </a:rPr>
                <a:t>Case Presentation</a:t>
              </a:r>
              <a:endParaRPr lang="en-US" sz="6000" dirty="0">
                <a:solidFill>
                  <a:schemeClr val="bg1"/>
                </a:solidFill>
                <a:latin typeface="Aptos Display"/>
              </a:endParaRPr>
            </a:p>
            <a:p>
              <a:pPr marL="481965" indent="-456565">
                <a:spcBef>
                  <a:spcPts val="480"/>
                </a:spcBef>
                <a:buFont typeface="Arial,Sans-Serif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ptos Display"/>
                </a:rPr>
                <a:t>31F G2P0010 at 33 weeks 2 days gestational age with PH as a sequelae of severe obstructive sleep apnea, obesity hypoventilation syndrome, and chronic thromboembolic disease was diagnosed with pre-eclampsia with severe features (PEC with SF) </a:t>
              </a:r>
            </a:p>
            <a:p>
              <a:pPr marL="481965" indent="-456565">
                <a:spcBef>
                  <a:spcPts val="480"/>
                </a:spcBef>
                <a:buFont typeface="Arial,Sans-Serif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ptos Display"/>
                </a:rPr>
                <a:t>Other PMH: HTN, asthma, BMI 55, type 2 diabetes mellitus</a:t>
              </a:r>
            </a:p>
            <a:p>
              <a:pPr marL="481965" indent="-456565">
                <a:spcBef>
                  <a:spcPts val="480"/>
                </a:spcBef>
                <a:buFont typeface="Arial,Sans-Serif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ptos Display"/>
                </a:rPr>
                <a:t>TTE: dilated right ventricle, mild PH</a:t>
              </a:r>
            </a:p>
            <a:p>
              <a:pPr marL="481965" indent="-456565">
                <a:spcBef>
                  <a:spcPts val="480"/>
                </a:spcBef>
                <a:buFont typeface="Arial,Sans-Serif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ptos Display"/>
                </a:rPr>
                <a:t>Right heart catheterization (RHC): PAP 53/25, mean PAP 34</a:t>
              </a:r>
              <a:endParaRPr lang="en-US" dirty="0">
                <a:solidFill>
                  <a:schemeClr val="bg1"/>
                </a:solidFill>
                <a:latin typeface="Aptos Display"/>
              </a:endParaRPr>
            </a:p>
            <a:p>
              <a:pPr marL="481965" indent="-456565">
                <a:spcBef>
                  <a:spcPts val="480"/>
                </a:spcBef>
                <a:buFont typeface="Arial,Sans-Serif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ptos Display"/>
                </a:rPr>
                <a:t>On magnesium and insulin infusions antepartum</a:t>
              </a:r>
            </a:p>
            <a:p>
              <a:pPr marL="481965" indent="-456565">
                <a:spcBef>
                  <a:spcPts val="480"/>
                </a:spcBef>
                <a:buFont typeface="Arial,Sans-Serif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ptos Display"/>
                </a:rPr>
                <a:t>CD planned for following day </a:t>
              </a:r>
            </a:p>
            <a:p>
              <a:pPr marL="481965" indent="-456565">
                <a:spcBef>
                  <a:spcPts val="480"/>
                </a:spcBef>
                <a:buClr>
                  <a:schemeClr val="lt1"/>
                </a:buClr>
                <a:buSzPts val="3200"/>
                <a:buFont typeface="Arial" panose="020B0604020202020204" pitchFamily="34" charset="0"/>
                <a:buChar char="•"/>
              </a:pPr>
              <a:endParaRPr lang="en-US" sz="4000" b="1">
                <a:solidFill>
                  <a:schemeClr val="lt1"/>
                </a:solidFill>
                <a:latin typeface="Aptos Display"/>
              </a:endParaRPr>
            </a:p>
            <a:p>
              <a:pPr marL="25400">
                <a:spcBef>
                  <a:spcPts val="480"/>
                </a:spcBef>
                <a:buClr>
                  <a:schemeClr val="lt1"/>
                </a:buClr>
                <a:buSzPts val="3200"/>
              </a:pPr>
              <a:endParaRPr lang="en-US" sz="4000" b="1">
                <a:solidFill>
                  <a:schemeClr val="lt1"/>
                </a:solidFill>
                <a:latin typeface="Aptos Display"/>
              </a:endParaRPr>
            </a:p>
          </p:txBody>
        </p:sp>
      </p:grpSp>
      <p:sp>
        <p:nvSpPr>
          <p:cNvPr id="90" name="Google Shape;90;p13"/>
          <p:cNvSpPr/>
          <p:nvPr/>
        </p:nvSpPr>
        <p:spPr>
          <a:xfrm>
            <a:off x="14030197" y="5033001"/>
            <a:ext cx="21219526" cy="225580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12770"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4400"/>
            </a:pPr>
            <a:endParaRPr sz="4400" b="1">
              <a:solidFill>
                <a:srgbClr val="FFFFFF"/>
              </a:solidFill>
            </a:endParaRPr>
          </a:p>
          <a:p>
            <a:pPr marL="712770">
              <a:spcBef>
                <a:spcPts val="400"/>
              </a:spcBef>
              <a:buSzPts val="2000"/>
            </a:pPr>
            <a:endParaRPr sz="2000" b="1">
              <a:solidFill>
                <a:srgbClr val="FFFFFF"/>
              </a:solidFill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4117410" y="5083894"/>
            <a:ext cx="20883521" cy="2249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buClr>
                <a:schemeClr val="dk1"/>
              </a:buClr>
              <a:buSzPts val="6000"/>
            </a:pPr>
            <a:r>
              <a:rPr lang="en-US" sz="6000" b="1" dirty="0">
                <a:solidFill>
                  <a:schemeClr val="tx1"/>
                </a:solidFill>
                <a:latin typeface="Aptos Display"/>
              </a:rPr>
              <a:t>Obstetric Anesthesiology Consult/Multidisciplinary Planning</a:t>
            </a:r>
            <a:endParaRPr lang="en-US" sz="4000" dirty="0">
              <a:solidFill>
                <a:schemeClr val="tx1"/>
              </a:solidFill>
              <a:latin typeface="Aptos Display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Delivery by CD with Neuraxial anesthesia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Avoid triggers to worsening PVR/PAP</a:t>
            </a:r>
          </a:p>
          <a:p>
            <a:pPr marL="913765" lvl="1" indent="-456565">
              <a:buFont typeface="Courier New" panose="020B0604020202020204" pitchFamily="34" charset="0"/>
              <a:buChar char="o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Hypoxia, Hypercarbia, Acidosis, Pain, Anxiety, HTN, Myocardial depression</a:t>
            </a:r>
            <a:endParaRPr lang="en-US" sz="3200" dirty="0">
              <a:solidFill>
                <a:schemeClr val="tx1"/>
              </a:solidFill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High flow nasal cannula (HFNC) vs continuous positive airway pressure (CPAP)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Arterial line: close BP monitoring, frequent arterial blood gas (ABG) draws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Careful use of prophylactic oxytocin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Recovery in the cardiac intensive care unit (CCU)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Neonatal resuscitation team at delivery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Contingency planning</a:t>
            </a:r>
          </a:p>
          <a:p>
            <a:pPr marL="913765" lvl="1" indent="-456565">
              <a:buFont typeface="Courier New" panose="020B0604020202020204" pitchFamily="34" charset="0"/>
              <a:buChar char="o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availability of nitric oxide, inotropes</a:t>
            </a:r>
          </a:p>
          <a:p>
            <a:pPr marL="913765" lvl="1" indent="-456565">
              <a:buFont typeface="Courier New" panose="020B0604020202020204" pitchFamily="34" charset="0"/>
              <a:buChar char="o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possible central line and pulmonary artery catheter</a:t>
            </a:r>
          </a:p>
          <a:p>
            <a:pPr marL="913765" lvl="1" indent="-456565">
              <a:buFont typeface="Courier New" panose="020B0604020202020204" pitchFamily="34" charset="0"/>
              <a:buChar char="o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escalation of respiratory support</a:t>
            </a:r>
          </a:p>
          <a:p>
            <a:pPr marL="913765" lvl="1" indent="-456565">
              <a:buFont typeface="Courier New" panose="020B0604020202020204" pitchFamily="34" charset="0"/>
              <a:buChar char="o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avoidance of </a:t>
            </a:r>
            <a:r>
              <a:rPr lang="en-US" sz="3200" dirty="0" err="1">
                <a:solidFill>
                  <a:schemeClr val="tx1"/>
                </a:solidFill>
                <a:latin typeface="Aptos Display"/>
              </a:rPr>
              <a:t>carboprost</a:t>
            </a:r>
            <a:r>
              <a:rPr lang="en-US" sz="3200" dirty="0">
                <a:solidFill>
                  <a:schemeClr val="tx1"/>
                </a:solidFill>
                <a:latin typeface="Aptos Display"/>
              </a:rPr>
              <a:t>/methylergonovine</a:t>
            </a:r>
          </a:p>
          <a:p>
            <a:pPr marL="457200" lvl="1"/>
            <a:endParaRPr lang="en-US" sz="3200">
              <a:solidFill>
                <a:schemeClr val="tx1"/>
              </a:solidFill>
              <a:latin typeface="Aptos Display"/>
            </a:endParaRPr>
          </a:p>
          <a:p>
            <a:r>
              <a:rPr lang="en-US" sz="4000" dirty="0">
                <a:solidFill>
                  <a:schemeClr val="tx1"/>
                </a:solidFill>
                <a:latin typeface="Aptos Display"/>
              </a:rPr>
              <a:t> </a:t>
            </a:r>
          </a:p>
          <a:p>
            <a:r>
              <a:rPr lang="en-US" sz="6000" b="1" dirty="0">
                <a:solidFill>
                  <a:schemeClr val="tx1"/>
                </a:solidFill>
                <a:latin typeface="Aptos Display"/>
              </a:rPr>
              <a:t>Case Progression</a:t>
            </a:r>
            <a:endParaRPr lang="en-US" dirty="0">
              <a:solidFill>
                <a:schemeClr val="tx1"/>
              </a:solidFill>
            </a:endParaRPr>
          </a:p>
          <a:p>
            <a:pPr marL="456565" indent="-456565"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Standard ASA monitors, ultrasound-guided radial arterial line, additional large bore access attained</a:t>
            </a:r>
          </a:p>
          <a:p>
            <a:pPr marL="456565" indent="-456565"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Vasopressin infusion started prophylactically at 1U/h</a:t>
            </a:r>
          </a:p>
          <a:p>
            <a:pPr marL="456565" indent="-456565"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Combined low-dose spinal-epidural (CSE)  1cc Hyperbaric Bupivacaine, Fentanyl, Morphine</a:t>
            </a:r>
          </a:p>
          <a:p>
            <a:pPr marL="913765" lvl="1" indent="-456565">
              <a:buSzPct val="80000"/>
              <a:buFont typeface="Courier New" panose="020B0604020202020204" pitchFamily="34" charset="0"/>
              <a:buChar char="o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Epidural slowly dosed 2% Lidocaine w/epi to achieve bilateral T4 level</a:t>
            </a:r>
            <a:endParaRPr lang="en-US" sz="3200" dirty="0">
              <a:solidFill>
                <a:schemeClr val="tx1"/>
              </a:solidFill>
            </a:endParaRPr>
          </a:p>
          <a:p>
            <a:pPr marL="456565" indent="-456565"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HFNC titrated to PaO</a:t>
            </a:r>
            <a:r>
              <a:rPr lang="en-US" sz="3200" baseline="-25000" dirty="0">
                <a:solidFill>
                  <a:schemeClr val="tx1"/>
                </a:solidFill>
                <a:latin typeface="Aptos Display"/>
              </a:rPr>
              <a:t>2 </a:t>
            </a:r>
            <a:r>
              <a:rPr lang="en-US" sz="3200" dirty="0">
                <a:solidFill>
                  <a:schemeClr val="tx1"/>
                </a:solidFill>
                <a:latin typeface="Aptos Display"/>
              </a:rPr>
              <a:t>on ABG</a:t>
            </a:r>
          </a:p>
          <a:p>
            <a:pPr marL="456565" indent="-456565"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Continued magnesium infusion postpartum; continued insulin infusion until delivery</a:t>
            </a:r>
          </a:p>
          <a:p>
            <a:pPr marL="456565" indent="-456565"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Oxytocin infusion started after delivery of anterior shoulder</a:t>
            </a:r>
          </a:p>
          <a:p>
            <a:pPr marL="456565" indent="-456565"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Transferred to CCU for recovery, diuresis for worsening PH and volume overload</a:t>
            </a:r>
          </a:p>
          <a:p>
            <a:pPr marL="456565" indent="-456565"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Aptos Display"/>
              </a:rPr>
              <a:t>Discharged on post-operative day 7 with resolution of PH on RHC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endParaRPr lang="en-US" sz="3200" b="1">
              <a:solidFill>
                <a:schemeClr val="tx1"/>
              </a:solidFill>
              <a:latin typeface="Aptos Display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endParaRPr lang="en-US" sz="3200" b="1">
              <a:solidFill>
                <a:schemeClr val="tx1"/>
              </a:solidFill>
              <a:latin typeface="Aptos Display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endParaRPr lang="en-US" sz="3200" b="1">
              <a:solidFill>
                <a:schemeClr val="tx1"/>
              </a:solidFill>
              <a:latin typeface="Aptos Display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endParaRPr lang="en-US" sz="3200" b="1">
              <a:solidFill>
                <a:schemeClr val="tx1"/>
              </a:solidFill>
              <a:latin typeface="Aptos Display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endParaRPr lang="en-US" sz="3200" b="1">
              <a:solidFill>
                <a:schemeClr val="dk1"/>
              </a:solidFill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endParaRPr lang="en-US" sz="3200" b="1">
              <a:solidFill>
                <a:schemeClr val="dk1"/>
              </a:solidFill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endParaRPr lang="en-US" sz="3200" b="1">
              <a:solidFill>
                <a:schemeClr val="dk1"/>
              </a:solidFill>
            </a:endParaRPr>
          </a:p>
          <a:p>
            <a:endParaRPr lang="en-US" sz="3200" b="1">
              <a:solidFill>
                <a:schemeClr val="dk1"/>
              </a:solidFill>
            </a:endParaRPr>
          </a:p>
          <a:p>
            <a:pPr algn="just">
              <a:buClr>
                <a:schemeClr val="dk1"/>
              </a:buClr>
              <a:buSzPts val="6000"/>
            </a:pPr>
            <a:endParaRPr lang="en-US" sz="3200" b="1">
              <a:solidFill>
                <a:schemeClr val="dk1"/>
              </a:solidFill>
            </a:endParaRPr>
          </a:p>
          <a:p>
            <a:pPr algn="just">
              <a:buClr>
                <a:schemeClr val="dk1"/>
              </a:buClr>
              <a:buSzPts val="6000"/>
            </a:pPr>
            <a:endParaRPr lang="en-US" sz="4800" b="1">
              <a:solidFill>
                <a:schemeClr val="dk1"/>
              </a:solidFill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5601813" y="22543525"/>
            <a:ext cx="12794417" cy="4306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buClr>
                <a:schemeClr val="lt1"/>
              </a:buClr>
              <a:buSzPts val="5400"/>
            </a:pPr>
            <a:r>
              <a:rPr lang="en-US" sz="5400" b="1" dirty="0">
                <a:solidFill>
                  <a:schemeClr val="bg1"/>
                </a:solidFill>
                <a:latin typeface="Segoe UI"/>
              </a:rPr>
              <a:t>References</a:t>
            </a:r>
          </a:p>
          <a:p>
            <a:endParaRPr lang="en-US" sz="2400">
              <a:solidFill>
                <a:schemeClr val="bg1"/>
              </a:solidFill>
              <a:latin typeface="Segoe UI"/>
              <a:cs typeface="Segoe UI Light"/>
            </a:endParaRPr>
          </a:p>
          <a:p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1. Afify H et al. </a:t>
            </a:r>
            <a:r>
              <a:rPr lang="en-US" sz="2400" dirty="0" err="1">
                <a:solidFill>
                  <a:schemeClr val="bg1"/>
                </a:solidFill>
                <a:latin typeface="Segoe UI"/>
                <a:cs typeface="Segoe UI Light"/>
              </a:rPr>
              <a:t>Integr</a:t>
            </a:r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 Blood Press Control 2022. PMID: 35401013; PMCID: PMC8985908.</a:t>
            </a:r>
            <a:endParaRPr lang="en-US" sz="2400" dirty="0">
              <a:solidFill>
                <a:schemeClr val="bg1"/>
              </a:solidFill>
              <a:latin typeface="Segoe UI"/>
            </a:endParaRPr>
          </a:p>
          <a:p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2. Dunlap B et al. Am Fam Physician. PMID: 27637122.</a:t>
            </a:r>
            <a:endParaRPr lang="en-US" sz="2400" dirty="0">
              <a:solidFill>
                <a:schemeClr val="bg1"/>
              </a:solidFill>
              <a:latin typeface="Segoe UI"/>
            </a:endParaRPr>
          </a:p>
          <a:p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3. Hemnes AR et al. </a:t>
            </a:r>
            <a:r>
              <a:rPr lang="en-US" sz="2400" dirty="0" err="1">
                <a:solidFill>
                  <a:schemeClr val="bg1"/>
                </a:solidFill>
                <a:latin typeface="Segoe UI"/>
                <a:cs typeface="Segoe UI Light"/>
              </a:rPr>
              <a:t>Pulm</a:t>
            </a:r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 Circ. 2015. PMID: 26401246</a:t>
            </a:r>
            <a:endParaRPr lang="en-US" sz="2400" dirty="0">
              <a:solidFill>
                <a:schemeClr val="bg1"/>
              </a:solidFill>
              <a:latin typeface="Segoe UI"/>
            </a:endParaRPr>
          </a:p>
          <a:p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4. Krishnan, S et al. Current Pulmonology Reports. 10. 10.1007/s13665-021-00275-1. </a:t>
            </a:r>
            <a:br>
              <a:rPr lang="en-US" sz="2400" dirty="0">
                <a:latin typeface="Segoe UI"/>
                <a:cs typeface="Segoe UI Light"/>
              </a:rPr>
            </a:br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5. Thomas E et al. JAHA. 2017. PMID: 29066439</a:t>
            </a:r>
            <a:endParaRPr lang="en-US" sz="2400" dirty="0">
              <a:solidFill>
                <a:schemeClr val="bg1"/>
              </a:solidFill>
              <a:latin typeface="Segoe UI"/>
            </a:endParaRPr>
          </a:p>
          <a:p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6. </a:t>
            </a:r>
            <a:r>
              <a:rPr lang="en-US" sz="2400" dirty="0" err="1">
                <a:solidFill>
                  <a:schemeClr val="bg1"/>
                </a:solidFill>
                <a:latin typeface="Segoe UI"/>
                <a:cs typeface="Segoe UI Light"/>
              </a:rPr>
              <a:t>Phoophiboon</a:t>
            </a:r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 V et al. Acute Crit Care. 2021;36(4):286-293. </a:t>
            </a:r>
            <a:r>
              <a:rPr lang="en-US" sz="2400" dirty="0" err="1">
                <a:solidFill>
                  <a:schemeClr val="bg1"/>
                </a:solidFill>
                <a:latin typeface="Segoe UI"/>
                <a:cs typeface="Segoe UI Light"/>
              </a:rPr>
              <a:t>doi</a:t>
            </a:r>
            <a:r>
              <a:rPr lang="en-US" sz="2400" dirty="0">
                <a:solidFill>
                  <a:schemeClr val="bg1"/>
                </a:solidFill>
                <a:latin typeface="Segoe UI"/>
                <a:cs typeface="Segoe UI Light"/>
              </a:rPr>
              <a:t>: 10.4266/acc.2021.00458</a:t>
            </a:r>
            <a:endParaRPr lang="en-US" sz="2400" dirty="0">
              <a:solidFill>
                <a:schemeClr val="bg1"/>
              </a:solidFill>
              <a:latin typeface="Segoe UI"/>
            </a:endParaRPr>
          </a:p>
          <a:p>
            <a:pPr>
              <a:buClr>
                <a:srgbClr val="FFFFFF"/>
              </a:buClr>
              <a:buSzPct val="100000"/>
            </a:pPr>
            <a:endParaRPr lang="en-US" sz="2800">
              <a:solidFill>
                <a:schemeClr val="bg1"/>
              </a:solidFill>
              <a:latin typeface="Segoe UI"/>
            </a:endParaRPr>
          </a:p>
          <a:p>
            <a:pPr algn="just">
              <a:spcBef>
                <a:spcPts val="200"/>
              </a:spcBef>
              <a:buSzPts val="1000"/>
            </a:pPr>
            <a:endParaRPr lang="en-US" sz="1000" b="1">
              <a:solidFill>
                <a:schemeClr val="bg1"/>
              </a:solidFill>
              <a:latin typeface="Segoe UI"/>
            </a:endParaRPr>
          </a:p>
        </p:txBody>
      </p:sp>
      <p:pic>
        <p:nvPicPr>
          <p:cNvPr id="123" name="Google Shape;123;p13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 l="7431" t="14378" r="7448" b="19114"/>
          <a:stretch/>
        </p:blipFill>
        <p:spPr>
          <a:xfrm>
            <a:off x="40043347" y="146892"/>
            <a:ext cx="7989199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3"/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969901" y="2669754"/>
            <a:ext cx="8621489" cy="20116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88;p13">
            <a:extLst>
              <a:ext uri="{FF2B5EF4-FFF2-40B4-BE49-F238E27FC236}">
                <a16:creationId xmlns:a16="http://schemas.microsoft.com/office/drawing/2014/main" id="{7B87B408-B18B-F8D8-91DF-5A01D57A3522}"/>
              </a:ext>
            </a:extLst>
          </p:cNvPr>
          <p:cNvSpPr txBox="1"/>
          <p:nvPr/>
        </p:nvSpPr>
        <p:spPr>
          <a:xfrm>
            <a:off x="35503151" y="5184153"/>
            <a:ext cx="13008759" cy="13888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6000"/>
            </a:pPr>
            <a:r>
              <a:rPr lang="en-US" sz="5400" b="1" dirty="0">
                <a:solidFill>
                  <a:schemeClr val="lt1"/>
                </a:solidFill>
                <a:latin typeface="Aptos Display"/>
              </a:rPr>
              <a:t>Discussion</a:t>
            </a:r>
          </a:p>
          <a:p>
            <a:pPr>
              <a:spcBef>
                <a:spcPts val="200"/>
              </a:spcBef>
              <a:buClr>
                <a:schemeClr val="dk1"/>
              </a:buClr>
              <a:buSzPts val="1000"/>
            </a:pPr>
            <a:endParaRPr sz="1000" b="1">
              <a:solidFill>
                <a:schemeClr val="lt1"/>
              </a:solidFill>
              <a:latin typeface="Aptos Display"/>
            </a:endParaRPr>
          </a:p>
          <a:p>
            <a:pPr marL="481965" indent="-456565">
              <a:spcBef>
                <a:spcPts val="480"/>
              </a:spcBef>
              <a:buClr>
                <a:schemeClr val="lt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Recent studies have shown a decline in maternal mortality among pregnant women with well-controlled PH, ranging 9-25%</a:t>
            </a:r>
          </a:p>
          <a:p>
            <a:pPr marL="481965" indent="-456565">
              <a:spcBef>
                <a:spcPts val="480"/>
              </a:spcBef>
              <a:buClr>
                <a:schemeClr val="lt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Management: supplemental oxygen, diuretics, and anticoagulation</a:t>
            </a:r>
          </a:p>
          <a:p>
            <a:pPr marL="481965" indent="-456565">
              <a:spcBef>
                <a:spcPts val="480"/>
              </a:spcBef>
              <a:buClr>
                <a:schemeClr val="lt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Targeted therapy may include endothelin receptor antagonists, prostacyclin analogs, and phosphodiesterase-5 inhibitors</a:t>
            </a:r>
          </a:p>
          <a:p>
            <a:pPr marL="481965" indent="-456565">
              <a:spcBef>
                <a:spcPts val="480"/>
              </a:spcBef>
              <a:buClr>
                <a:schemeClr val="lt1"/>
              </a:buClr>
              <a:buSzPts val="3200"/>
              <a:buFont typeface="Arial" panose="020B0604020202020204" pitchFamily="34" charset="0"/>
              <a:buChar char="•"/>
            </a:pPr>
            <a:endParaRPr lang="en-US" sz="4000" b="1">
              <a:solidFill>
                <a:schemeClr val="lt1"/>
              </a:solidFill>
              <a:latin typeface="Aptos Display"/>
            </a:endParaRPr>
          </a:p>
          <a:p>
            <a:pPr marL="24765">
              <a:spcBef>
                <a:spcPts val="480"/>
              </a:spcBef>
              <a:buClr>
                <a:schemeClr val="lt1"/>
              </a:buClr>
              <a:buSzPts val="3200"/>
            </a:pPr>
            <a:r>
              <a:rPr lang="en-US" sz="5400" b="1" dirty="0">
                <a:solidFill>
                  <a:schemeClr val="lt1"/>
                </a:solidFill>
                <a:latin typeface="Aptos Display"/>
              </a:rPr>
              <a:t>Key Points</a:t>
            </a:r>
          </a:p>
          <a:p>
            <a:pPr marL="596265" indent="-571500">
              <a:spcBef>
                <a:spcPts val="480"/>
              </a:spcBef>
              <a:buClr>
                <a:schemeClr val="l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CD preferred over labor to avoid acute increases in PVR</a:t>
            </a:r>
          </a:p>
          <a:p>
            <a:pPr marL="596265" indent="-571500">
              <a:spcBef>
                <a:spcPts val="480"/>
              </a:spcBef>
              <a:buClr>
                <a:schemeClr val="l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Neuraxial anesthesia preferred over general anesthesia</a:t>
            </a:r>
          </a:p>
          <a:p>
            <a:pPr marL="596265" indent="-571500">
              <a:spcBef>
                <a:spcPts val="480"/>
              </a:spcBef>
              <a:buClr>
                <a:schemeClr val="l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Strongly consider invasive monitoring with arterial line</a:t>
            </a:r>
            <a:endParaRPr lang="en-US" dirty="0">
              <a:solidFill>
                <a:schemeClr val="lt1"/>
              </a:solidFill>
            </a:endParaRPr>
          </a:p>
          <a:p>
            <a:pPr marL="596265" indent="-571500">
              <a:spcBef>
                <a:spcPts val="480"/>
              </a:spcBef>
              <a:buClr>
                <a:schemeClr val="l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ICU must be available for recovery</a:t>
            </a:r>
          </a:p>
          <a:p>
            <a:pPr marL="596265" indent="-571500">
              <a:spcBef>
                <a:spcPts val="480"/>
              </a:spcBef>
              <a:buClr>
                <a:schemeClr val="l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Contingency planning for acute decompensation: central access with pulmonary artery catheter (PAC) placement, escalation of respiratory support, inotropic support, and pulmonary dilators</a:t>
            </a:r>
            <a:endParaRPr lang="en-US" dirty="0">
              <a:solidFill>
                <a:schemeClr val="lt1"/>
              </a:solidFill>
            </a:endParaRPr>
          </a:p>
          <a:p>
            <a:pPr marL="596265" indent="-571500">
              <a:spcBef>
                <a:spcPts val="480"/>
              </a:spcBef>
              <a:buClr>
                <a:schemeClr val="l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lt1"/>
                </a:solidFill>
                <a:latin typeface="Aptos Display"/>
              </a:rPr>
              <a:t>Multidisciplinary planning between maternal fetal medicine, obstetric anesthesiology, cardiology, and neonatology is imperative for safe delivery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814CD-5B36-C00C-EF71-8D7B7CDEA254}"/>
              </a:ext>
            </a:extLst>
          </p:cNvPr>
          <p:cNvSpPr txBox="1"/>
          <p:nvPr/>
        </p:nvSpPr>
        <p:spPr>
          <a:xfrm>
            <a:off x="291758" y="19171092"/>
            <a:ext cx="13396111" cy="16773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Segoe UI"/>
                <a:cs typeface="Segoe UI"/>
              </a:rPr>
              <a:t>Figure 1. Pathophysiology of cardiovascular collapse in pregnant patients with PH during pregnancy. SVR: systemic vascular resistance; PVR: pulmonary vascular resistance. (</a:t>
            </a:r>
            <a:r>
              <a:rPr lang="en-US" sz="2000" dirty="0" err="1">
                <a:solidFill>
                  <a:schemeClr val="bg1"/>
                </a:solidFill>
                <a:latin typeface="Segoe UI"/>
                <a:cs typeface="Segoe UI"/>
              </a:rPr>
              <a:t>Phoophiboon</a:t>
            </a:r>
            <a:r>
              <a:rPr lang="en-US" sz="2000" dirty="0">
                <a:solidFill>
                  <a:schemeClr val="bg1"/>
                </a:solidFill>
                <a:latin typeface="Segoe UI"/>
                <a:cs typeface="Segoe UI"/>
              </a:rPr>
              <a:t> 2021)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2400">
              <a:solidFill>
                <a:schemeClr val="bg1"/>
              </a:solidFill>
              <a:latin typeface="Segoe UI"/>
              <a:cs typeface="Segoe UI"/>
            </a:endParaRPr>
          </a:p>
          <a:p>
            <a:endParaRPr lang="en-US" sz="2400">
              <a:solidFill>
                <a:schemeClr val="bg1"/>
              </a:solidFill>
              <a:latin typeface="Segoe UI"/>
              <a:cs typeface="Segoe UI"/>
            </a:endParaRPr>
          </a:p>
          <a:p>
            <a:endParaRPr lang="en-US" sz="1500">
              <a:solidFill>
                <a:schemeClr val="bg1"/>
              </a:solidFill>
              <a:latin typeface="Segoe UI"/>
            </a:endParaRPr>
          </a:p>
        </p:txBody>
      </p:sp>
      <p:pic>
        <p:nvPicPr>
          <p:cNvPr id="7" name="Picture 6" descr="A screenshot of a computer&#10;&#10;AI-generated content may be incorrect.">
            <a:extLst>
              <a:ext uri="{FF2B5EF4-FFF2-40B4-BE49-F238E27FC236}">
                <a16:creationId xmlns:a16="http://schemas.microsoft.com/office/drawing/2014/main" id="{F7BA932A-437C-D6E3-45C3-17E94002D4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34707" y="19752827"/>
            <a:ext cx="20110174" cy="51852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3C066A-E4C5-142D-AF7D-940E8440D2A4}"/>
              </a:ext>
            </a:extLst>
          </p:cNvPr>
          <p:cNvSpPr txBox="1"/>
          <p:nvPr/>
        </p:nvSpPr>
        <p:spPr>
          <a:xfrm>
            <a:off x="14602115" y="24950530"/>
            <a:ext cx="1957977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Segoe UI"/>
              </a:rPr>
              <a:t>Figure 2. Intraoperative anesthetic record during Cesarean section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04CF08-802C-DE8C-6025-1C8ACA1832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596" y="11726709"/>
            <a:ext cx="13034808" cy="74067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C16F5E-70AE-46C3-9F31-1CFB90BC4D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683416" y="15573714"/>
            <a:ext cx="12748136" cy="55229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195A17-EABB-C885-4984-9B084A29E4EB}"/>
              </a:ext>
            </a:extLst>
          </p:cNvPr>
          <p:cNvSpPr txBox="1"/>
          <p:nvPr/>
        </p:nvSpPr>
        <p:spPr>
          <a:xfrm>
            <a:off x="35722641" y="21064609"/>
            <a:ext cx="12329651" cy="12311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Segoe UI"/>
                <a:cs typeface="Segoe UI"/>
              </a:rPr>
              <a:t>Figure 3. Critical care management for pregnant patients with pulmonary arterial hypertension (PAH) TTE: transthoracic echocardiography; LMWH: low molecular weight heparin; ECMO: extracorporeal membrane oxygenation; VA: </a:t>
            </a:r>
            <a:r>
              <a:rPr lang="en-US" sz="2000" dirty="0" err="1">
                <a:solidFill>
                  <a:schemeClr val="bg1"/>
                </a:solidFill>
                <a:latin typeface="Segoe UI"/>
                <a:cs typeface="Segoe UI"/>
              </a:rPr>
              <a:t>veno</a:t>
            </a:r>
            <a:r>
              <a:rPr lang="en-US" sz="2000" dirty="0">
                <a:solidFill>
                  <a:schemeClr val="bg1"/>
                </a:solidFill>
                <a:latin typeface="Segoe UI"/>
                <a:cs typeface="Segoe UI"/>
              </a:rPr>
              <a:t>-arterial. (</a:t>
            </a:r>
            <a:r>
              <a:rPr lang="en-US" sz="2000" dirty="0" err="1">
                <a:solidFill>
                  <a:schemeClr val="bg1"/>
                </a:solidFill>
                <a:latin typeface="Segoe UI"/>
                <a:cs typeface="Segoe UI"/>
              </a:rPr>
              <a:t>Phoophiboon</a:t>
            </a:r>
            <a:r>
              <a:rPr lang="en-US" sz="2000" dirty="0">
                <a:solidFill>
                  <a:schemeClr val="bg1"/>
                </a:solidFill>
                <a:latin typeface="Segoe UI"/>
                <a:cs typeface="Segoe UI"/>
              </a:rPr>
              <a:t> 2021)</a:t>
            </a:r>
            <a:endParaRPr lang="en-US" sz="2000" dirty="0">
              <a:solidFill>
                <a:schemeClr val="bg1"/>
              </a:solidFill>
            </a:endParaRPr>
          </a:p>
          <a:p>
            <a:pPr algn="l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736</Words>
  <Application>Microsoft Macintosh PowerPoint</Application>
  <PresentationFormat>Custom</PresentationFormat>
  <Paragraphs>195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 Display</vt:lpstr>
      <vt:lpstr>Arial</vt:lpstr>
      <vt:lpstr>Arial,Sans-Serif</vt:lpstr>
      <vt:lpstr>Calibri</vt:lpstr>
      <vt:lpstr>Courier New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Eruysal, Emily</cp:lastModifiedBy>
  <cp:revision>61</cp:revision>
  <dcterms:modified xsi:type="dcterms:W3CDTF">2025-04-08T01:46:17Z</dcterms:modified>
</cp:coreProperties>
</file>