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6"/>
  </p:notesMasterIdLst>
  <p:handoutMasterIdLst>
    <p:handoutMasterId r:id="rId7"/>
  </p:handoutMasterIdLst>
  <p:sldIdLst>
    <p:sldId id="337" r:id="rId2"/>
    <p:sldId id="335" r:id="rId3"/>
    <p:sldId id="334" r:id="rId4"/>
    <p:sldId id="336" r:id="rId5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8" userDrawn="1">
          <p15:clr>
            <a:srgbClr val="A4A3A4"/>
          </p15:clr>
        </p15:guide>
        <p15:guide id="2" orient="horz" pos="108" userDrawn="1">
          <p15:clr>
            <a:srgbClr val="A4A3A4"/>
          </p15:clr>
        </p15:guide>
        <p15:guide id="3" orient="horz" pos="588" userDrawn="1">
          <p15:clr>
            <a:srgbClr val="A4A3A4"/>
          </p15:clr>
        </p15:guide>
        <p15:guide id="4" orient="horz" pos="2868" userDrawn="1">
          <p15:clr>
            <a:srgbClr val="A4A3A4"/>
          </p15:clr>
        </p15:guide>
        <p15:guide id="5" orient="horz" pos="3060" userDrawn="1">
          <p15:clr>
            <a:srgbClr val="A4A3A4"/>
          </p15:clr>
        </p15:guide>
        <p15:guide id="6" orient="horz" pos="1405">
          <p15:clr>
            <a:srgbClr val="A4A3A4"/>
          </p15:clr>
        </p15:guide>
        <p15:guide id="7" pos="2880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4AE"/>
    <a:srgbClr val="2674AE"/>
    <a:srgbClr val="FFB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2"/>
    <p:restoredTop sz="78923"/>
  </p:normalViewPr>
  <p:slideViewPr>
    <p:cSldViewPr snapToGrid="0">
      <p:cViewPr varScale="1">
        <p:scale>
          <a:sx n="116" d="100"/>
          <a:sy n="116" d="100"/>
        </p:scale>
        <p:origin x="1240" y="184"/>
      </p:cViewPr>
      <p:guideLst>
        <p:guide orient="horz" pos="828"/>
        <p:guide orient="horz" pos="108"/>
        <p:guide orient="horz" pos="588"/>
        <p:guide orient="horz" pos="2868"/>
        <p:guide orient="horz" pos="3060"/>
        <p:guide orient="horz" pos="1405"/>
        <p:guide pos="2880"/>
        <p:guide pos="5328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64B1B0B7-F7EE-EA4F-847D-1E4EB642ED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32AD50A-6D35-9941-AC00-D00F99EF85A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1D0AFA86-7DA9-BB40-A8FC-DF5BD40FB0E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CECC6E74-BFE8-2044-9B34-FB063218D79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F41A368-3D9F-B747-A394-9B3223C8D9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002DE6F-FE50-2A4B-8975-A022239561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290F477-5FFD-2E42-9DEE-FEB5BAFC0DB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0EA37FE6-C28F-A54C-9468-6105512338A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3D0C8FE3-69F7-C845-82C9-948F64FDA69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000D2687-9908-F04F-B539-DDAB44DB02C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6152329D-24FE-FE40-838A-EC4E5227B1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F383138-FC0D-024A-B467-5E8C7533CE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83138-FC0D-024A-B467-5E8C7533CE1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37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2700"/>
              </a:lnSpc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83138-FC0D-024A-B467-5E8C7533CE1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041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83138-FC0D-024A-B467-5E8C7533CE1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85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83138-FC0D-024A-B467-5E8C7533CE1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30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97E0D65-BFDF-4F4E-AA93-F57EBE7E95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2887"/>
            <a:ext cx="9144000" cy="4546234"/>
          </a:xfrm>
          <a:prstGeom prst="rect">
            <a:avLst/>
          </a:prstGeom>
          <a:solidFill>
            <a:srgbClr val="2674AE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53428"/>
            <a:ext cx="7772400" cy="85725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>
              <a:tabLst>
                <a:tab pos="623888" algn="l"/>
              </a:tabLst>
              <a:defRPr sz="3600" baseline="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1CC3363-A105-1A40-9A3B-B9F690DD11B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36BA2-72B9-934B-A722-83A47D40B4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63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D4305BDC-3002-EB44-84E7-BE4B7228E04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FF898-57C7-8D44-802E-EEEB9DBFAEB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70146B-00DF-5145-9D76-4E70E8014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169069"/>
            <a:ext cx="7794626" cy="6848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523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0B7E-4626-614A-99D7-29B1AC54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836542-B3A8-684F-81C6-1B4D63FCDA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B757F-C14A-B741-B454-7B185A1C2E7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EE037D-91F8-164B-A68B-CA5A8A91F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00150"/>
            <a:ext cx="7769225" cy="3267074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75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>
            <a:extLst>
              <a:ext uri="{FF2B5EF4-FFF2-40B4-BE49-F238E27FC236}">
                <a16:creationId xmlns:a16="http://schemas.microsoft.com/office/drawing/2014/main" id="{58FCE926-18AC-7D40-BD31-778A9E6CBDE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567238" y="1271910"/>
            <a:ext cx="0" cy="3100064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800" dirty="0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3" y="1200150"/>
            <a:ext cx="3789892" cy="3267075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707467" y="1200150"/>
            <a:ext cx="3789892" cy="3267075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7F118FF-09A0-5045-8039-32DF652B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8827A621-76DE-ED4A-A479-E7B00BF5D55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72463C-1CE9-A941-8892-375C46176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169069"/>
            <a:ext cx="7794626" cy="6848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323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77334" y="1200150"/>
            <a:ext cx="3780367" cy="32670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84F98C5-1EAC-F142-8850-2BE261E3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C7A38E5C-EECB-B84D-80F6-5463B0CBA80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3C6577-972C-C748-9A9D-FBB17484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169069"/>
            <a:ext cx="7794626" cy="6848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BC1051-4AEF-CD41-BD0E-85F48EAF035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71579" y="1200150"/>
            <a:ext cx="3819960" cy="3267075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2E34B9BF-FE50-2248-8DA1-0ACFF143ECAF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567238" y="1271910"/>
            <a:ext cx="0" cy="3100064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800" dirty="0">
              <a:ln>
                <a:solidFill>
                  <a:schemeClr val="bg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729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568638" y="0"/>
            <a:ext cx="4575363" cy="45553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580F79D-3A30-9E4B-AC3F-C604690A5D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351A8-0546-1C43-9C42-0838D74ABB9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B2DB51-C66D-6648-AE47-16C9A7779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69069"/>
            <a:ext cx="3808411" cy="684819"/>
          </a:xfrm>
        </p:spPr>
        <p:txBody>
          <a:bodyPr/>
          <a:lstStyle>
            <a:lvl1pPr>
              <a:lnSpc>
                <a:spcPct val="90000"/>
              </a:lnSpc>
              <a:defRPr sz="2200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7E9A79-4EF2-FE4C-AD2A-5AA01B3E4FC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7333" y="1200150"/>
            <a:ext cx="3789892" cy="3267075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876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" y="-1"/>
            <a:ext cx="4575363" cy="45553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718264B-E894-FD4B-9A29-80F4C8E96E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D94FA-48A1-344C-A9EE-808DEC56435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7BCD321-8A41-9041-85C9-62EDEC75A3B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792133" y="1200150"/>
            <a:ext cx="3789892" cy="3267075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14B3F9E-01C9-3D4E-8140-315E6F1A0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3614" y="169069"/>
            <a:ext cx="3808411" cy="684819"/>
          </a:xfrm>
        </p:spPr>
        <p:txBody>
          <a:bodyPr/>
          <a:lstStyle>
            <a:lvl1pPr>
              <a:lnSpc>
                <a:spcPct val="90000"/>
              </a:lnSpc>
              <a:defRPr sz="2200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375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s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574018" y="1317938"/>
            <a:ext cx="3884182" cy="284392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7C9D9B1-AD2F-3A48-8E78-86CCEB8C6D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64C84-4EBB-174B-B7A6-F8BF343BC3D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6BA6F2-DFB8-2946-9794-3DFCC1B64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169069"/>
            <a:ext cx="7794626" cy="6848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B3F134-C582-5C47-81CD-2C86606922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7333" y="1200150"/>
            <a:ext cx="3789892" cy="3267075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11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282633"/>
            <a:ext cx="9144000" cy="427274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A172B8F-BAA8-3742-96E2-905C1AB235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7547A-44E5-2742-A218-597A93908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52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4" y="4209116"/>
            <a:ext cx="7769225" cy="257175"/>
          </a:xfrm>
          <a:prstGeom prst="rect">
            <a:avLst/>
          </a:prstGeom>
        </p:spPr>
        <p:txBody>
          <a:bodyPr/>
          <a:lstStyle>
            <a:lvl1pPr algn="r">
              <a:defRPr sz="1600" b="0" i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282633"/>
            <a:ext cx="9144000" cy="384048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36EF39E-53EC-9D4C-8CF5-4E0F074CA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62AB2-5FA0-314A-BC43-59CD607A65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332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:a16="http://schemas.microsoft.com/office/drawing/2014/main" id="{87F25ACB-BF68-754B-BC7C-EF26E79EA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58813" y="1200150"/>
            <a:ext cx="7769225" cy="326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12A6B38-02E0-034C-8A80-48B4B326F5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7725" y="4913313"/>
            <a:ext cx="18288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aseline="0"/>
            </a:lvl1pPr>
          </a:lstStyle>
          <a:p>
            <a:fld id="{651B757F-C14A-B741-B454-7B185A1C2E7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763268D3-9AD6-B444-8968-84936FADB1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554218"/>
            <a:ext cx="9144000" cy="444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DB1A346-1094-EE4E-B594-1E3E11D8A2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028700"/>
          </a:xfrm>
          <a:prstGeom prst="rect">
            <a:avLst/>
          </a:prstGeom>
          <a:solidFill>
            <a:srgbClr val="2774AE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CF6F2A9C-495F-0948-9280-F79A64D57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8814" y="169069"/>
            <a:ext cx="7794626" cy="68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2C85B7-B748-C243-AFC2-2DDE53BCA4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658813" y="4705912"/>
            <a:ext cx="2647095" cy="3261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208" r:id="rId2"/>
    <p:sldLayoutId id="2147484204" r:id="rId3"/>
    <p:sldLayoutId id="2147484205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i="0" baseline="0">
          <a:solidFill>
            <a:schemeClr val="bg1"/>
          </a:solidFill>
          <a:latin typeface="Arial" panose="020B0604020202020204" pitchFamily="34" charset="0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176213" indent="-176213" algn="l" rtl="0" eaLnBrk="0" fontAlgn="base" hangingPunct="0">
        <a:lnSpc>
          <a:spcPts val="2800"/>
        </a:lnSpc>
        <a:spcBef>
          <a:spcPct val="0"/>
        </a:spcBef>
        <a:spcAft>
          <a:spcPct val="30000"/>
        </a:spcAft>
        <a:buChar char="•"/>
        <a:defRPr sz="2400" baseline="0">
          <a:solidFill>
            <a:srgbClr val="2774AE"/>
          </a:solidFill>
          <a:latin typeface="+mn-lt"/>
          <a:ea typeface="+mn-ea"/>
          <a:cs typeface="ＭＳ Ｐゴシック" charset="0"/>
        </a:defRPr>
      </a:lvl1pPr>
      <a:lvl2pPr marL="514350" indent="-114300" algn="l" rtl="0" eaLnBrk="0" fontAlgn="base" hangingPunct="0">
        <a:lnSpc>
          <a:spcPts val="2200"/>
        </a:lnSpc>
        <a:spcBef>
          <a:spcPct val="10000"/>
        </a:spcBef>
        <a:spcAft>
          <a:spcPct val="30000"/>
        </a:spcAft>
        <a:buSzPct val="80000"/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855663" indent="-117475" algn="l" rtl="0" eaLnBrk="0" fontAlgn="base" hangingPunct="0">
        <a:lnSpc>
          <a:spcPts val="2000"/>
        </a:lnSpc>
        <a:spcBef>
          <a:spcPct val="10000"/>
        </a:spcBef>
        <a:spcAft>
          <a:spcPct val="30000"/>
        </a:spcAft>
        <a:buSzPct val="80000"/>
        <a:buChar char="•"/>
        <a:defRPr>
          <a:solidFill>
            <a:schemeClr val="accent2"/>
          </a:solidFill>
          <a:latin typeface="+mn-lt"/>
          <a:ea typeface="+mn-ea"/>
          <a:cs typeface="ＭＳ Ｐゴシック" charset="0"/>
        </a:defRPr>
      </a:lvl3pPr>
      <a:lvl4pPr marL="1200150" indent="-114300" algn="l" rtl="0" eaLnBrk="0" fontAlgn="base" hangingPunct="0">
        <a:lnSpc>
          <a:spcPts val="1800"/>
        </a:lnSpc>
        <a:spcBef>
          <a:spcPct val="10000"/>
        </a:spcBef>
        <a:spcAft>
          <a:spcPct val="30000"/>
        </a:spcAft>
        <a:buSzPct val="80000"/>
        <a:buChar char="•"/>
        <a:defRPr sz="1600">
          <a:solidFill>
            <a:schemeClr val="accent2"/>
          </a:solidFill>
          <a:latin typeface="+mn-lt"/>
          <a:ea typeface="+mn-ea"/>
          <a:cs typeface="ＭＳ Ｐゴシック" charset="0"/>
        </a:defRPr>
      </a:lvl4pPr>
      <a:lvl5pPr marL="1543050" indent="-114300" algn="l" rtl="0" eaLnBrk="0" fontAlgn="base" hangingPunct="0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  <a:cs typeface="ＭＳ Ｐゴシック" charset="0"/>
        </a:defRPr>
      </a:lvl5pPr>
      <a:lvl6pPr marL="20002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6pPr>
      <a:lvl7pPr marL="24574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7pPr>
      <a:lvl8pPr marL="29146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8pPr>
      <a:lvl9pPr marL="33718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6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3D102-063A-C4A2-0310-4772ECC7E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232" y="1567753"/>
            <a:ext cx="1237146" cy="305986"/>
          </a:xfrm>
        </p:spPr>
        <p:txBody>
          <a:bodyPr wrap="square" anchor="t">
            <a:noAutofit/>
          </a:bodyPr>
          <a:lstStyle/>
          <a:p>
            <a:pPr marL="0" indent="0">
              <a:buNone/>
            </a:pPr>
            <a:r>
              <a:rPr lang="en-US" sz="1600" i="1" dirty="0"/>
              <a:t>What is it?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05AA73-5812-AE8C-CF4D-311D48E5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7725" y="4913313"/>
            <a:ext cx="1828800" cy="220662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651B757F-C14A-B741-B454-7B185A1C2E7E}" type="slidenum">
              <a:rPr lang="en-US" altLang="en-US" smtClean="0"/>
              <a:pPr>
                <a:spcAft>
                  <a:spcPts val="600"/>
                </a:spcAft>
              </a:pPr>
              <a:t>1</a:t>
            </a:fld>
            <a:endParaRPr lang="en-US" altLang="en-US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2D19233F-C000-F169-7B19-B2014D1B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23" y="1180461"/>
            <a:ext cx="1416473" cy="305986"/>
          </a:xfrm>
        </p:spPr>
        <p:txBody>
          <a:bodyPr/>
          <a:lstStyle/>
          <a:p>
            <a:r>
              <a:rPr lang="en-US" sz="1800" dirty="0">
                <a:highlight>
                  <a:srgbClr val="2674AE"/>
                </a:highlight>
              </a:rPr>
              <a:t>Background </a:t>
            </a:r>
          </a:p>
        </p:txBody>
      </p:sp>
      <p:pic>
        <p:nvPicPr>
          <p:cNvPr id="2050" name="Picture 2" descr="Generated image">
            <a:extLst>
              <a:ext uri="{FF2B5EF4-FFF2-40B4-BE49-F238E27FC236}">
                <a16:creationId xmlns:a16="http://schemas.microsoft.com/office/drawing/2014/main" id="{3EFDBBB2-09F9-FC71-3240-1018CB4E2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41"/>
          <a:stretch/>
        </p:blipFill>
        <p:spPr bwMode="auto">
          <a:xfrm>
            <a:off x="219923" y="1998202"/>
            <a:ext cx="1416474" cy="80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600990E-7BAD-6D4C-59CE-116BD487B582}"/>
              </a:ext>
            </a:extLst>
          </p:cNvPr>
          <p:cNvSpPr txBox="1">
            <a:spLocks/>
          </p:cNvSpPr>
          <p:nvPr/>
        </p:nvSpPr>
        <p:spPr bwMode="auto">
          <a:xfrm>
            <a:off x="2362917" y="1414760"/>
            <a:ext cx="2050374" cy="30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76213" indent="-176213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30000"/>
              </a:spcAft>
              <a:buChar char="•"/>
              <a:defRPr sz="2000" baseline="0">
                <a:solidFill>
                  <a:srgbClr val="2774AE"/>
                </a:solidFill>
                <a:latin typeface="+mn-lt"/>
                <a:ea typeface="+mn-ea"/>
                <a:cs typeface="ＭＳ Ｐゴシック" charset="0"/>
              </a:defRPr>
            </a:lvl1pPr>
            <a:lvl2pPr marL="514350" indent="-114300" algn="l" rtl="0" eaLnBrk="0" fontAlgn="base" hangingPunct="0">
              <a:lnSpc>
                <a:spcPts val="22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80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855663" indent="-117475" algn="l" rtl="0" eaLnBrk="0" fontAlgn="base" hangingPunct="0">
              <a:lnSpc>
                <a:spcPts val="20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600" baseline="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3pPr>
            <a:lvl4pPr marL="1200150" indent="-114300" algn="l" rtl="0" eaLnBrk="0" fontAlgn="base" hangingPunct="0">
              <a:lnSpc>
                <a:spcPts val="18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 baseline="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4pPr>
            <a:lvl5pPr marL="1543050" indent="-114300" algn="l" rtl="0" eaLnBrk="0" fontAlgn="base" hangingPunct="0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200" baseline="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5pPr>
            <a:lvl6pPr marL="20002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8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4574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8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29146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8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3718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8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600" i="1" kern="0" dirty="0"/>
              <a:t>Why is it a problem?</a:t>
            </a:r>
            <a:endParaRPr lang="en-US" sz="1600" kern="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F3E015D-8F58-E57E-F193-F5BE068B1BD2}"/>
              </a:ext>
            </a:extLst>
          </p:cNvPr>
          <p:cNvSpPr txBox="1">
            <a:spLocks/>
          </p:cNvSpPr>
          <p:nvPr/>
        </p:nvSpPr>
        <p:spPr bwMode="auto">
          <a:xfrm>
            <a:off x="4883981" y="1180461"/>
            <a:ext cx="2129307" cy="40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76213" indent="-176213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30000"/>
              </a:spcAft>
              <a:buChar char="•"/>
              <a:defRPr sz="2000" baseline="0">
                <a:solidFill>
                  <a:srgbClr val="2774AE"/>
                </a:solidFill>
                <a:latin typeface="+mn-lt"/>
                <a:ea typeface="+mn-ea"/>
                <a:cs typeface="ＭＳ Ｐゴシック" charset="0"/>
              </a:defRPr>
            </a:lvl1pPr>
            <a:lvl2pPr marL="514350" indent="-114300" algn="l" rtl="0" eaLnBrk="0" fontAlgn="base" hangingPunct="0">
              <a:lnSpc>
                <a:spcPts val="22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80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855663" indent="-117475" algn="l" rtl="0" eaLnBrk="0" fontAlgn="base" hangingPunct="0">
              <a:lnSpc>
                <a:spcPts val="20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600" baseline="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3pPr>
            <a:lvl4pPr marL="1200150" indent="-114300" algn="l" rtl="0" eaLnBrk="0" fontAlgn="base" hangingPunct="0">
              <a:lnSpc>
                <a:spcPts val="18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 baseline="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4pPr>
            <a:lvl5pPr marL="1543050" indent="-114300" algn="l" rtl="0" eaLnBrk="0" fontAlgn="base" hangingPunct="0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200" baseline="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5pPr>
            <a:lvl6pPr marL="20002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8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4574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8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29146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8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3718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8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600" i="1" kern="0" dirty="0"/>
              <a:t>What is the problem?</a:t>
            </a:r>
            <a:endParaRPr lang="en-US" sz="1600" kern="0" dirty="0"/>
          </a:p>
        </p:txBody>
      </p:sp>
      <p:pic>
        <p:nvPicPr>
          <p:cNvPr id="25" name="Picture 2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C8AE7BEC-45CF-F6BF-E2D5-9180D8CE04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36"/>
          <a:stretch/>
        </p:blipFill>
        <p:spPr>
          <a:xfrm>
            <a:off x="2362182" y="1800338"/>
            <a:ext cx="1423976" cy="2302407"/>
          </a:xfrm>
          <a:prstGeom prst="rect">
            <a:avLst/>
          </a:prstGeom>
        </p:spPr>
      </p:pic>
      <p:pic>
        <p:nvPicPr>
          <p:cNvPr id="27" name="Picture 26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CD959F02-509E-3E66-28C1-959EC4020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981" y="1528024"/>
            <a:ext cx="3786906" cy="2596055"/>
          </a:xfrm>
          <a:prstGeom prst="rect">
            <a:avLst/>
          </a:prstGeom>
        </p:spPr>
      </p:pic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88A72A63-3853-0CB9-46A8-47775183A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07" y="4686202"/>
            <a:ext cx="2011680" cy="358810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AD9475DE-4506-4A3D-EED1-97D4054437AE}"/>
              </a:ext>
            </a:extLst>
          </p:cNvPr>
          <p:cNvSpPr txBox="1">
            <a:spLocks/>
          </p:cNvSpPr>
          <p:nvPr/>
        </p:nvSpPr>
        <p:spPr bwMode="auto">
          <a:xfrm>
            <a:off x="123568" y="65187"/>
            <a:ext cx="8827927" cy="11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1800" kern="0" dirty="0"/>
              <a:t>Risk Factors and Development of a Prediction Model for Postpartum Hemorrhage in Cesarean Delivery</a:t>
            </a:r>
            <a:br>
              <a:rPr lang="en-US" sz="1400" kern="0" dirty="0"/>
            </a:br>
            <a:r>
              <a:rPr lang="en-US" sz="1200" i="1" kern="0" dirty="0"/>
              <a:t>Brittany Nicole Burton, MD Cristianna Vallera, MD</a:t>
            </a:r>
            <a:br>
              <a:rPr lang="en-US" sz="1200" i="1" kern="0" dirty="0"/>
            </a:br>
            <a:r>
              <a:rPr lang="en-US" sz="1200" i="1" kern="0" dirty="0"/>
              <a:t>Department of Anesthesiology &amp; Perioperative Medicine Division of Obstetric Anesthesiology</a:t>
            </a:r>
            <a:br>
              <a:rPr lang="en-US" sz="1200" kern="0" dirty="0"/>
            </a:br>
            <a:endParaRPr lang="en-US" sz="1200" i="1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E55581-0D76-F884-8EE6-D61A9E6C8005}"/>
              </a:ext>
            </a:extLst>
          </p:cNvPr>
          <p:cNvSpPr txBox="1"/>
          <p:nvPr/>
        </p:nvSpPr>
        <p:spPr>
          <a:xfrm>
            <a:off x="3925" y="4251252"/>
            <a:ext cx="9140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eriod"/>
            </a:pPr>
            <a:r>
              <a:rPr lang="en-US" sz="700" dirty="0"/>
              <a:t>Bienstock JL, Eke AC, </a:t>
            </a:r>
            <a:r>
              <a:rPr lang="en-US" sz="700" dirty="0" err="1"/>
              <a:t>Hueppchen</a:t>
            </a:r>
            <a:r>
              <a:rPr lang="en-US" sz="700" dirty="0"/>
              <a:t> NA. Postpartum hemorrhage. N Engl J Med. 2021;384(17):1635-1645. </a:t>
            </a:r>
          </a:p>
          <a:p>
            <a:pPr marL="228600" indent="-228600" algn="l">
              <a:buAutoNum type="arabicPeriod"/>
            </a:pPr>
            <a:r>
              <a:rPr lang="en-US" sz="700" dirty="0"/>
              <a:t>Kawakita T, Mokhtari N, Huang JC, Landy HJ. Evaluation of risk-assessment tools for severe postpartum hemorrhage in women undergoing cesarean delivery. Obstet Gynecol. 2019;134(6):1308-1316. </a:t>
            </a:r>
          </a:p>
        </p:txBody>
      </p:sp>
    </p:spTree>
    <p:extLst>
      <p:ext uri="{BB962C8B-B14F-4D97-AF65-F5344CB8AC3E}">
        <p14:creationId xmlns:p14="http://schemas.microsoft.com/office/powerpoint/2010/main" val="276198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E03CB-E160-038A-A538-58AA856F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 &amp; 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5E5D90-8834-A644-9D13-3EE4A20EB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00150"/>
            <a:ext cx="8312192" cy="32670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The National Inpatient Sample (NIS) is the largest all-payer, inpatient health care database in the United States designed to produce national estimates for inpatient outcomes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We conducted a retrospective analysis for the years </a:t>
            </a:r>
            <a:r>
              <a:rPr lang="en-US" sz="1600" b="1" dirty="0"/>
              <a:t>2019 – 2020 </a:t>
            </a:r>
            <a:r>
              <a:rPr lang="en-US" sz="1600" dirty="0"/>
              <a:t>of women of child-bearing age ( </a:t>
            </a:r>
            <a:r>
              <a:rPr lang="en-US" sz="1600" b="1" dirty="0"/>
              <a:t>≥ 18 – 40 years old</a:t>
            </a:r>
            <a:r>
              <a:rPr lang="en-US" sz="1600" dirty="0"/>
              <a:t>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The study population was defined with NIS data element “I10_DELIVERY”, which indicated the </a:t>
            </a:r>
            <a:r>
              <a:rPr lang="en-US" sz="1600" b="1" dirty="0"/>
              <a:t>delivery of a newborn on the discharge record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The primary endpoint was </a:t>
            </a:r>
            <a:r>
              <a:rPr lang="en-US" sz="1600" b="1" dirty="0">
                <a:solidFill>
                  <a:srgbClr val="FF0000"/>
                </a:solidFill>
              </a:rPr>
              <a:t>PPH</a:t>
            </a:r>
            <a:r>
              <a:rPr lang="en-US" sz="1600" b="1" dirty="0"/>
              <a:t>, defined as </a:t>
            </a:r>
            <a:r>
              <a:rPr lang="en-US" sz="1600" b="1" dirty="0">
                <a:solidFill>
                  <a:srgbClr val="FF0000"/>
                </a:solidFill>
              </a:rPr>
              <a:t>≥ 1,000 mL blood loss </a:t>
            </a:r>
            <a:r>
              <a:rPr lang="en-US" sz="1600" dirty="0"/>
              <a:t>for cesarean delivery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b="1" dirty="0"/>
              <a:t>ICD-10-CM</a:t>
            </a:r>
            <a:r>
              <a:rPr lang="en-US" sz="1600" dirty="0"/>
              <a:t> codes were used to query and extract relevant codes for procedures and diagnoses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Variables known to be </a:t>
            </a:r>
            <a:r>
              <a:rPr lang="en-US" sz="1600" b="1" dirty="0"/>
              <a:t>clinically significant </a:t>
            </a:r>
            <a:r>
              <a:rPr lang="en-US" sz="1600" dirty="0"/>
              <a:t>and associated with the outcomes in </a:t>
            </a:r>
            <a:r>
              <a:rPr lang="en-US" sz="1600" b="1" dirty="0"/>
              <a:t>previous research </a:t>
            </a:r>
            <a:r>
              <a:rPr lang="en-US" sz="1600" dirty="0"/>
              <a:t>were incorporated into the analysis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C3E94BF3-36B6-2E75-6584-1C7D4F7AA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07" y="4686202"/>
            <a:ext cx="2011680" cy="35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5276-4D2B-0273-EE89-0C459361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6AD26-8D49-C5C7-1D5C-A02E1768F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The final study population included </a:t>
            </a:r>
            <a:r>
              <a:rPr lang="en-US" sz="1800" b="1" dirty="0"/>
              <a:t>429,354 individuals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The incidence of </a:t>
            </a:r>
            <a:r>
              <a:rPr lang="en-US" sz="1800" b="1" dirty="0">
                <a:solidFill>
                  <a:srgbClr val="FF0000"/>
                </a:solidFill>
              </a:rPr>
              <a:t>PPH</a:t>
            </a:r>
            <a:r>
              <a:rPr lang="en-US" sz="1800" dirty="0"/>
              <a:t> among the study population was </a:t>
            </a:r>
            <a:r>
              <a:rPr lang="en-US" sz="1800" dirty="0">
                <a:solidFill>
                  <a:srgbClr val="FF0000"/>
                </a:solidFill>
              </a:rPr>
              <a:t>4.4% (n = 19,094)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Race, age, income, insurance status</a:t>
            </a:r>
            <a:r>
              <a:rPr lang="en-US" sz="1800" dirty="0"/>
              <a:t>, obesity, repeat cesarean, multiparity, iron deficiency anemia, leiomyoma, post-term pregnancy, HDP, eclampsia, placenta previa, placental abruption, preterm delivery, prolonged labor, chorioamnionitis, uterine overdistention, and coagulopathy were statistically significantly associated with PPH (</a:t>
            </a:r>
            <a:r>
              <a:rPr lang="en-US" sz="1800" dirty="0">
                <a:solidFill>
                  <a:srgbClr val="FF0000"/>
                </a:solidFill>
              </a:rPr>
              <a:t>all p&lt;0.05</a:t>
            </a:r>
            <a:r>
              <a:rPr lang="en-US" sz="1800" dirty="0"/>
              <a:t>).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ED392246-74D0-EEB7-5C6C-B9FE6B51C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07" y="4686202"/>
            <a:ext cx="2011680" cy="358810"/>
          </a:xfrm>
          <a:prstGeom prst="rect">
            <a:avLst/>
          </a:prstGeom>
        </p:spPr>
      </p:pic>
      <p:pic>
        <p:nvPicPr>
          <p:cNvPr id="6" name="Picture 5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CB659AF0-204E-A8A8-833F-231F1A908A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71" t="5829" r="2286" b="29382"/>
          <a:stretch/>
        </p:blipFill>
        <p:spPr>
          <a:xfrm>
            <a:off x="1925962" y="3348717"/>
            <a:ext cx="4733245" cy="111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0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9D2FC-4A25-2A86-1004-52204263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&amp; 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C013A-87E0-D9A3-24C2-9995B04AC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200150"/>
            <a:ext cx="7769225" cy="2877580"/>
          </a:xfrm>
        </p:spPr>
        <p:txBody>
          <a:bodyPr/>
          <a:lstStyle/>
          <a:p>
            <a:r>
              <a:rPr lang="en-US" u="sng" dirty="0"/>
              <a:t>Current tools employ solely clinical factors </a:t>
            </a:r>
            <a:r>
              <a:rPr lang="en-US" dirty="0"/>
              <a:t>into their algorithms and do not account for various demographic factors, specifically SDOH</a:t>
            </a:r>
          </a:p>
          <a:p>
            <a:r>
              <a:rPr lang="en-US" dirty="0"/>
              <a:t>There are </a:t>
            </a:r>
            <a:r>
              <a:rPr lang="en-US" u="sng" dirty="0"/>
              <a:t>unmeasured variables that influence the odds </a:t>
            </a:r>
            <a:r>
              <a:rPr lang="en-US" dirty="0"/>
              <a:t>of PPH but not included in our model (beyond demographic factors included here)</a:t>
            </a:r>
          </a:p>
          <a:p>
            <a:r>
              <a:rPr lang="en-US" dirty="0"/>
              <a:t>Without accounting for these additional variables, the model's ability to predict PPH cases remains limited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173F183C-DADF-1383-A70C-E4908FD5F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07" y="4686202"/>
            <a:ext cx="2011680" cy="35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650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B8D8E"/>
      </a:lt2>
      <a:accent1>
        <a:srgbClr val="536895"/>
      </a:accent1>
      <a:accent2>
        <a:srgbClr val="616365"/>
      </a:accent2>
      <a:accent3>
        <a:srgbClr val="FFFFFF"/>
      </a:accent3>
      <a:accent4>
        <a:srgbClr val="000000"/>
      </a:accent4>
      <a:accent5>
        <a:srgbClr val="B3B9C8"/>
      </a:accent5>
      <a:accent6>
        <a:srgbClr val="57595B"/>
      </a:accent6>
      <a:hlink>
        <a:srgbClr val="2973AD"/>
      </a:hlink>
      <a:folHlink>
        <a:srgbClr val="2973AD"/>
      </a:folHlink>
    </a:clrScheme>
    <a:fontScheme name="Defaul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B8D8E"/>
        </a:lt2>
        <a:accent1>
          <a:srgbClr val="536895"/>
        </a:accent1>
        <a:accent2>
          <a:srgbClr val="616365"/>
        </a:accent2>
        <a:accent3>
          <a:srgbClr val="FFFFFF"/>
        </a:accent3>
        <a:accent4>
          <a:srgbClr val="000000"/>
        </a:accent4>
        <a:accent5>
          <a:srgbClr val="B3B9C8"/>
        </a:accent5>
        <a:accent6>
          <a:srgbClr val="57595B"/>
        </a:accent6>
        <a:hlink>
          <a:srgbClr val="F1E3BB"/>
        </a:hlink>
        <a:folHlink>
          <a:srgbClr val="FFB6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2443</TotalTime>
  <Words>387</Words>
  <Application>Microsoft Macintosh PowerPoint</Application>
  <PresentationFormat>On-screen Show (16:9)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Times</vt:lpstr>
      <vt:lpstr>Times New Roman</vt:lpstr>
      <vt:lpstr>Default</vt:lpstr>
      <vt:lpstr>Background </vt:lpstr>
      <vt:lpstr>Study Design &amp; Methods</vt:lpstr>
      <vt:lpstr>Results</vt:lpstr>
      <vt:lpstr>Conclusion &amp;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Burton, Brittany N.</cp:lastModifiedBy>
  <cp:revision>182</cp:revision>
  <dcterms:created xsi:type="dcterms:W3CDTF">2009-05-04T15:50:16Z</dcterms:created>
  <dcterms:modified xsi:type="dcterms:W3CDTF">2025-05-29T23:16:25Z</dcterms:modified>
</cp:coreProperties>
</file>