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5"/>
  </p:notes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E07F5"/>
    <a:srgbClr val="D2C8DF"/>
    <a:srgbClr val="FFFFFF"/>
    <a:srgbClr val="F5EDFF"/>
    <a:srgbClr val="D1C8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658" autoAdjust="0"/>
    <p:restoredTop sz="94659"/>
  </p:normalViewPr>
  <p:slideViewPr>
    <p:cSldViewPr snapToGrid="0">
      <p:cViewPr varScale="1">
        <p:scale>
          <a:sx n="92" d="100"/>
          <a:sy n="92" d="100"/>
        </p:scale>
        <p:origin x="176" y="5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086C5B-E144-4FBB-B220-519AD64EE41F}" type="datetimeFigureOut">
              <a:t>4/2/25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37CB08-E8ED-4118-BF82-1451B5B999EA}" type="slidenum">
              <a:t>‹#›</a:t>
            </a:fld>
            <a:endParaRPr lang="en-US"/>
          </a:p>
        </p:txBody>
      </p:sp>
    </p:spTree>
    <p:extLst>
      <p:ext uri="{BB962C8B-B14F-4D97-AF65-F5344CB8AC3E}">
        <p14:creationId xmlns:p14="http://schemas.microsoft.com/office/powerpoint/2010/main" val="1602015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meetingfiles.com/event/soap/session/?sessionID=49"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synovial sarcomas more often affect male adolescents, PPSS occurs equally in male and females, with a higher mean age of diagnosis. </a:t>
            </a:r>
          </a:p>
          <a:p>
            <a:endParaRPr lang="en-US" b="1" dirty="0"/>
          </a:p>
          <a:p>
            <a:r>
              <a:rPr lang="en-US" b="1" dirty="0"/>
              <a:t>Presentation Information</a:t>
            </a:r>
            <a:endParaRPr lang="en-US" dirty="0">
              <a:ea typeface="Calibri"/>
              <a:cs typeface="Calibri"/>
            </a:endParaRPr>
          </a:p>
          <a:p>
            <a:pPr marL="285750" indent="-285750">
              <a:buFont typeface="Arial"/>
              <a:buChar char="•"/>
            </a:pPr>
            <a:r>
              <a:rPr lang="en-US" dirty="0"/>
              <a:t>You are invited to present your case-report in a break-out session, in a strictly-timed 5-minute oral presentation, with a 1-minute Q&amp;A (if time allows).</a:t>
            </a:r>
            <a:endParaRPr lang="en-US" dirty="0">
              <a:ea typeface="Calibri"/>
              <a:cs typeface="Calibri"/>
            </a:endParaRPr>
          </a:p>
          <a:p>
            <a:pPr marL="285750" indent="-285750">
              <a:buFont typeface="Arial"/>
              <a:buChar char="•"/>
            </a:pPr>
            <a:r>
              <a:rPr lang="en-US" dirty="0"/>
              <a:t>Please prepare 3 PowerPoint slides summarizing your presentation (slide 1: background, slide 2: the case(s), slide 3: teaching points), and submit these as a PDF (size 1920x1080)</a:t>
            </a:r>
            <a:endParaRPr lang="en-US" dirty="0">
              <a:ea typeface="Calibri"/>
              <a:cs typeface="Calibri"/>
            </a:endParaRPr>
          </a:p>
          <a:p>
            <a:pPr marL="285750" indent="-285750">
              <a:buFont typeface="Arial"/>
              <a:buChar char="•"/>
            </a:pPr>
            <a:r>
              <a:rPr lang="en-US" dirty="0"/>
              <a:t>You will receive an email by March 18 with instructions on how to upload the PDF to the M squared </a:t>
            </a:r>
            <a:r>
              <a:rPr lang="en-US" dirty="0" err="1"/>
              <a:t>OnStage</a:t>
            </a:r>
            <a:r>
              <a:rPr lang="en-US" dirty="0"/>
              <a:t>, Inc. site.</a:t>
            </a:r>
            <a:endParaRPr lang="en-US" dirty="0">
              <a:ea typeface="Calibri"/>
              <a:cs typeface="Calibri"/>
            </a:endParaRPr>
          </a:p>
          <a:p>
            <a:pPr marL="285750" lvl="1" indent="-285750">
              <a:buFont typeface="Arial"/>
              <a:buChar char="•"/>
            </a:pPr>
            <a:r>
              <a:rPr lang="en-US" dirty="0"/>
              <a:t>Presentation Upload: The deadline to upload your presentation is April 8th. NO PRESENTATIONS WILL BE ACCEPTED AFTER THAT DATE. Any abstract presentations that are not uploaded by April 8th will be removed from the 2025 SOAP Annual Meeting program.</a:t>
            </a:r>
            <a:endParaRPr lang="en-US" dirty="0">
              <a:ea typeface="Calibri"/>
              <a:cs typeface="Calibri"/>
            </a:endParaRPr>
          </a:p>
          <a:p>
            <a:pPr marL="285750" indent="-285750">
              <a:buFont typeface="Arial"/>
              <a:buChar char="•"/>
            </a:pPr>
            <a:r>
              <a:rPr lang="en-US" dirty="0"/>
              <a:t>You can </a:t>
            </a:r>
            <a:r>
              <a:rPr lang="en-US" dirty="0">
                <a:hlinkClick r:id="rId3"/>
              </a:rPr>
              <a:t>view an example</a:t>
            </a:r>
            <a:r>
              <a:rPr lang="en-US" dirty="0"/>
              <a:t> from previous SOAP meetings.</a:t>
            </a:r>
            <a:endParaRPr lang="en-US" dirty="0">
              <a:ea typeface="Calibri"/>
              <a:cs typeface="Calibri"/>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C837CB08-E8ED-4118-BF82-1451B5B999EA}" type="slidenum">
              <a:t>1</a:t>
            </a:fld>
            <a:endParaRPr lang="en-US"/>
          </a:p>
        </p:txBody>
      </p:sp>
    </p:spTree>
    <p:extLst>
      <p:ext uri="{BB962C8B-B14F-4D97-AF65-F5344CB8AC3E}">
        <p14:creationId xmlns:p14="http://schemas.microsoft.com/office/powerpoint/2010/main" val="338990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talk about delayed imaging, LOOK AT CHESTNUT about amount of radiation (in non </a:t>
            </a:r>
            <a:r>
              <a:rPr lang="en-US" dirty="0" err="1"/>
              <a:t>ob</a:t>
            </a:r>
            <a:r>
              <a:rPr lang="en-US" dirty="0"/>
              <a:t> surgery)</a:t>
            </a:r>
          </a:p>
        </p:txBody>
      </p:sp>
      <p:sp>
        <p:nvSpPr>
          <p:cNvPr id="4" name="Slide Number Placeholder 3"/>
          <p:cNvSpPr>
            <a:spLocks noGrp="1"/>
          </p:cNvSpPr>
          <p:nvPr>
            <p:ph type="sldNum" sz="quarter" idx="5"/>
          </p:nvPr>
        </p:nvSpPr>
        <p:spPr/>
        <p:txBody>
          <a:bodyPr/>
          <a:lstStyle/>
          <a:p>
            <a:fld id="{C837CB08-E8ED-4118-BF82-1451B5B999EA}" type="slidenum">
              <a:rPr lang="en-US" smtClean="0"/>
              <a:t>3</a:t>
            </a:fld>
            <a:endParaRPr lang="en-US"/>
          </a:p>
        </p:txBody>
      </p:sp>
    </p:spTree>
    <p:extLst>
      <p:ext uri="{BB962C8B-B14F-4D97-AF65-F5344CB8AC3E}">
        <p14:creationId xmlns:p14="http://schemas.microsoft.com/office/powerpoint/2010/main" val="115197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BDC76B8-60F6-62D3-9F73-E81662203017}"/>
              </a:ext>
            </a:extLst>
          </p:cNvPr>
          <p:cNvSpPr>
            <a:spLocks noGrp="1"/>
          </p:cNvSpPr>
          <p:nvPr>
            <p:ph type="subTitle" idx="1"/>
          </p:nvPr>
        </p:nvSpPr>
        <p:spPr>
          <a:xfrm>
            <a:off x="2301923" y="3843708"/>
            <a:ext cx="7588155" cy="1414091"/>
          </a:xfrm>
        </p:spPr>
        <p:txBody>
          <a:bodyPr>
            <a:normAutofit/>
          </a:bodyPr>
          <a:lstStyle>
            <a:lvl1pPr marL="0" indent="0" algn="ctr">
              <a:buNone/>
              <a:defRPr sz="1800"/>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325907721"/>
      </p:ext>
    </p:extLst>
  </p:cSld>
  <p:clrMapOvr>
    <a:masterClrMapping/>
  </p:clrMapOvr>
  <p:hf sldNum="0" hdr="0" ftr="0"/>
  <p:extLst>
    <p:ext uri="{DCECCB84-F9BA-43D5-87BE-67443E8EF086}">
      <p15:sldGuideLst xmlns:p15="http://schemas.microsoft.com/office/powerpoint/2012/main">
        <p15:guide id="5" orient="horz" pos="2160" userDrawn="1">
          <p15:clr>
            <a:srgbClr val="FBAE40"/>
          </p15:clr>
        </p15:guide>
        <p15:guide id="6"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E956D-CB73-C986-F100-46487310D11E}"/>
              </a:ext>
            </a:extLst>
          </p:cNvPr>
          <p:cNvSpPr>
            <a:spLocks noGrp="1"/>
          </p:cNvSpPr>
          <p:nvPr>
            <p:ph type="title"/>
          </p:nvPr>
        </p:nvSpPr>
        <p:spPr>
          <a:xfrm>
            <a:off x="612648" y="548640"/>
            <a:ext cx="10515600" cy="1132258"/>
          </a:xfrm>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FE423E6A-A07C-BF0D-EA30-9A8A854E48F1}"/>
              </a:ext>
            </a:extLst>
          </p:cNvPr>
          <p:cNvSpPr>
            <a:spLocks noGrp="1"/>
          </p:cNvSpPr>
          <p:nvPr>
            <p:ph type="body" orient="vert" idx="1"/>
          </p:nvPr>
        </p:nvSpPr>
        <p:spPr>
          <a:xfrm>
            <a:off x="612648" y="1680898"/>
            <a:ext cx="10515600" cy="449606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63113328"/>
      </p:ext>
    </p:extLst>
  </p:cSld>
  <p:clrMapOvr>
    <a:masterClrMapping/>
  </p:clrMapOvr>
  <p:hf sldNum="0"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5B0252-346C-F6F4-3642-19F571550D45}"/>
              </a:ext>
            </a:extLst>
          </p:cNvPr>
          <p:cNvSpPr>
            <a:spLocks noGrp="1"/>
          </p:cNvSpPr>
          <p:nvPr>
            <p:ph type="title" orient="vert"/>
          </p:nvPr>
        </p:nvSpPr>
        <p:spPr>
          <a:xfrm>
            <a:off x="9634888" y="578497"/>
            <a:ext cx="2047037" cy="559846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F798DA36-7351-9D6A-518B-678AB8A507D3}"/>
              </a:ext>
            </a:extLst>
          </p:cNvPr>
          <p:cNvSpPr>
            <a:spLocks noGrp="1"/>
          </p:cNvSpPr>
          <p:nvPr>
            <p:ph type="body" orient="vert" idx="1"/>
          </p:nvPr>
        </p:nvSpPr>
        <p:spPr>
          <a:xfrm>
            <a:off x="838200" y="578497"/>
            <a:ext cx="8796688" cy="559846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a:extLst>
              <a:ext uri="{FF2B5EF4-FFF2-40B4-BE49-F238E27FC236}">
                <a16:creationId xmlns:a16="http://schemas.microsoft.com/office/drawing/2014/main" id="{E69A8C51-5DE8-48E1-DD17-6BD4B6EABACF}"/>
              </a:ext>
            </a:extLst>
          </p:cNvPr>
          <p:cNvSpPr>
            <a:spLocks noGrp="1"/>
          </p:cNvSpPr>
          <p:nvPr>
            <p:ph type="sldNum" sz="quarter" idx="11"/>
          </p:nvPr>
        </p:nvSpPr>
        <p:spPr>
          <a:xfrm>
            <a:off x="11632162" y="6453002"/>
            <a:ext cx="429207" cy="365125"/>
          </a:xfrm>
          <a:prstGeom prst="rect">
            <a:avLst/>
          </a:prstGeom>
        </p:spPr>
        <p:txBody>
          <a:bodyPr/>
          <a:lstStyle/>
          <a:p>
            <a:fld id="{CC057153-B650-4DEB-B370-79DDCFDCE934}" type="slidenum">
              <a:rPr lang="en-US" smtClean="0"/>
              <a:t>‹#›</a:t>
            </a:fld>
            <a:endParaRPr lang="en-US" dirty="0"/>
          </a:p>
        </p:txBody>
      </p:sp>
    </p:spTree>
    <p:extLst>
      <p:ext uri="{BB962C8B-B14F-4D97-AF65-F5344CB8AC3E}">
        <p14:creationId xmlns:p14="http://schemas.microsoft.com/office/powerpoint/2010/main" val="2513417635"/>
      </p:ext>
    </p:extLst>
  </p:cSld>
  <p:clrMapOvr>
    <a:masterClrMapping/>
  </p:clrMapOvr>
  <p:hf sldNum="0" hdr="0" ft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433D9-FD02-59E2-0F81-A0B7201D2DA0}"/>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C2DD052-3E45-E789-01F8-33250024ECBD}"/>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B17E6B5E-6174-FD5C-41E8-FFC44C650D7E}"/>
              </a:ext>
            </a:extLst>
          </p:cNvPr>
          <p:cNvSpPr>
            <a:spLocks noGrp="1"/>
          </p:cNvSpPr>
          <p:nvPr>
            <p:ph type="ftr" sz="quarter" idx="11"/>
          </p:nvPr>
        </p:nvSpPr>
        <p:spPr>
          <a:xfrm>
            <a:off x="8876521" y="6453002"/>
            <a:ext cx="2805405" cy="365125"/>
          </a:xfrm>
          <a:prstGeom prst="rect">
            <a:avLst/>
          </a:prstGeom>
        </p:spPr>
        <p:txBody>
          <a:bodyPr/>
          <a:lstStyle/>
          <a:p>
            <a:r>
              <a:rPr lang="en-US" dirty="0"/>
              <a:t>
              </a:t>
            </a:r>
          </a:p>
        </p:txBody>
      </p:sp>
      <p:sp>
        <p:nvSpPr>
          <p:cNvPr id="6" name="Slide Number Placeholder 5">
            <a:extLst>
              <a:ext uri="{FF2B5EF4-FFF2-40B4-BE49-F238E27FC236}">
                <a16:creationId xmlns:a16="http://schemas.microsoft.com/office/drawing/2014/main" id="{4BF72154-F85B-E301-DA57-E314D7315916}"/>
              </a:ext>
            </a:extLst>
          </p:cNvPr>
          <p:cNvSpPr>
            <a:spLocks noGrp="1"/>
          </p:cNvSpPr>
          <p:nvPr>
            <p:ph type="sldNum" sz="quarter" idx="12"/>
          </p:nvPr>
        </p:nvSpPr>
        <p:spPr>
          <a:xfrm>
            <a:off x="11632162" y="6453002"/>
            <a:ext cx="429207" cy="365125"/>
          </a:xfrm>
          <a:prstGeom prst="rect">
            <a:avLst/>
          </a:prstGeom>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2313657150"/>
      </p:ext>
    </p:extLst>
  </p:cSld>
  <p:clrMapOvr>
    <a:masterClrMapping/>
  </p:clrMapOvr>
  <p:hf sldNum="0" hdr="0" ft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D06AF-EF87-8489-2C82-DEB90B7EFE0C}"/>
              </a:ext>
            </a:extLst>
          </p:cNvPr>
          <p:cNvSpPr>
            <a:spLocks noGrp="1"/>
          </p:cNvSpPr>
          <p:nvPr>
            <p:ph type="title"/>
          </p:nvPr>
        </p:nvSpPr>
        <p:spPr>
          <a:xfrm>
            <a:off x="603381" y="553616"/>
            <a:ext cx="8273140" cy="4008859"/>
          </a:xfrm>
        </p:spPr>
        <p:txBody>
          <a:bodyPr anchor="t">
            <a:normAutofit/>
          </a:bodyPr>
          <a:lstStyle>
            <a:lvl1pPr>
              <a:defRPr sz="5400" cap="all" baseline="0"/>
            </a:lvl1pPr>
          </a:lstStyle>
          <a:p>
            <a:r>
              <a:rPr lang="en-US" dirty="0"/>
              <a:t>Click to edit Master title style</a:t>
            </a:r>
          </a:p>
        </p:txBody>
      </p:sp>
      <p:sp>
        <p:nvSpPr>
          <p:cNvPr id="3" name="Text Placeholder 2">
            <a:extLst>
              <a:ext uri="{FF2B5EF4-FFF2-40B4-BE49-F238E27FC236}">
                <a16:creationId xmlns:a16="http://schemas.microsoft.com/office/drawing/2014/main" id="{308E5678-CA38-1318-9EA2-5E0A4F9A59BA}"/>
              </a:ext>
            </a:extLst>
          </p:cNvPr>
          <p:cNvSpPr>
            <a:spLocks noGrp="1"/>
          </p:cNvSpPr>
          <p:nvPr>
            <p:ph type="body" idx="1"/>
          </p:nvPr>
        </p:nvSpPr>
        <p:spPr>
          <a:xfrm>
            <a:off x="603380" y="4589463"/>
            <a:ext cx="8273140" cy="1384617"/>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443443079"/>
      </p:ext>
    </p:extLst>
  </p:cSld>
  <p:clrMapOvr>
    <a:masterClrMapping/>
  </p:clrMapOvr>
  <p:hf sldNum="0" hdr="0" ft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3BB49-A328-F121-7F27-DEB7C3CC2B0F}"/>
              </a:ext>
            </a:extLst>
          </p:cNvPr>
          <p:cNvSpPr>
            <a:spLocks noGrp="1"/>
          </p:cNvSpPr>
          <p:nvPr>
            <p:ph type="title"/>
          </p:nvPr>
        </p:nvSpPr>
        <p:spPr>
          <a:xfrm>
            <a:off x="612648" y="548640"/>
            <a:ext cx="10741152" cy="1132258"/>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572E861E-DFBA-B4AA-9356-CDE3D3F57C04}"/>
              </a:ext>
            </a:extLst>
          </p:cNvPr>
          <p:cNvSpPr>
            <a:spLocks noGrp="1"/>
          </p:cNvSpPr>
          <p:nvPr>
            <p:ph sz="half" idx="1"/>
          </p:nvPr>
        </p:nvSpPr>
        <p:spPr>
          <a:xfrm>
            <a:off x="612648"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451D7538-EC5A-3EE7-176F-A58920C50797}"/>
              </a:ext>
            </a:extLst>
          </p:cNvPr>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02562959"/>
      </p:ext>
    </p:extLst>
  </p:cSld>
  <p:clrMapOvr>
    <a:masterClrMapping/>
  </p:clrMapOvr>
  <p:hf sldNum="0" hdr="0" ft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EE969-634D-6E32-D227-18E9282C6F9E}"/>
              </a:ext>
            </a:extLst>
          </p:cNvPr>
          <p:cNvSpPr>
            <a:spLocks noGrp="1"/>
          </p:cNvSpPr>
          <p:nvPr>
            <p:ph type="title"/>
          </p:nvPr>
        </p:nvSpPr>
        <p:spPr>
          <a:xfrm>
            <a:off x="609600" y="547396"/>
            <a:ext cx="10745788" cy="1143292"/>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61CD26D4-290A-F0ED-7D62-41EDA6FEC2B9}"/>
              </a:ext>
            </a:extLst>
          </p:cNvPr>
          <p:cNvSpPr>
            <a:spLocks noGrp="1"/>
          </p:cNvSpPr>
          <p:nvPr>
            <p:ph type="body" idx="1"/>
          </p:nvPr>
        </p:nvSpPr>
        <p:spPr>
          <a:xfrm>
            <a:off x="609600" y="1685735"/>
            <a:ext cx="5157787"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4DA52B0-7419-A946-4523-6D34BCAD26D1}"/>
              </a:ext>
            </a:extLst>
          </p:cNvPr>
          <p:cNvSpPr>
            <a:spLocks noGrp="1"/>
          </p:cNvSpPr>
          <p:nvPr>
            <p:ph sz="half" idx="2"/>
          </p:nvPr>
        </p:nvSpPr>
        <p:spPr>
          <a:xfrm>
            <a:off x="609600" y="2386894"/>
            <a:ext cx="5157787" cy="376508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06536620-C4F3-EEC3-DBF1-05196B1CBB55}"/>
              </a:ext>
            </a:extLst>
          </p:cNvPr>
          <p:cNvSpPr>
            <a:spLocks noGrp="1"/>
          </p:cNvSpPr>
          <p:nvPr>
            <p:ph type="body" sz="quarter" idx="3"/>
          </p:nvPr>
        </p:nvSpPr>
        <p:spPr>
          <a:xfrm>
            <a:off x="6172200" y="1685735"/>
            <a:ext cx="5183188"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3BAE980-E611-98B5-04E9-DE4584B0E33F}"/>
              </a:ext>
            </a:extLst>
          </p:cNvPr>
          <p:cNvSpPr>
            <a:spLocks noGrp="1"/>
          </p:cNvSpPr>
          <p:nvPr>
            <p:ph sz="quarter" idx="4"/>
          </p:nvPr>
        </p:nvSpPr>
        <p:spPr>
          <a:xfrm>
            <a:off x="6172199" y="2386894"/>
            <a:ext cx="5183189" cy="376508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27813254"/>
      </p:ext>
    </p:extLst>
  </p:cSld>
  <p:clrMapOvr>
    <a:masterClrMapping/>
  </p:clrMapOvr>
  <p:hf sldNum="0" hdr="0" ft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9F42-7FF7-F803-C075-BC4968D35E34}"/>
              </a:ext>
            </a:extLst>
          </p:cNvPr>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2037491213"/>
      </p:ext>
    </p:extLst>
  </p:cSld>
  <p:clrMapOvr>
    <a:masterClrMapping/>
  </p:clrMapOvr>
  <p:hf sldNum="0" hdr="0" ft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7398466"/>
      </p:ext>
    </p:extLst>
  </p:cSld>
  <p:clrMapOvr>
    <a:masterClrMapping/>
  </p:clrMapOvr>
  <p:hf sldNum="0" hdr="0" ft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0C37F-77BE-E128-4248-D001C39E79C6}"/>
              </a:ext>
            </a:extLst>
          </p:cNvPr>
          <p:cNvSpPr>
            <a:spLocks noGrp="1"/>
          </p:cNvSpPr>
          <p:nvPr>
            <p:ph type="title"/>
          </p:nvPr>
        </p:nvSpPr>
        <p:spPr>
          <a:xfrm>
            <a:off x="597160" y="553616"/>
            <a:ext cx="3595634" cy="1757505"/>
          </a:xfrm>
        </p:spPr>
        <p:txBody>
          <a:bodyPr anchor="t">
            <a:normAutofit/>
          </a:bodyPr>
          <a:lstStyle>
            <a:lvl1pPr>
              <a:defRPr sz="2800"/>
            </a:lvl1pPr>
          </a:lstStyle>
          <a:p>
            <a:r>
              <a:rPr lang="en-US" dirty="0"/>
              <a:t>Click to edit Master title style</a:t>
            </a:r>
          </a:p>
        </p:txBody>
      </p:sp>
      <p:sp>
        <p:nvSpPr>
          <p:cNvPr id="3" name="Content Placeholder 2">
            <a:extLst>
              <a:ext uri="{FF2B5EF4-FFF2-40B4-BE49-F238E27FC236}">
                <a16:creationId xmlns:a16="http://schemas.microsoft.com/office/drawing/2014/main" id="{2F3B20A8-A604-C977-02C0-083BA8663484}"/>
              </a:ext>
            </a:extLst>
          </p:cNvPr>
          <p:cNvSpPr>
            <a:spLocks noGrp="1"/>
          </p:cNvSpPr>
          <p:nvPr>
            <p:ph idx="1"/>
          </p:nvPr>
        </p:nvSpPr>
        <p:spPr>
          <a:xfrm>
            <a:off x="5134708" y="553616"/>
            <a:ext cx="6279741" cy="54864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C0EEBFB-2026-6A35-33ED-F008376B67A0}"/>
              </a:ext>
            </a:extLst>
          </p:cNvPr>
          <p:cNvSpPr>
            <a:spLocks noGrp="1"/>
          </p:cNvSpPr>
          <p:nvPr>
            <p:ph type="body" sz="half" idx="2"/>
          </p:nvPr>
        </p:nvSpPr>
        <p:spPr>
          <a:xfrm>
            <a:off x="597160" y="2311121"/>
            <a:ext cx="3595634" cy="3728895"/>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1244903495"/>
      </p:ext>
    </p:extLst>
  </p:cSld>
  <p:clrMapOvr>
    <a:masterClrMapping/>
  </p:clrMapOvr>
  <p:hf sldNum="0" hdr="0" ft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06A09-98CF-FAC2-3708-AECC4360C651}"/>
              </a:ext>
            </a:extLst>
          </p:cNvPr>
          <p:cNvSpPr>
            <a:spLocks noGrp="1"/>
          </p:cNvSpPr>
          <p:nvPr>
            <p:ph type="title"/>
          </p:nvPr>
        </p:nvSpPr>
        <p:spPr>
          <a:xfrm>
            <a:off x="594360" y="557784"/>
            <a:ext cx="3595634" cy="2212313"/>
          </a:xfrm>
        </p:spPr>
        <p:txBody>
          <a:bodyPr anchor="t">
            <a:normAutofit/>
          </a:bodyPr>
          <a:lstStyle>
            <a:lvl1pPr>
              <a:defRPr sz="2800"/>
            </a:lvl1pPr>
          </a:lstStyle>
          <a:p>
            <a:r>
              <a:rPr lang="en-US" dirty="0"/>
              <a:t>Click to edit Master title style</a:t>
            </a:r>
          </a:p>
        </p:txBody>
      </p:sp>
      <p:sp>
        <p:nvSpPr>
          <p:cNvPr id="3" name="Picture Placeholder 2">
            <a:extLst>
              <a:ext uri="{FF2B5EF4-FFF2-40B4-BE49-F238E27FC236}">
                <a16:creationId xmlns:a16="http://schemas.microsoft.com/office/drawing/2014/main" id="{9571C769-CEC8-962A-01E6-15B0E056791E}"/>
              </a:ext>
            </a:extLst>
          </p:cNvPr>
          <p:cNvSpPr>
            <a:spLocks noGrp="1" noChangeAspect="1"/>
          </p:cNvSpPr>
          <p:nvPr>
            <p:ph type="pic" idx="1"/>
          </p:nvPr>
        </p:nvSpPr>
        <p:spPr>
          <a:xfrm>
            <a:off x="5063319" y="657103"/>
            <a:ext cx="6483687" cy="5555904"/>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a:p>
        </p:txBody>
      </p:sp>
      <p:sp>
        <p:nvSpPr>
          <p:cNvPr id="4" name="Text Placeholder 3">
            <a:extLst>
              <a:ext uri="{FF2B5EF4-FFF2-40B4-BE49-F238E27FC236}">
                <a16:creationId xmlns:a16="http://schemas.microsoft.com/office/drawing/2014/main" id="{F32C4A61-EF2A-C5A5-B150-4448600B3937}"/>
              </a:ext>
            </a:extLst>
          </p:cNvPr>
          <p:cNvSpPr>
            <a:spLocks noGrp="1"/>
          </p:cNvSpPr>
          <p:nvPr>
            <p:ph type="body" sz="half" idx="2"/>
          </p:nvPr>
        </p:nvSpPr>
        <p:spPr>
          <a:xfrm>
            <a:off x="609601" y="2826137"/>
            <a:ext cx="3585586" cy="3434638"/>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1474306627"/>
      </p:ext>
    </p:extLst>
  </p:cSld>
  <p:clrMapOvr>
    <a:masterClrMapping/>
  </p:clrMapOvr>
  <p:hf sldNum="0" hdr="0" ft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5BFB69-9245-EC58-F1DE-FEB625BD336A}"/>
              </a:ext>
            </a:extLst>
          </p:cNvPr>
          <p:cNvSpPr>
            <a:spLocks noGrp="1"/>
          </p:cNvSpPr>
          <p:nvPr>
            <p:ph type="title"/>
          </p:nvPr>
        </p:nvSpPr>
        <p:spPr>
          <a:xfrm>
            <a:off x="612648" y="548640"/>
            <a:ext cx="10653578" cy="1132258"/>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5516AFD5-5144-C460-0CA4-644BC4A93C02}"/>
              </a:ext>
            </a:extLst>
          </p:cNvPr>
          <p:cNvSpPr>
            <a:spLocks noGrp="1"/>
          </p:cNvSpPr>
          <p:nvPr>
            <p:ph type="body" idx="1"/>
          </p:nvPr>
        </p:nvSpPr>
        <p:spPr>
          <a:xfrm>
            <a:off x="612647" y="1715532"/>
            <a:ext cx="10653579" cy="459382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2283213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5" orient="horz" pos="2160" userDrawn="1">
          <p15:clr>
            <a:srgbClr val="F26B43"/>
          </p15:clr>
        </p15:guide>
        <p15:guide id="6" pos="3840"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4AAA653-A20F-9C12-DF20-C53DE20D4C81}"/>
              </a:ext>
            </a:extLst>
          </p:cNvPr>
          <p:cNvSpPr/>
          <p:nvPr/>
        </p:nvSpPr>
        <p:spPr>
          <a:xfrm>
            <a:off x="4609" y="1117547"/>
            <a:ext cx="12201388" cy="4973181"/>
          </a:xfrm>
          <a:prstGeom prst="rect">
            <a:avLst/>
          </a:prstGeom>
          <a:solidFill>
            <a:srgbClr val="7030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ffiliations | The Hultquist Lab">
            <a:extLst>
              <a:ext uri="{FF2B5EF4-FFF2-40B4-BE49-F238E27FC236}">
                <a16:creationId xmlns:a16="http://schemas.microsoft.com/office/drawing/2014/main" id="{5CAAB575-1A19-D18E-0F17-968D25D36433}"/>
              </a:ext>
            </a:extLst>
          </p:cNvPr>
          <p:cNvPicPr>
            <a:picLocks noChangeAspect="1"/>
          </p:cNvPicPr>
          <p:nvPr/>
        </p:nvPicPr>
        <p:blipFill>
          <a:blip r:embed="rId3"/>
          <a:stretch>
            <a:fillRect/>
          </a:stretch>
        </p:blipFill>
        <p:spPr>
          <a:xfrm>
            <a:off x="9835977" y="5448818"/>
            <a:ext cx="2252522" cy="2252522"/>
          </a:xfrm>
          <a:prstGeom prst="rect">
            <a:avLst/>
          </a:prstGeom>
        </p:spPr>
      </p:pic>
      <p:pic>
        <p:nvPicPr>
          <p:cNvPr id="9" name="Picture 8" descr="SOAP Society for Obstetric Anesthesia and Perinatology Home Page">
            <a:extLst>
              <a:ext uri="{FF2B5EF4-FFF2-40B4-BE49-F238E27FC236}">
                <a16:creationId xmlns:a16="http://schemas.microsoft.com/office/drawing/2014/main" id="{77981DFB-F9C4-F740-EADA-549C4A673A90}"/>
              </a:ext>
            </a:extLst>
          </p:cNvPr>
          <p:cNvPicPr>
            <a:picLocks noChangeAspect="1"/>
          </p:cNvPicPr>
          <p:nvPr/>
        </p:nvPicPr>
        <p:blipFill>
          <a:blip r:embed="rId4"/>
          <a:stretch>
            <a:fillRect/>
          </a:stretch>
        </p:blipFill>
        <p:spPr>
          <a:xfrm>
            <a:off x="104424" y="6221265"/>
            <a:ext cx="1370092" cy="568468"/>
          </a:xfrm>
          <a:prstGeom prst="rect">
            <a:avLst/>
          </a:prstGeom>
        </p:spPr>
      </p:pic>
      <p:pic>
        <p:nvPicPr>
          <p:cNvPr id="17" name="Graphic 16" descr="Lungs with solid fill">
            <a:extLst>
              <a:ext uri="{FF2B5EF4-FFF2-40B4-BE49-F238E27FC236}">
                <a16:creationId xmlns:a16="http://schemas.microsoft.com/office/drawing/2014/main" id="{A57E0B40-DF96-2F72-C79A-F773284B9F8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1234738" y="3186112"/>
            <a:ext cx="422275" cy="390526"/>
          </a:xfrm>
          <a:prstGeom prst="rect">
            <a:avLst/>
          </a:prstGeom>
        </p:spPr>
      </p:pic>
      <p:cxnSp>
        <p:nvCxnSpPr>
          <p:cNvPr id="13" name="Straight Arrow Connector 12">
            <a:extLst>
              <a:ext uri="{FF2B5EF4-FFF2-40B4-BE49-F238E27FC236}">
                <a16:creationId xmlns:a16="http://schemas.microsoft.com/office/drawing/2014/main" id="{C4AAA971-CBE8-D8A7-1DBD-981D4FC0577F}"/>
              </a:ext>
            </a:extLst>
          </p:cNvPr>
          <p:cNvCxnSpPr>
            <a:cxnSpLocks/>
          </p:cNvCxnSpPr>
          <p:nvPr/>
        </p:nvCxnSpPr>
        <p:spPr>
          <a:xfrm flipV="1">
            <a:off x="-11043" y="6099714"/>
            <a:ext cx="12203041" cy="11044"/>
          </a:xfrm>
          <a:prstGeom prst="straightConnector1">
            <a:avLst/>
          </a:prstGeom>
          <a:ln w="57150"/>
        </p:spPr>
        <p:style>
          <a:lnRef idx="3">
            <a:schemeClr val="dk1"/>
          </a:lnRef>
          <a:fillRef idx="0">
            <a:schemeClr val="dk1"/>
          </a:fillRef>
          <a:effectRef idx="2">
            <a:schemeClr val="dk1"/>
          </a:effectRef>
          <a:fontRef idx="minor">
            <a:schemeClr val="tx1"/>
          </a:fontRef>
        </p:style>
      </p:cxnSp>
      <p:pic>
        <p:nvPicPr>
          <p:cNvPr id="15" name="Graphic 14" descr="Pregnant lady outline">
            <a:extLst>
              <a:ext uri="{FF2B5EF4-FFF2-40B4-BE49-F238E27FC236}">
                <a16:creationId xmlns:a16="http://schemas.microsoft.com/office/drawing/2014/main" id="{3C5A2424-AD3E-2E28-FA83-AD060EC6763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0147300" y="2395538"/>
            <a:ext cx="2541587" cy="2597149"/>
          </a:xfrm>
          <a:prstGeom prst="rect">
            <a:avLst/>
          </a:prstGeom>
        </p:spPr>
      </p:pic>
      <p:sp>
        <p:nvSpPr>
          <p:cNvPr id="2" name="Title 1"/>
          <p:cNvSpPr>
            <a:spLocks noGrp="1"/>
          </p:cNvSpPr>
          <p:nvPr>
            <p:ph type="ctrTitle" idx="4294967295"/>
          </p:nvPr>
        </p:nvSpPr>
        <p:spPr>
          <a:xfrm>
            <a:off x="148855" y="100209"/>
            <a:ext cx="12309352" cy="624179"/>
          </a:xfrm>
        </p:spPr>
        <p:txBody>
          <a:bodyPr>
            <a:noAutofit/>
          </a:bodyPr>
          <a:lstStyle/>
          <a:p>
            <a:r>
              <a:rPr lang="en-US" sz="2700" dirty="0">
                <a:solidFill>
                  <a:srgbClr val="7030A0"/>
                </a:solidFill>
              </a:rPr>
              <a:t>Navigating Primary Pulmonary Synovial Sarcoma in a Pregnant Patient</a:t>
            </a:r>
          </a:p>
        </p:txBody>
      </p:sp>
      <p:sp>
        <p:nvSpPr>
          <p:cNvPr id="4" name="TextBox 3">
            <a:extLst>
              <a:ext uri="{FF2B5EF4-FFF2-40B4-BE49-F238E27FC236}">
                <a16:creationId xmlns:a16="http://schemas.microsoft.com/office/drawing/2014/main" id="{91F76495-292F-8E8C-4DCA-E5A580731662}"/>
              </a:ext>
            </a:extLst>
          </p:cNvPr>
          <p:cNvSpPr txBox="1"/>
          <p:nvPr/>
        </p:nvSpPr>
        <p:spPr>
          <a:xfrm>
            <a:off x="252474" y="1261743"/>
            <a:ext cx="3328540"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b="1" dirty="0">
                <a:solidFill>
                  <a:schemeClr val="bg1"/>
                </a:solidFill>
              </a:rPr>
              <a:t>Introduction:</a:t>
            </a:r>
          </a:p>
          <a:p>
            <a:endParaRPr lang="en-US" dirty="0"/>
          </a:p>
        </p:txBody>
      </p:sp>
      <p:sp>
        <p:nvSpPr>
          <p:cNvPr id="6" name="TextBox 5">
            <a:extLst>
              <a:ext uri="{FF2B5EF4-FFF2-40B4-BE49-F238E27FC236}">
                <a16:creationId xmlns:a16="http://schemas.microsoft.com/office/drawing/2014/main" id="{B9C4905F-1AF8-A988-5D54-13206501280A}"/>
              </a:ext>
            </a:extLst>
          </p:cNvPr>
          <p:cNvSpPr txBox="1"/>
          <p:nvPr/>
        </p:nvSpPr>
        <p:spPr>
          <a:xfrm>
            <a:off x="219345" y="515922"/>
            <a:ext cx="11816219" cy="4924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b="1" dirty="0"/>
              <a:t>Shayna Levine MD MS, Ian Gaston MD, Adithya Bhat MD</a:t>
            </a:r>
          </a:p>
          <a:p>
            <a:pPr algn="ctr"/>
            <a:r>
              <a:rPr lang="en-US" sz="1200" dirty="0"/>
              <a:t>Northwestern University Feinberg School of Medicine, Department of Anesthesiology</a:t>
            </a:r>
          </a:p>
        </p:txBody>
      </p:sp>
      <p:sp>
        <p:nvSpPr>
          <p:cNvPr id="3" name="TextBox 2">
            <a:extLst>
              <a:ext uri="{FF2B5EF4-FFF2-40B4-BE49-F238E27FC236}">
                <a16:creationId xmlns:a16="http://schemas.microsoft.com/office/drawing/2014/main" id="{3597F451-FFC8-99A0-F4D0-9D395C560A14}"/>
              </a:ext>
            </a:extLst>
          </p:cNvPr>
          <p:cNvSpPr txBox="1"/>
          <p:nvPr/>
        </p:nvSpPr>
        <p:spPr>
          <a:xfrm>
            <a:off x="250437" y="1809128"/>
            <a:ext cx="10351579" cy="3915966"/>
          </a:xfrm>
          <a:prstGeom prst="roundRect">
            <a:avLst/>
          </a:prstGeom>
          <a:solidFill>
            <a:schemeClr val="bg1"/>
          </a:solidFill>
          <a:ln w="57150"/>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000" b="1" dirty="0"/>
              <a:t>Primary Pulmonary Synovial Sarcoma (PPSS)</a:t>
            </a:r>
            <a:r>
              <a:rPr lang="en-US" sz="2000" dirty="0"/>
              <a:t> is a rare and aggressive malignancy.</a:t>
            </a:r>
            <a:endParaRPr lang="en-US" sz="2000" b="1" dirty="0"/>
          </a:p>
          <a:p>
            <a:endParaRPr lang="en-US" sz="2000" dirty="0"/>
          </a:p>
          <a:p>
            <a:pPr marL="285750" indent="-285750">
              <a:buFont typeface="Arial"/>
              <a:buChar char="•"/>
            </a:pPr>
            <a:r>
              <a:rPr lang="en-US" sz="2000" dirty="0"/>
              <a:t>Comprises </a:t>
            </a:r>
            <a:r>
              <a:rPr lang="en-US" sz="2000" b="1" dirty="0"/>
              <a:t>&lt; 0.5% </a:t>
            </a:r>
            <a:r>
              <a:rPr lang="en-US" sz="2000" dirty="0"/>
              <a:t>of all primary thoracic neoplasms and </a:t>
            </a:r>
            <a:r>
              <a:rPr lang="en-US" sz="2000" b="1" dirty="0"/>
              <a:t>5-10% </a:t>
            </a:r>
            <a:r>
              <a:rPr lang="en-US" sz="2000" dirty="0"/>
              <a:t>of all soft tissue sarcomas. </a:t>
            </a:r>
          </a:p>
          <a:p>
            <a:endParaRPr lang="en-US" sz="2000" dirty="0"/>
          </a:p>
          <a:p>
            <a:pPr marL="285750" indent="-285750">
              <a:buFont typeface="Arial"/>
              <a:buChar char="•"/>
            </a:pPr>
            <a:r>
              <a:rPr lang="en-US" sz="2000" dirty="0"/>
              <a:t>PPSS occurrence in pregnancy is exceptionally rare with only </a:t>
            </a:r>
            <a:r>
              <a:rPr lang="en-US" sz="2000" b="1" dirty="0">
                <a:solidFill>
                  <a:schemeClr val="tx1"/>
                </a:solidFill>
              </a:rPr>
              <a:t>five reported cases</a:t>
            </a:r>
            <a:r>
              <a:rPr lang="en-US" sz="2000" dirty="0">
                <a:solidFill>
                  <a:schemeClr val="tx1"/>
                </a:solidFill>
              </a:rPr>
              <a:t>,</a:t>
            </a:r>
            <a:r>
              <a:rPr lang="en-US" sz="2000" b="1" dirty="0">
                <a:solidFill>
                  <a:schemeClr val="tx1"/>
                </a:solidFill>
              </a:rPr>
              <a:t> </a:t>
            </a:r>
            <a:r>
              <a:rPr lang="en-US" sz="2000" dirty="0">
                <a:solidFill>
                  <a:schemeClr val="tx1"/>
                </a:solidFill>
              </a:rPr>
              <a:t>all with poor or unknown outcomes.</a:t>
            </a:r>
          </a:p>
          <a:p>
            <a:pPr marL="285750" indent="-285750">
              <a:buFont typeface="Arial"/>
              <a:buChar char="•"/>
            </a:pPr>
            <a:endParaRPr lang="en-US" sz="2000" b="1" dirty="0">
              <a:solidFill>
                <a:srgbClr val="7030A0"/>
              </a:solidFill>
            </a:endParaRPr>
          </a:p>
          <a:p>
            <a:pPr marL="285750" indent="-285750">
              <a:buFont typeface="Arial"/>
              <a:buChar char="•"/>
            </a:pPr>
            <a:r>
              <a:rPr lang="en-US" sz="2000" dirty="0"/>
              <a:t>Data on treatment approaches, delivery planning, and multidisciplinary management in these cases remains scarce.</a:t>
            </a:r>
          </a:p>
        </p:txBody>
      </p:sp>
      <p:cxnSp>
        <p:nvCxnSpPr>
          <p:cNvPr id="12" name="Straight Arrow Connector 11">
            <a:extLst>
              <a:ext uri="{FF2B5EF4-FFF2-40B4-BE49-F238E27FC236}">
                <a16:creationId xmlns:a16="http://schemas.microsoft.com/office/drawing/2014/main" id="{E56F6E9B-AB2A-8D48-FBFF-41F8C800CEC1}"/>
              </a:ext>
            </a:extLst>
          </p:cNvPr>
          <p:cNvCxnSpPr/>
          <p:nvPr/>
        </p:nvCxnSpPr>
        <p:spPr>
          <a:xfrm flipV="1">
            <a:off x="5233" y="1117832"/>
            <a:ext cx="12203041" cy="11044"/>
          </a:xfrm>
          <a:prstGeom prst="straightConnector1">
            <a:avLst/>
          </a:prstGeom>
          <a:ln w="57150"/>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BAB69-F9CD-DD54-29FE-451A24D7450C}"/>
              </a:ext>
            </a:extLst>
          </p:cNvPr>
          <p:cNvSpPr>
            <a:spLocks noGrp="1"/>
          </p:cNvSpPr>
          <p:nvPr>
            <p:ph type="title"/>
          </p:nvPr>
        </p:nvSpPr>
        <p:spPr>
          <a:xfrm>
            <a:off x="-5787" y="-3534"/>
            <a:ext cx="12199664" cy="569041"/>
          </a:xfrm>
          <a:solidFill>
            <a:srgbClr val="7030A0"/>
          </a:solidFill>
          <a:ln>
            <a:noFill/>
          </a:ln>
        </p:spPr>
        <p:txBody>
          <a:bodyPr>
            <a:normAutofit fontScale="90000"/>
          </a:bodyPr>
          <a:lstStyle/>
          <a:p>
            <a:pPr algn="ctr"/>
            <a:r>
              <a:rPr lang="en-US" dirty="0">
                <a:solidFill>
                  <a:schemeClr val="bg1"/>
                </a:solidFill>
              </a:rPr>
              <a:t>Case</a:t>
            </a:r>
          </a:p>
        </p:txBody>
      </p:sp>
      <p:sp>
        <p:nvSpPr>
          <p:cNvPr id="3" name="Content Placeholder 2">
            <a:extLst>
              <a:ext uri="{FF2B5EF4-FFF2-40B4-BE49-F238E27FC236}">
                <a16:creationId xmlns:a16="http://schemas.microsoft.com/office/drawing/2014/main" id="{31A16304-D55B-B9D2-496B-607C0F26D1E1}"/>
              </a:ext>
            </a:extLst>
          </p:cNvPr>
          <p:cNvSpPr>
            <a:spLocks noGrp="1"/>
          </p:cNvSpPr>
          <p:nvPr>
            <p:ph idx="1"/>
          </p:nvPr>
        </p:nvSpPr>
        <p:spPr>
          <a:xfrm>
            <a:off x="159865" y="787879"/>
            <a:ext cx="4171056" cy="3456350"/>
          </a:xfrm>
          <a:ln w="57150">
            <a:solidFill>
              <a:srgbClr val="7030A0"/>
            </a:solidFill>
          </a:ln>
        </p:spPr>
        <p:txBody>
          <a:bodyPr vert="horz" lIns="91440" tIns="45720" rIns="91440" bIns="45720" rtlCol="0" anchor="t">
            <a:noAutofit/>
          </a:bodyPr>
          <a:lstStyle/>
          <a:p>
            <a:pPr marL="0" indent="0">
              <a:buNone/>
            </a:pPr>
            <a:r>
              <a:rPr lang="en-US" sz="1600" b="1" dirty="0"/>
              <a:t>History</a:t>
            </a:r>
          </a:p>
          <a:p>
            <a:pPr>
              <a:lnSpc>
                <a:spcPct val="100000"/>
              </a:lnSpc>
              <a:spcBef>
                <a:spcPts val="0"/>
              </a:spcBef>
            </a:pPr>
            <a:r>
              <a:rPr lang="en-US" sz="1600" dirty="0"/>
              <a:t>G3P1 at 34 weeks-gestation with di-di twins presented with </a:t>
            </a:r>
            <a:r>
              <a:rPr lang="en-US" sz="1600" b="1" dirty="0">
                <a:solidFill>
                  <a:srgbClr val="7030A0"/>
                </a:solidFill>
              </a:rPr>
              <a:t>2-month history of cough, dyspnea and hemoptysis.</a:t>
            </a:r>
          </a:p>
          <a:p>
            <a:pPr marL="0" indent="0">
              <a:lnSpc>
                <a:spcPct val="100000"/>
              </a:lnSpc>
              <a:spcBef>
                <a:spcPts val="0"/>
              </a:spcBef>
              <a:buNone/>
            </a:pPr>
            <a:endParaRPr lang="en-US" sz="1600" dirty="0"/>
          </a:p>
          <a:p>
            <a:pPr>
              <a:lnSpc>
                <a:spcPct val="100000"/>
              </a:lnSpc>
              <a:spcBef>
                <a:spcPts val="0"/>
              </a:spcBef>
            </a:pPr>
            <a:r>
              <a:rPr lang="en-US" sz="1600" dirty="0"/>
              <a:t>Found to have </a:t>
            </a:r>
            <a:r>
              <a:rPr lang="en-US" sz="1600" b="1" dirty="0">
                <a:solidFill>
                  <a:srgbClr val="7030A0"/>
                </a:solidFill>
              </a:rPr>
              <a:t>9.4cm cystic mass</a:t>
            </a:r>
            <a:r>
              <a:rPr lang="en-US" sz="1600" dirty="0">
                <a:solidFill>
                  <a:srgbClr val="7030A0"/>
                </a:solidFill>
              </a:rPr>
              <a:t> </a:t>
            </a:r>
            <a:r>
              <a:rPr lang="en-US" sz="1600" dirty="0"/>
              <a:t>in right upper lobe concerning for </a:t>
            </a:r>
            <a:r>
              <a:rPr lang="en-US" sz="1600" u="sng" dirty="0"/>
              <a:t>infection vs malignancy</a:t>
            </a:r>
            <a:r>
              <a:rPr lang="en-US" sz="1600" dirty="0"/>
              <a:t>.</a:t>
            </a:r>
          </a:p>
          <a:p>
            <a:pPr marL="0" indent="0">
              <a:lnSpc>
                <a:spcPct val="100000"/>
              </a:lnSpc>
              <a:spcBef>
                <a:spcPts val="0"/>
              </a:spcBef>
              <a:buNone/>
            </a:pPr>
            <a:endParaRPr lang="en-US" sz="1600" dirty="0"/>
          </a:p>
          <a:p>
            <a:pPr>
              <a:lnSpc>
                <a:spcPct val="100000"/>
              </a:lnSpc>
              <a:spcBef>
                <a:spcPts val="0"/>
              </a:spcBef>
            </a:pPr>
            <a:r>
              <a:rPr lang="en-US" sz="1600" dirty="0"/>
              <a:t>Multidisciplinary decision made to delay biopsy, </a:t>
            </a:r>
            <a:r>
              <a:rPr lang="en-US" sz="1600" b="1" dirty="0">
                <a:solidFill>
                  <a:srgbClr val="7030A0"/>
                </a:solidFill>
              </a:rPr>
              <a:t>plan for induction of labor at 35 weeks</a:t>
            </a:r>
            <a:r>
              <a:rPr lang="en-US" sz="1600" dirty="0"/>
              <a:t> followed by </a:t>
            </a:r>
            <a:r>
              <a:rPr lang="en-US" sz="1600" b="1" dirty="0">
                <a:solidFill>
                  <a:srgbClr val="7030A0"/>
                </a:solidFill>
              </a:rPr>
              <a:t>mass resection postpartum.</a:t>
            </a:r>
          </a:p>
        </p:txBody>
      </p:sp>
      <p:pic>
        <p:nvPicPr>
          <p:cNvPr id="11" name="Picture 10" descr="A close-up of a chest x-ray&#10;&#10;AI-generated content may be incorrect.">
            <a:extLst>
              <a:ext uri="{FF2B5EF4-FFF2-40B4-BE49-F238E27FC236}">
                <a16:creationId xmlns:a16="http://schemas.microsoft.com/office/drawing/2014/main" id="{D4AE9B12-C156-C267-4AEB-31141A81E2CC}"/>
              </a:ext>
            </a:extLst>
          </p:cNvPr>
          <p:cNvPicPr>
            <a:picLocks noChangeAspect="1"/>
          </p:cNvPicPr>
          <p:nvPr/>
        </p:nvPicPr>
        <p:blipFill>
          <a:blip r:embed="rId2"/>
          <a:stretch>
            <a:fillRect/>
          </a:stretch>
        </p:blipFill>
        <p:spPr>
          <a:xfrm>
            <a:off x="4461564" y="1214231"/>
            <a:ext cx="7586870" cy="2607364"/>
          </a:xfrm>
          <a:prstGeom prst="rect">
            <a:avLst/>
          </a:prstGeom>
        </p:spPr>
      </p:pic>
      <p:sp>
        <p:nvSpPr>
          <p:cNvPr id="15" name="Content Placeholder 2">
            <a:extLst>
              <a:ext uri="{FF2B5EF4-FFF2-40B4-BE49-F238E27FC236}">
                <a16:creationId xmlns:a16="http://schemas.microsoft.com/office/drawing/2014/main" id="{DAE403E3-7C3B-2C51-CB74-43687989470D}"/>
              </a:ext>
            </a:extLst>
          </p:cNvPr>
          <p:cNvSpPr txBox="1">
            <a:spLocks/>
          </p:cNvSpPr>
          <p:nvPr/>
        </p:nvSpPr>
        <p:spPr>
          <a:xfrm>
            <a:off x="4502230" y="4131844"/>
            <a:ext cx="7547945" cy="2020698"/>
          </a:xfrm>
          <a:prstGeom prst="rect">
            <a:avLst/>
          </a:prstGeom>
          <a:ln w="57150">
            <a:solidFill>
              <a:srgbClr val="7030A0"/>
            </a:solidFill>
          </a:ln>
        </p:spPr>
        <p:txBody>
          <a:bodyPr vert="horz" lIns="91440" tIns="45720" rIns="91440" bIns="45720" rtlCol="0" anchor="t">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1600" b="1" dirty="0"/>
              <a:t>Postpartum Course</a:t>
            </a:r>
            <a:endParaRPr lang="en-US" sz="1600" dirty="0"/>
          </a:p>
          <a:p>
            <a:pPr>
              <a:lnSpc>
                <a:spcPct val="100000"/>
              </a:lnSpc>
            </a:pPr>
            <a:r>
              <a:rPr lang="en-US" sz="1600" dirty="0"/>
              <a:t>Patient underwent r</a:t>
            </a:r>
            <a:r>
              <a:rPr lang="en-US" sz="1600" b="1" dirty="0">
                <a:solidFill>
                  <a:srgbClr val="7030A0"/>
                </a:solidFill>
              </a:rPr>
              <a:t>ight upper lobectomy 2 weeks postpartum</a:t>
            </a:r>
            <a:r>
              <a:rPr lang="en-US" sz="1600" dirty="0"/>
              <a:t>.</a:t>
            </a:r>
          </a:p>
          <a:p>
            <a:pPr>
              <a:lnSpc>
                <a:spcPct val="100000"/>
              </a:lnSpc>
            </a:pPr>
            <a:r>
              <a:rPr lang="en-US" sz="1600" dirty="0"/>
              <a:t>Pathology confirmed </a:t>
            </a:r>
            <a:r>
              <a:rPr lang="en-US" sz="1600" u="sng" dirty="0"/>
              <a:t>synovial sarcoma</a:t>
            </a:r>
            <a:r>
              <a:rPr lang="en-US" sz="1600" dirty="0"/>
              <a:t>.</a:t>
            </a:r>
          </a:p>
          <a:p>
            <a:pPr>
              <a:lnSpc>
                <a:spcPct val="100000"/>
              </a:lnSpc>
            </a:pPr>
            <a:r>
              <a:rPr lang="en-US" sz="1600" dirty="0"/>
              <a:t>Postop imaging showed </a:t>
            </a:r>
            <a:r>
              <a:rPr lang="en-US" sz="1600" b="1" dirty="0">
                <a:solidFill>
                  <a:srgbClr val="7030A0"/>
                </a:solidFill>
              </a:rPr>
              <a:t>no evidence of metastasis, consistent with PPSS</a:t>
            </a:r>
            <a:r>
              <a:rPr lang="en-US" sz="1600" dirty="0">
                <a:solidFill>
                  <a:srgbClr val="7030A0"/>
                </a:solidFill>
              </a:rPr>
              <a:t>.</a:t>
            </a:r>
          </a:p>
          <a:p>
            <a:pPr>
              <a:lnSpc>
                <a:spcPct val="100000"/>
              </a:lnSpc>
            </a:pPr>
            <a:r>
              <a:rPr lang="en-US" sz="1600" dirty="0"/>
              <a:t>Patient was discharged home and started on outpatient chemotherapy.</a:t>
            </a:r>
          </a:p>
          <a:p>
            <a:pPr marL="0" indent="0">
              <a:buNone/>
            </a:pPr>
            <a:endParaRPr lang="en-US" sz="1600" b="1" dirty="0"/>
          </a:p>
          <a:p>
            <a:pPr marL="0" indent="0">
              <a:buNone/>
            </a:pPr>
            <a:endParaRPr lang="en-US" sz="1800" dirty="0"/>
          </a:p>
          <a:p>
            <a:pPr marL="0" indent="0">
              <a:buNone/>
            </a:pPr>
            <a:endParaRPr lang="en-US" sz="1800" dirty="0"/>
          </a:p>
          <a:p>
            <a:pPr marL="0" indent="0">
              <a:buNone/>
            </a:pPr>
            <a:endParaRPr lang="en-US" sz="1800" dirty="0"/>
          </a:p>
          <a:p>
            <a:endParaRPr lang="en-US" sz="1800" dirty="0"/>
          </a:p>
          <a:p>
            <a:endParaRPr lang="en-US" sz="1800" dirty="0"/>
          </a:p>
        </p:txBody>
      </p:sp>
      <p:sp>
        <p:nvSpPr>
          <p:cNvPr id="17" name="TextBox 16">
            <a:extLst>
              <a:ext uri="{FF2B5EF4-FFF2-40B4-BE49-F238E27FC236}">
                <a16:creationId xmlns:a16="http://schemas.microsoft.com/office/drawing/2014/main" id="{261B7C38-E1D9-E7E2-A35B-2D1A8FBC1497}"/>
              </a:ext>
            </a:extLst>
          </p:cNvPr>
          <p:cNvSpPr txBox="1"/>
          <p:nvPr/>
        </p:nvSpPr>
        <p:spPr>
          <a:xfrm>
            <a:off x="173935" y="4421532"/>
            <a:ext cx="4172362" cy="1728678"/>
          </a:xfrm>
          <a:prstGeom prst="rect">
            <a:avLst/>
          </a:prstGeom>
          <a:noFill/>
          <a:ln w="57150">
            <a:solidFill>
              <a:srgbClr val="7030A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Bef>
                <a:spcPts val="1000"/>
              </a:spcBef>
            </a:pPr>
            <a:r>
              <a:rPr lang="en-US" sz="1600" b="1" dirty="0"/>
              <a:t>Delivery </a:t>
            </a:r>
            <a:endParaRPr lang="en-US" sz="1600" dirty="0"/>
          </a:p>
          <a:p>
            <a:pPr marL="285750" indent="-285750">
              <a:spcBef>
                <a:spcPts val="1000"/>
              </a:spcBef>
              <a:buFont typeface="Arial,Sans-Serif"/>
              <a:buChar char="•"/>
            </a:pPr>
            <a:r>
              <a:rPr lang="en-US" sz="1600" b="1" dirty="0"/>
              <a:t>Uncomplicated vaginal delivery</a:t>
            </a:r>
            <a:r>
              <a:rPr lang="en-US" sz="1600" dirty="0"/>
              <a:t> at 35 weeks under combined spinal epidural anesthetic with </a:t>
            </a:r>
            <a:r>
              <a:rPr lang="en-US" sz="1600" b="1" dirty="0"/>
              <a:t>no hemodynamic instability.</a:t>
            </a:r>
            <a:endParaRPr lang="en-US" b="1" dirty="0"/>
          </a:p>
          <a:p>
            <a:pPr algn="l"/>
            <a:endParaRPr lang="en-US" dirty="0"/>
          </a:p>
        </p:txBody>
      </p:sp>
      <p:pic>
        <p:nvPicPr>
          <p:cNvPr id="5" name="Picture 4" descr="SOAP Society for Obstetric Anesthesia and Perinatology Home Page">
            <a:extLst>
              <a:ext uri="{FF2B5EF4-FFF2-40B4-BE49-F238E27FC236}">
                <a16:creationId xmlns:a16="http://schemas.microsoft.com/office/drawing/2014/main" id="{701466C8-69A4-4A1C-08A0-5679557CCC89}"/>
              </a:ext>
            </a:extLst>
          </p:cNvPr>
          <p:cNvPicPr>
            <a:picLocks noChangeAspect="1"/>
          </p:cNvPicPr>
          <p:nvPr/>
        </p:nvPicPr>
        <p:blipFill>
          <a:blip r:embed="rId3"/>
          <a:stretch>
            <a:fillRect/>
          </a:stretch>
        </p:blipFill>
        <p:spPr>
          <a:xfrm>
            <a:off x="104424" y="6221265"/>
            <a:ext cx="1370092" cy="568468"/>
          </a:xfrm>
          <a:prstGeom prst="rect">
            <a:avLst/>
          </a:prstGeom>
        </p:spPr>
      </p:pic>
      <p:sp>
        <p:nvSpPr>
          <p:cNvPr id="9" name="TextBox 8">
            <a:extLst>
              <a:ext uri="{FF2B5EF4-FFF2-40B4-BE49-F238E27FC236}">
                <a16:creationId xmlns:a16="http://schemas.microsoft.com/office/drawing/2014/main" id="{943E5610-1EA0-1655-CBEF-394A232D620D}"/>
              </a:ext>
            </a:extLst>
          </p:cNvPr>
          <p:cNvSpPr txBox="1"/>
          <p:nvPr/>
        </p:nvSpPr>
        <p:spPr>
          <a:xfrm>
            <a:off x="2976314" y="6550223"/>
            <a:ext cx="6239372" cy="307777"/>
          </a:xfrm>
          <a:prstGeom prst="rect">
            <a:avLst/>
          </a:prstGeom>
          <a:noFill/>
        </p:spPr>
        <p:txBody>
          <a:bodyPr wrap="square">
            <a:spAutoFit/>
          </a:bodyPr>
          <a:lstStyle/>
          <a:p>
            <a:r>
              <a:rPr lang="en-US" sz="1400" b="1" dirty="0"/>
              <a:t>Navigating Primary Pulmonary Synovial Sarcoma in a Pregnant Patient</a:t>
            </a:r>
          </a:p>
        </p:txBody>
      </p:sp>
      <p:pic>
        <p:nvPicPr>
          <p:cNvPr id="12" name="Picture 11" descr="Affiliations | The Hultquist Lab">
            <a:extLst>
              <a:ext uri="{FF2B5EF4-FFF2-40B4-BE49-F238E27FC236}">
                <a16:creationId xmlns:a16="http://schemas.microsoft.com/office/drawing/2014/main" id="{A78A2B01-139D-65F2-DD67-4BFA2FA35C43}"/>
              </a:ext>
            </a:extLst>
          </p:cNvPr>
          <p:cNvPicPr>
            <a:picLocks noChangeAspect="1"/>
          </p:cNvPicPr>
          <p:nvPr/>
        </p:nvPicPr>
        <p:blipFill>
          <a:blip r:embed="rId4"/>
          <a:stretch>
            <a:fillRect/>
          </a:stretch>
        </p:blipFill>
        <p:spPr>
          <a:xfrm>
            <a:off x="9835977" y="5448818"/>
            <a:ext cx="2252522" cy="2252522"/>
          </a:xfrm>
          <a:prstGeom prst="rect">
            <a:avLst/>
          </a:prstGeom>
        </p:spPr>
      </p:pic>
    </p:spTree>
    <p:extLst>
      <p:ext uri="{BB962C8B-B14F-4D97-AF65-F5344CB8AC3E}">
        <p14:creationId xmlns:p14="http://schemas.microsoft.com/office/powerpoint/2010/main" val="4245356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B57315E-134D-8746-FB3F-4F1D7065C304}"/>
              </a:ext>
            </a:extLst>
          </p:cNvPr>
          <p:cNvSpPr/>
          <p:nvPr/>
        </p:nvSpPr>
        <p:spPr>
          <a:xfrm>
            <a:off x="4290216" y="0"/>
            <a:ext cx="7917663" cy="6252196"/>
          </a:xfrm>
          <a:prstGeom prst="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2CA263D-BAD3-8900-BDF5-85FDB09E0C50}"/>
              </a:ext>
            </a:extLst>
          </p:cNvPr>
          <p:cNvSpPr>
            <a:spLocks noGrp="1"/>
          </p:cNvSpPr>
          <p:nvPr>
            <p:ph type="title"/>
          </p:nvPr>
        </p:nvSpPr>
        <p:spPr>
          <a:xfrm>
            <a:off x="443539" y="95846"/>
            <a:ext cx="3493953" cy="608383"/>
          </a:xfrm>
        </p:spPr>
        <p:txBody>
          <a:bodyPr>
            <a:normAutofit fontScale="90000"/>
          </a:bodyPr>
          <a:lstStyle/>
          <a:p>
            <a:r>
              <a:rPr lang="en-US" dirty="0">
                <a:solidFill>
                  <a:srgbClr val="7030A0"/>
                </a:solidFill>
              </a:rPr>
              <a:t>Teaching points</a:t>
            </a:r>
          </a:p>
        </p:txBody>
      </p:sp>
      <p:sp>
        <p:nvSpPr>
          <p:cNvPr id="13" name="TextBox 12">
            <a:extLst>
              <a:ext uri="{FF2B5EF4-FFF2-40B4-BE49-F238E27FC236}">
                <a16:creationId xmlns:a16="http://schemas.microsoft.com/office/drawing/2014/main" id="{F5BD6BA4-0610-443C-9DF4-AA5AF212A346}"/>
              </a:ext>
            </a:extLst>
          </p:cNvPr>
          <p:cNvSpPr txBox="1"/>
          <p:nvPr/>
        </p:nvSpPr>
        <p:spPr>
          <a:xfrm>
            <a:off x="104424" y="4591652"/>
            <a:ext cx="4143262" cy="161582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b="1" kern="0" dirty="0">
                <a:latin typeface="Aptos"/>
              </a:rPr>
              <a:t>Citations</a:t>
            </a:r>
          </a:p>
          <a:p>
            <a:pPr marL="342900" indent="-342900">
              <a:buAutoNum type="arabicPeriod"/>
            </a:pPr>
            <a:r>
              <a:rPr lang="en-US" sz="1100" kern="0" dirty="0">
                <a:latin typeface="Aptos"/>
              </a:rPr>
              <a:t>De Rocco, Silvia, et al. “Recurrent Metastatic Pulmonary Synovial Sarcoma during Pregnancy: A Case Report and Literature Review.” </a:t>
            </a:r>
            <a:r>
              <a:rPr lang="en-US" sz="1100" i="1" kern="0" dirty="0">
                <a:latin typeface="Aptos"/>
              </a:rPr>
              <a:t>Diagnostics (Basel)</a:t>
            </a:r>
            <a:r>
              <a:rPr lang="en-US" sz="1100" kern="0" dirty="0">
                <a:latin typeface="Aptos"/>
              </a:rPr>
              <a:t>, vol. 14, no. 4, 2024, pp. 424.</a:t>
            </a:r>
            <a:endParaRPr lang="en-US" sz="1100" dirty="0">
              <a:latin typeface="Neue Haas Grotesk Text Pro"/>
            </a:endParaRPr>
          </a:p>
          <a:p>
            <a:pPr marL="342900" indent="-342900">
              <a:buAutoNum type="arabicPeriod"/>
            </a:pPr>
            <a:r>
              <a:rPr lang="en-US" sz="1100" kern="0" dirty="0">
                <a:latin typeface="Aptos"/>
              </a:rPr>
              <a:t>Hartel, Paul H., et al. “Primary Pulmonary and Mediastinal Synovial Sarcoma: A Clinicopathologic Study of 60 Cases and Comparison with Five Prior Series.” </a:t>
            </a:r>
            <a:r>
              <a:rPr lang="en-US" sz="1100" i="1" kern="0" dirty="0">
                <a:latin typeface="Aptos"/>
              </a:rPr>
              <a:t>Modern Pathology</a:t>
            </a:r>
            <a:r>
              <a:rPr lang="en-US" sz="1100" kern="0" dirty="0">
                <a:latin typeface="Aptos"/>
              </a:rPr>
              <a:t>, vol. 20, no. 7, 2007, pp. 760–69.</a:t>
            </a:r>
            <a:endParaRPr lang="en-US" sz="1100" dirty="0"/>
          </a:p>
        </p:txBody>
      </p:sp>
      <p:sp>
        <p:nvSpPr>
          <p:cNvPr id="7" name="Oval 6">
            <a:extLst>
              <a:ext uri="{FF2B5EF4-FFF2-40B4-BE49-F238E27FC236}">
                <a16:creationId xmlns:a16="http://schemas.microsoft.com/office/drawing/2014/main" id="{8EC2BBF8-D0B9-140D-0751-6AC954E24902}"/>
              </a:ext>
            </a:extLst>
          </p:cNvPr>
          <p:cNvSpPr/>
          <p:nvPr/>
        </p:nvSpPr>
        <p:spPr>
          <a:xfrm>
            <a:off x="72856" y="604775"/>
            <a:ext cx="4143263" cy="3986877"/>
          </a:xfrm>
          <a:prstGeom prst="ellipse">
            <a:avLst/>
          </a:prstGeom>
          <a:solidFill>
            <a:srgbClr val="D1C8DE"/>
          </a:solidFill>
          <a:ln w="508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a:p>
        </p:txBody>
      </p:sp>
      <p:sp>
        <p:nvSpPr>
          <p:cNvPr id="6" name="TextBox 5">
            <a:extLst>
              <a:ext uri="{FF2B5EF4-FFF2-40B4-BE49-F238E27FC236}">
                <a16:creationId xmlns:a16="http://schemas.microsoft.com/office/drawing/2014/main" id="{DFAC9625-1E67-EF07-E994-84E96BFF276A}"/>
              </a:ext>
            </a:extLst>
          </p:cNvPr>
          <p:cNvSpPr txBox="1"/>
          <p:nvPr/>
        </p:nvSpPr>
        <p:spPr>
          <a:xfrm>
            <a:off x="530349" y="1334420"/>
            <a:ext cx="3309937" cy="25853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600" dirty="0"/>
              <a:t>Among the 5 previously reported cases in pregnancy:</a:t>
            </a:r>
          </a:p>
          <a:p>
            <a:pPr algn="ctr"/>
            <a:endParaRPr lang="en-US" sz="800" dirty="0"/>
          </a:p>
          <a:p>
            <a:pPr marL="285750" indent="-285750">
              <a:buFont typeface="Arial,Sans-Serif"/>
              <a:buChar char="•"/>
            </a:pPr>
            <a:r>
              <a:rPr lang="en-US" sz="1600" b="1" dirty="0"/>
              <a:t>4 patients were diagnosed</a:t>
            </a:r>
            <a:r>
              <a:rPr lang="en-US" sz="1600" dirty="0"/>
              <a:t> </a:t>
            </a:r>
            <a:r>
              <a:rPr lang="en-US" sz="1600" b="1" dirty="0"/>
              <a:t>during pregnancy</a:t>
            </a:r>
          </a:p>
          <a:p>
            <a:endParaRPr lang="en-US" sz="800" b="1" dirty="0"/>
          </a:p>
          <a:p>
            <a:pPr marL="285750" indent="-285750">
              <a:buFont typeface="Arial,Sans-Serif"/>
              <a:buChar char="•"/>
            </a:pPr>
            <a:r>
              <a:rPr lang="en-US" sz="1600" dirty="0"/>
              <a:t>4 cases resulted in</a:t>
            </a:r>
            <a:r>
              <a:rPr lang="en-US" sz="1600" b="1" dirty="0"/>
              <a:t> </a:t>
            </a:r>
            <a:r>
              <a:rPr lang="en-US" sz="1600" dirty="0"/>
              <a:t>live births</a:t>
            </a:r>
          </a:p>
          <a:p>
            <a:endParaRPr lang="en-US" sz="800" dirty="0"/>
          </a:p>
          <a:p>
            <a:pPr marL="285750" indent="-285750">
              <a:buFont typeface="Arial,Sans-Serif"/>
              <a:buChar char="•"/>
            </a:pPr>
            <a:r>
              <a:rPr lang="en-US" sz="1600" b="1" dirty="0"/>
              <a:t>4 patients passed away postpartum</a:t>
            </a:r>
          </a:p>
          <a:p>
            <a:endParaRPr lang="en-US" sz="800" b="1" dirty="0"/>
          </a:p>
          <a:p>
            <a:pPr marL="285750" indent="-285750">
              <a:buFont typeface="Arial,Sans-Serif"/>
              <a:buChar char="•"/>
            </a:pPr>
            <a:r>
              <a:rPr lang="en-US" sz="1600" dirty="0"/>
              <a:t>1 patient was lost to follow-up</a:t>
            </a:r>
          </a:p>
        </p:txBody>
      </p:sp>
      <p:pic>
        <p:nvPicPr>
          <p:cNvPr id="9" name="Picture 8" descr="SOAP Society for Obstetric Anesthesia and Perinatology Home Page">
            <a:extLst>
              <a:ext uri="{FF2B5EF4-FFF2-40B4-BE49-F238E27FC236}">
                <a16:creationId xmlns:a16="http://schemas.microsoft.com/office/drawing/2014/main" id="{6C816390-8017-B013-F2BA-52CE7D2246F7}"/>
              </a:ext>
            </a:extLst>
          </p:cNvPr>
          <p:cNvPicPr>
            <a:picLocks noChangeAspect="1"/>
          </p:cNvPicPr>
          <p:nvPr/>
        </p:nvPicPr>
        <p:blipFill>
          <a:blip r:embed="rId3"/>
          <a:stretch>
            <a:fillRect/>
          </a:stretch>
        </p:blipFill>
        <p:spPr>
          <a:xfrm>
            <a:off x="104424" y="6221265"/>
            <a:ext cx="1370092" cy="568468"/>
          </a:xfrm>
          <a:prstGeom prst="rect">
            <a:avLst/>
          </a:prstGeom>
        </p:spPr>
      </p:pic>
      <p:sp>
        <p:nvSpPr>
          <p:cNvPr id="14" name="Rounded Rectangle 13">
            <a:extLst>
              <a:ext uri="{FF2B5EF4-FFF2-40B4-BE49-F238E27FC236}">
                <a16:creationId xmlns:a16="http://schemas.microsoft.com/office/drawing/2014/main" id="{00DB6562-47EC-AB07-80FE-5236A56F5D7E}"/>
              </a:ext>
            </a:extLst>
          </p:cNvPr>
          <p:cNvSpPr/>
          <p:nvPr/>
        </p:nvSpPr>
        <p:spPr>
          <a:xfrm>
            <a:off x="4626971" y="234345"/>
            <a:ext cx="7320841" cy="5741562"/>
          </a:xfrm>
          <a:prstGeom prst="roundRect">
            <a:avLst/>
          </a:prstGeom>
          <a:solidFill>
            <a:schemeClr val="bg1"/>
          </a:solidFill>
          <a:ln w="57150" cmpd="sng">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712EA75C-17AA-1B47-B536-BDD15661FD2E}"/>
              </a:ext>
            </a:extLst>
          </p:cNvPr>
          <p:cNvSpPr txBox="1"/>
          <p:nvPr/>
        </p:nvSpPr>
        <p:spPr>
          <a:xfrm>
            <a:off x="5097106" y="242219"/>
            <a:ext cx="6635750" cy="5909310"/>
          </a:xfrm>
          <a:prstGeom prst="rect">
            <a:avLst/>
          </a:prstGeom>
          <a:noFill/>
          <a:ln w="57150">
            <a:noFill/>
          </a:ln>
          <a:effectLst>
            <a:softEdge rad="12700"/>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p>
          <a:p>
            <a:pPr marL="285750" indent="-285750">
              <a:buFont typeface="Arial"/>
              <a:buChar char="•"/>
            </a:pPr>
            <a:r>
              <a:rPr lang="en-US" dirty="0"/>
              <a:t>Reported treatment approaches for PPSS in pregnancy include </a:t>
            </a:r>
            <a:r>
              <a:rPr lang="en-US" b="1" u="sng" dirty="0"/>
              <a:t>chemotherapy</a:t>
            </a:r>
            <a:r>
              <a:rPr lang="en-US" u="sng" dirty="0"/>
              <a:t> </a:t>
            </a:r>
            <a:r>
              <a:rPr lang="en-US" dirty="0"/>
              <a:t>and </a:t>
            </a:r>
            <a:r>
              <a:rPr lang="en-US" b="1" u="sng" dirty="0"/>
              <a:t>surgical resection, </a:t>
            </a:r>
            <a:r>
              <a:rPr lang="en-US" dirty="0"/>
              <a:t>either</a:t>
            </a:r>
            <a:r>
              <a:rPr lang="en-US" b="1" u="sng" dirty="0"/>
              <a:t> </a:t>
            </a:r>
            <a:r>
              <a:rPr lang="en-US" b="1" dirty="0">
                <a:solidFill>
                  <a:srgbClr val="7030A0"/>
                </a:solidFill>
              </a:rPr>
              <a:t>during pregnancy </a:t>
            </a:r>
            <a:r>
              <a:rPr lang="en-US" dirty="0"/>
              <a:t>or </a:t>
            </a:r>
            <a:r>
              <a:rPr lang="en-US" b="1" dirty="0">
                <a:solidFill>
                  <a:srgbClr val="7030A0"/>
                </a:solidFill>
              </a:rPr>
              <a:t>postpartum, </a:t>
            </a:r>
            <a:r>
              <a:rPr lang="en-US" dirty="0"/>
              <a:t>with timing and mode of delivery varying across the cases. </a:t>
            </a:r>
          </a:p>
          <a:p>
            <a:pPr marL="285750" indent="-285750">
              <a:buFont typeface="Arial"/>
              <a:buChar char="•"/>
            </a:pPr>
            <a:endParaRPr lang="en-US" dirty="0"/>
          </a:p>
          <a:p>
            <a:pPr marL="285750" indent="-285750">
              <a:buFont typeface="Arial"/>
              <a:buChar char="•"/>
            </a:pPr>
            <a:r>
              <a:rPr lang="en-US" dirty="0"/>
              <a:t>In this patient:</a:t>
            </a:r>
          </a:p>
          <a:p>
            <a:pPr marL="742950" lvl="1" indent="-285750">
              <a:buFont typeface="Arial"/>
              <a:buChar char="•"/>
            </a:pPr>
            <a:r>
              <a:rPr lang="en-US" dirty="0"/>
              <a:t>Mass identification in late pregnancy resulted in early delivery and expedited postpartum resection.</a:t>
            </a:r>
          </a:p>
          <a:p>
            <a:pPr lvl="1"/>
            <a:endParaRPr lang="en-US" dirty="0"/>
          </a:p>
          <a:p>
            <a:pPr marL="742950" lvl="1" indent="-285750">
              <a:buFont typeface="Arial"/>
              <a:buChar char="•"/>
            </a:pPr>
            <a:r>
              <a:rPr lang="en-US" b="1" dirty="0"/>
              <a:t>Earlier</a:t>
            </a:r>
            <a:r>
              <a:rPr lang="en-US" dirty="0"/>
              <a:t> </a:t>
            </a:r>
            <a:r>
              <a:rPr lang="en-US" b="1" dirty="0"/>
              <a:t>imaging</a:t>
            </a:r>
            <a:r>
              <a:rPr lang="en-US" dirty="0"/>
              <a:t>, closer to symptom onset 2 months prior, might have altered the treatment course. </a:t>
            </a:r>
          </a:p>
          <a:p>
            <a:pPr marL="285750" indent="-285750">
              <a:buFont typeface="Arial"/>
              <a:buChar char="•"/>
            </a:pPr>
            <a:endParaRPr lang="en-US" dirty="0"/>
          </a:p>
          <a:p>
            <a:pPr marL="285750" indent="-285750">
              <a:buFont typeface="Arial"/>
              <a:buChar char="•"/>
            </a:pPr>
            <a:r>
              <a:rPr lang="en-US" dirty="0"/>
              <a:t>Limited data suggests </a:t>
            </a:r>
            <a:r>
              <a:rPr lang="en-US" b="1" dirty="0">
                <a:solidFill>
                  <a:srgbClr val="7030A0"/>
                </a:solidFill>
              </a:rPr>
              <a:t>no clear difference</a:t>
            </a:r>
            <a:r>
              <a:rPr lang="en-US" dirty="0">
                <a:solidFill>
                  <a:srgbClr val="7030A0"/>
                </a:solidFill>
              </a:rPr>
              <a:t> </a:t>
            </a:r>
            <a:r>
              <a:rPr lang="en-US" dirty="0"/>
              <a:t>in outcomes for patient treated during pregnancy vs postpartum.</a:t>
            </a:r>
          </a:p>
          <a:p>
            <a:endParaRPr lang="en-US" dirty="0"/>
          </a:p>
          <a:p>
            <a:pPr marL="285750" indent="-285750">
              <a:buFont typeface="Arial"/>
              <a:buChar char="•"/>
            </a:pPr>
            <a:r>
              <a:rPr lang="en-US" dirty="0"/>
              <a:t>The optimal management strategy for pregnant patients with PPSS remains unclear, emphasizing the need for </a:t>
            </a:r>
            <a:r>
              <a:rPr lang="en-US" u="sng" dirty="0"/>
              <a:t>multidisciplinary counseling</a:t>
            </a:r>
            <a:r>
              <a:rPr lang="en-US" dirty="0"/>
              <a:t> that considers </a:t>
            </a:r>
            <a:r>
              <a:rPr lang="en-US" b="1" dirty="0"/>
              <a:t>maternal and fetal factors, as well as maternal preference</a:t>
            </a:r>
            <a:r>
              <a:rPr lang="en-US" dirty="0"/>
              <a:t>. </a:t>
            </a:r>
          </a:p>
          <a:p>
            <a:pPr marL="285750" indent="-285750">
              <a:buFont typeface="Arial"/>
              <a:buChar char="•"/>
            </a:pPr>
            <a:endParaRPr lang="en-US" dirty="0">
              <a:solidFill>
                <a:schemeClr val="bg1"/>
              </a:solidFill>
            </a:endParaRPr>
          </a:p>
        </p:txBody>
      </p:sp>
      <p:sp>
        <p:nvSpPr>
          <p:cNvPr id="17" name="TextBox 16">
            <a:extLst>
              <a:ext uri="{FF2B5EF4-FFF2-40B4-BE49-F238E27FC236}">
                <a16:creationId xmlns:a16="http://schemas.microsoft.com/office/drawing/2014/main" id="{1A5E2BB5-48FA-FA01-DBE0-13489EF29AB2}"/>
              </a:ext>
            </a:extLst>
          </p:cNvPr>
          <p:cNvSpPr txBox="1"/>
          <p:nvPr/>
        </p:nvSpPr>
        <p:spPr>
          <a:xfrm>
            <a:off x="2976314" y="6550223"/>
            <a:ext cx="6239372" cy="307777"/>
          </a:xfrm>
          <a:prstGeom prst="rect">
            <a:avLst/>
          </a:prstGeom>
          <a:noFill/>
        </p:spPr>
        <p:txBody>
          <a:bodyPr wrap="square">
            <a:spAutoFit/>
          </a:bodyPr>
          <a:lstStyle/>
          <a:p>
            <a:r>
              <a:rPr lang="en-US" sz="1400" b="1" dirty="0"/>
              <a:t>Navigating Primary Pulmonary Synovial Sarcoma in a Pregnant Patient</a:t>
            </a:r>
          </a:p>
        </p:txBody>
      </p:sp>
      <p:pic>
        <p:nvPicPr>
          <p:cNvPr id="18" name="Picture 17" descr="Affiliations | The Hultquist Lab">
            <a:extLst>
              <a:ext uri="{FF2B5EF4-FFF2-40B4-BE49-F238E27FC236}">
                <a16:creationId xmlns:a16="http://schemas.microsoft.com/office/drawing/2014/main" id="{90012152-9E7D-FD62-E4D2-A79900FF066E}"/>
              </a:ext>
            </a:extLst>
          </p:cNvPr>
          <p:cNvPicPr>
            <a:picLocks noChangeAspect="1"/>
          </p:cNvPicPr>
          <p:nvPr/>
        </p:nvPicPr>
        <p:blipFill>
          <a:blip r:embed="rId4"/>
          <a:stretch>
            <a:fillRect/>
          </a:stretch>
        </p:blipFill>
        <p:spPr>
          <a:xfrm>
            <a:off x="9835977" y="5448818"/>
            <a:ext cx="2252522" cy="2252522"/>
          </a:xfrm>
          <a:prstGeom prst="rect">
            <a:avLst/>
          </a:prstGeom>
        </p:spPr>
      </p:pic>
    </p:spTree>
    <p:extLst>
      <p:ext uri="{BB962C8B-B14F-4D97-AF65-F5344CB8AC3E}">
        <p14:creationId xmlns:p14="http://schemas.microsoft.com/office/powerpoint/2010/main" val="2636605455"/>
      </p:ext>
    </p:extLst>
  </p:cSld>
  <p:clrMapOvr>
    <a:masterClrMapping/>
  </p:clrMapOvr>
</p:sld>
</file>

<file path=ppt/theme/theme1.xml><?xml version="1.0" encoding="utf-8"?>
<a:theme xmlns:a="http://schemas.openxmlformats.org/drawingml/2006/main" name="VanillaVTI">
  <a:themeElements>
    <a:clrScheme name="VanillaVTI">
      <a:dk1>
        <a:sysClr val="windowText" lastClr="000000"/>
      </a:dk1>
      <a:lt1>
        <a:sysClr val="window" lastClr="FFFFFF"/>
      </a:lt1>
      <a:dk2>
        <a:srgbClr val="2C3932"/>
      </a:dk2>
      <a:lt2>
        <a:srgbClr val="FDF6EA"/>
      </a:lt2>
      <a:accent1>
        <a:srgbClr val="169C9A"/>
      </a:accent1>
      <a:accent2>
        <a:srgbClr val="FA9A42"/>
      </a:accent2>
      <a:accent3>
        <a:srgbClr val="E15C3D"/>
      </a:accent3>
      <a:accent4>
        <a:srgbClr val="E78A67"/>
      </a:accent4>
      <a:accent5>
        <a:srgbClr val="A74B40"/>
      </a:accent5>
      <a:accent6>
        <a:srgbClr val="3D9072"/>
      </a:accent6>
      <a:hlink>
        <a:srgbClr val="169C9A"/>
      </a:hlink>
      <a:folHlink>
        <a:srgbClr val="E15C3D"/>
      </a:folHlink>
    </a:clrScheme>
    <a:fontScheme name="VanillaVTI">
      <a:majorFont>
        <a:latin typeface="Neue Haas Grotesk Text Pro"/>
        <a:ea typeface=""/>
        <a:cs typeface=""/>
      </a:majorFont>
      <a:minorFont>
        <a:latin typeface="Neue Haas Grotesk Text Pro"/>
        <a:ea typeface=""/>
        <a:cs typeface=""/>
      </a:minorFont>
    </a:fontScheme>
    <a:fmtScheme name="VanillaVTI">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nillaVTI" id="{AACC6CF0-9F86-48CC-9C4E-CA578EE0A0A0}" vid="{3BDE51FE-56D6-4100-AFB5-5B4AEDCE2EF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3164</TotalTime>
  <Words>663</Words>
  <Application>Microsoft Macintosh PowerPoint</Application>
  <PresentationFormat>Widescreen</PresentationFormat>
  <Paragraphs>66</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Aptos</vt:lpstr>
      <vt:lpstr>Arial</vt:lpstr>
      <vt:lpstr>Arial,Sans-Serif</vt:lpstr>
      <vt:lpstr>Calibri</vt:lpstr>
      <vt:lpstr>Neue Haas Grotesk Text Pro</vt:lpstr>
      <vt:lpstr>VanillaVTI</vt:lpstr>
      <vt:lpstr>Navigating Primary Pulmonary Synovial Sarcoma in a Pregnant Patient</vt:lpstr>
      <vt:lpstr>Case</vt:lpstr>
      <vt:lpstr>Teaching points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Navigating Primary Pulmonary Synovial Sarcoma in a Pregnant Patient</dc:title>
  <dc:creator/>
  <cp:lastModifiedBy>Shayna Levine</cp:lastModifiedBy>
  <cp:revision>742</cp:revision>
  <dcterms:created xsi:type="dcterms:W3CDTF">2025-04-01T14:39:25Z</dcterms:created>
  <dcterms:modified xsi:type="dcterms:W3CDTF">2025-04-04T20:03:10Z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1b86c14-7a6f-495c-8ad3-202986669410_Enabled">
    <vt:lpwstr>true</vt:lpwstr>
  </property>
  <property fmtid="{D5CDD505-2E9C-101B-9397-08002B2CF9AE}" pid="3" name="MSIP_Label_b1b86c14-7a6f-495c-8ad3-202986669410_SetDate">
    <vt:lpwstr>2025-04-01T14:39:32Z</vt:lpwstr>
  </property>
  <property fmtid="{D5CDD505-2E9C-101B-9397-08002B2CF9AE}" pid="4" name="MSIP_Label_b1b86c14-7a6f-495c-8ad3-202986669410_Method">
    <vt:lpwstr>Standard</vt:lpwstr>
  </property>
  <property fmtid="{D5CDD505-2E9C-101B-9397-08002B2CF9AE}" pid="5" name="MSIP_Label_b1b86c14-7a6f-495c-8ad3-202986669410_Name">
    <vt:lpwstr>Internal</vt:lpwstr>
  </property>
  <property fmtid="{D5CDD505-2E9C-101B-9397-08002B2CF9AE}" pid="6" name="MSIP_Label_b1b86c14-7a6f-495c-8ad3-202986669410_SiteId">
    <vt:lpwstr>2596038f-3ea4-4f0c-aed1-066eb6544c3b</vt:lpwstr>
  </property>
  <property fmtid="{D5CDD505-2E9C-101B-9397-08002B2CF9AE}" pid="7" name="MSIP_Label_b1b86c14-7a6f-495c-8ad3-202986669410_ActionId">
    <vt:lpwstr>7248aa06-7339-4ac8-aaf0-bea4f70eb114</vt:lpwstr>
  </property>
  <property fmtid="{D5CDD505-2E9C-101B-9397-08002B2CF9AE}" pid="8" name="MSIP_Label_b1b86c14-7a6f-495c-8ad3-202986669410_ContentBits">
    <vt:lpwstr>0</vt:lpwstr>
  </property>
  <property fmtid="{D5CDD505-2E9C-101B-9397-08002B2CF9AE}" pid="9" name="MSIP_Label_b1b86c14-7a6f-495c-8ad3-202986669410_Tag">
    <vt:lpwstr>10, 3, 0, 2</vt:lpwstr>
  </property>
</Properties>
</file>