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6"/>
  </p:notesMasterIdLst>
  <p:handoutMasterIdLst>
    <p:handoutMasterId r:id="rId7"/>
  </p:handoutMasterIdLst>
  <p:sldIdLst>
    <p:sldId id="31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mple Text" id="{EE906BB4-CCF7-6B48-AE2D-1E38CA753398}">
          <p14:sldIdLst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7BD"/>
    <a:srgbClr val="001A4B"/>
    <a:srgbClr val="58CED7"/>
    <a:srgbClr val="E1FCFF"/>
    <a:srgbClr val="E0FCFF"/>
    <a:srgbClr val="00C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32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585090-4E03-6241-90D7-AC3AE12824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F7B09-79AD-294C-964A-C670791F1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45B0A-07D5-BC45-84C0-0BB19C2174DA}" type="datetimeFigureOut"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E2A4A-2B2D-A747-A842-9FD234E68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ACB3E-EB88-0749-AAA4-77B332C485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BCF4-CA38-0C45-89AC-A0378BB433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DC320-466B-BA4B-A13D-C59E621AC84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711D-2BB3-664F-9476-C26AB2CB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1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9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1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4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 2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5821085-9E46-004F-874E-C07EC7D1FBB7}"/>
              </a:ext>
            </a:extLst>
          </p:cNvPr>
          <p:cNvGrpSpPr/>
          <p:nvPr userDrawn="1"/>
        </p:nvGrpSpPr>
        <p:grpSpPr>
          <a:xfrm flipH="1" flipV="1">
            <a:off x="0" y="-4"/>
            <a:ext cx="6484765" cy="6934203"/>
            <a:chOff x="5803900" y="0"/>
            <a:chExt cx="6413503" cy="6858002"/>
          </a:xfrm>
        </p:grpSpPr>
        <p:sp>
          <p:nvSpPr>
            <p:cNvPr id="4" name="Freeform: Shape 18">
              <a:extLst>
                <a:ext uri="{FF2B5EF4-FFF2-40B4-BE49-F238E27FC236}">
                  <a16:creationId xmlns:a16="http://schemas.microsoft.com/office/drawing/2014/main" id="{29FCC0A1-6423-C64A-9A86-E78310EE5637}"/>
                </a:ext>
              </a:extLst>
            </p:cNvPr>
            <p:cNvSpPr/>
            <p:nvPr/>
          </p:nvSpPr>
          <p:spPr>
            <a:xfrm>
              <a:off x="8714995" y="3386772"/>
              <a:ext cx="3477005" cy="3471230"/>
            </a:xfrm>
            <a:custGeom>
              <a:avLst/>
              <a:gdLst>
                <a:gd name="connsiteX0" fmla="*/ 2235126 w 2235126"/>
                <a:gd name="connsiteY0" fmla="*/ 0 h 2231414"/>
                <a:gd name="connsiteX1" fmla="*/ 2235126 w 2235126"/>
                <a:gd name="connsiteY1" fmla="*/ 2231414 h 2231414"/>
                <a:gd name="connsiteX2" fmla="*/ 0 w 2235126"/>
                <a:gd name="connsiteY2" fmla="*/ 2231414 h 2231414"/>
                <a:gd name="connsiteX3" fmla="*/ 11344 w 2235126"/>
                <a:gd name="connsiteY3" fmla="*/ 2006774 h 2231414"/>
                <a:gd name="connsiteX4" fmla="*/ 2235126 w 2235126"/>
                <a:gd name="connsiteY4" fmla="*/ 0 h 223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126" h="2231414">
                  <a:moveTo>
                    <a:pt x="2235126" y="0"/>
                  </a:moveTo>
                  <a:lnTo>
                    <a:pt x="2235126" y="2231414"/>
                  </a:lnTo>
                  <a:lnTo>
                    <a:pt x="0" y="2231414"/>
                  </a:lnTo>
                  <a:lnTo>
                    <a:pt x="11344" y="2006774"/>
                  </a:lnTo>
                  <a:cubicBezTo>
                    <a:pt x="125815" y="879599"/>
                    <a:pt x="1077749" y="0"/>
                    <a:pt x="2235126" y="0"/>
                  </a:cubicBezTo>
                  <a:close/>
                </a:path>
              </a:pathLst>
            </a:custGeom>
            <a:solidFill>
              <a:srgbClr val="01B7BD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19">
              <a:extLst>
                <a:ext uri="{FF2B5EF4-FFF2-40B4-BE49-F238E27FC236}">
                  <a16:creationId xmlns:a16="http://schemas.microsoft.com/office/drawing/2014/main" id="{B9BC2733-7452-E845-BCAD-C5BB4B1FF205}"/>
                </a:ext>
              </a:extLst>
            </p:cNvPr>
            <p:cNvSpPr/>
            <p:nvPr/>
          </p:nvSpPr>
          <p:spPr>
            <a:xfrm rot="16200000">
              <a:off x="5798566" y="5334"/>
              <a:ext cx="6424172" cy="6413503"/>
            </a:xfrm>
            <a:custGeom>
              <a:avLst/>
              <a:gdLst>
                <a:gd name="connsiteX0" fmla="*/ 2235126 w 2235126"/>
                <a:gd name="connsiteY0" fmla="*/ 0 h 2231414"/>
                <a:gd name="connsiteX1" fmla="*/ 2235126 w 2235126"/>
                <a:gd name="connsiteY1" fmla="*/ 2231414 h 2231414"/>
                <a:gd name="connsiteX2" fmla="*/ 0 w 2235126"/>
                <a:gd name="connsiteY2" fmla="*/ 2231414 h 2231414"/>
                <a:gd name="connsiteX3" fmla="*/ 11344 w 2235126"/>
                <a:gd name="connsiteY3" fmla="*/ 2006774 h 2231414"/>
                <a:gd name="connsiteX4" fmla="*/ 2235126 w 2235126"/>
                <a:gd name="connsiteY4" fmla="*/ 0 h 223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126" h="2231414">
                  <a:moveTo>
                    <a:pt x="2235126" y="0"/>
                  </a:moveTo>
                  <a:lnTo>
                    <a:pt x="2235126" y="2231414"/>
                  </a:lnTo>
                  <a:lnTo>
                    <a:pt x="0" y="2231414"/>
                  </a:lnTo>
                  <a:lnTo>
                    <a:pt x="11344" y="2006774"/>
                  </a:lnTo>
                  <a:cubicBezTo>
                    <a:pt x="125815" y="879599"/>
                    <a:pt x="1077749" y="0"/>
                    <a:pt x="2235126" y="0"/>
                  </a:cubicBezTo>
                  <a:close/>
                </a:path>
              </a:pathLst>
            </a:custGeom>
            <a:solidFill>
              <a:srgbClr val="01B7BD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9700F39-6C1E-DE4F-9346-74D6D1CFA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111" y="5932865"/>
            <a:ext cx="2039332" cy="849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67412-3E9C-CB4C-97B7-0FB2A196F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7"/>
          <a:stretch/>
        </p:blipFill>
        <p:spPr>
          <a:xfrm>
            <a:off x="9620448" y="362452"/>
            <a:ext cx="2231594" cy="6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09313B-7EBA-44D9-8387-21D3ED269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192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A272FE-A73E-4916-936B-FE2F063149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92851" y="973244"/>
            <a:ext cx="5365960" cy="4911511"/>
          </a:xfrm>
          <a:custGeom>
            <a:avLst/>
            <a:gdLst>
              <a:gd name="connsiteX0" fmla="*/ 1554300 w 5365960"/>
              <a:gd name="connsiteY0" fmla="*/ 3638121 h 4911511"/>
              <a:gd name="connsiteX1" fmla="*/ 2068130 w 5365960"/>
              <a:gd name="connsiteY1" fmla="*/ 4032872 h 4911511"/>
              <a:gd name="connsiteX2" fmla="*/ 1686986 w 5365960"/>
              <a:gd name="connsiteY2" fmla="*/ 4649654 h 4911511"/>
              <a:gd name="connsiteX3" fmla="*/ 1070205 w 5365960"/>
              <a:gd name="connsiteY3" fmla="*/ 4268510 h 4911511"/>
              <a:gd name="connsiteX4" fmla="*/ 1451348 w 5365960"/>
              <a:gd name="connsiteY4" fmla="*/ 3651729 h 4911511"/>
              <a:gd name="connsiteX5" fmla="*/ 1554300 w 5365960"/>
              <a:gd name="connsiteY5" fmla="*/ 3638121 h 4911511"/>
              <a:gd name="connsiteX6" fmla="*/ 3644597 w 5365960"/>
              <a:gd name="connsiteY6" fmla="*/ 23 h 4911511"/>
              <a:gd name="connsiteX7" fmla="*/ 5284002 w 5365960"/>
              <a:gd name="connsiteY7" fmla="*/ 1290545 h 4911511"/>
              <a:gd name="connsiteX8" fmla="*/ 5110050 w 5365960"/>
              <a:gd name="connsiteY8" fmla="*/ 2723367 h 4911511"/>
              <a:gd name="connsiteX9" fmla="*/ 3986223 w 5365960"/>
              <a:gd name="connsiteY9" fmla="*/ 4911511 h 4911511"/>
              <a:gd name="connsiteX10" fmla="*/ 2093340 w 5365960"/>
              <a:gd name="connsiteY10" fmla="*/ 3423756 h 4911511"/>
              <a:gd name="connsiteX11" fmla="*/ 1327 w 5365960"/>
              <a:gd name="connsiteY11" fmla="*/ 2057309 h 4911511"/>
              <a:gd name="connsiteX12" fmla="*/ 2120806 w 5365960"/>
              <a:gd name="connsiteY12" fmla="*/ 816751 h 4911511"/>
              <a:gd name="connsiteX13" fmla="*/ 3594828 w 5365960"/>
              <a:gd name="connsiteY13" fmla="*/ 1919 h 4911511"/>
              <a:gd name="connsiteX14" fmla="*/ 3644597 w 5365960"/>
              <a:gd name="connsiteY14" fmla="*/ 23 h 491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65960" h="4911511">
                <a:moveTo>
                  <a:pt x="1554300" y="3638121"/>
                </a:moveTo>
                <a:cubicBezTo>
                  <a:pt x="1792655" y="3630960"/>
                  <a:pt x="2011194" y="3791749"/>
                  <a:pt x="2068130" y="4032872"/>
                </a:cubicBezTo>
                <a:cubicBezTo>
                  <a:pt x="2133199" y="4308441"/>
                  <a:pt x="1962556" y="4584584"/>
                  <a:pt x="1686986" y="4649654"/>
                </a:cubicBezTo>
                <a:cubicBezTo>
                  <a:pt x="1411417" y="4714723"/>
                  <a:pt x="1135274" y="4544080"/>
                  <a:pt x="1070205" y="4268510"/>
                </a:cubicBezTo>
                <a:cubicBezTo>
                  <a:pt x="1005135" y="3992941"/>
                  <a:pt x="1175779" y="3716798"/>
                  <a:pt x="1451348" y="3651729"/>
                </a:cubicBezTo>
                <a:cubicBezTo>
                  <a:pt x="1485794" y="3643595"/>
                  <a:pt x="1520250" y="3639144"/>
                  <a:pt x="1554300" y="3638121"/>
                </a:cubicBezTo>
                <a:close/>
                <a:moveTo>
                  <a:pt x="3644597" y="23"/>
                </a:moveTo>
                <a:cubicBezTo>
                  <a:pt x="3869062" y="-1479"/>
                  <a:pt x="4797336" y="68869"/>
                  <a:pt x="5284002" y="1290545"/>
                </a:cubicBezTo>
                <a:cubicBezTo>
                  <a:pt x="5284002" y="1290545"/>
                  <a:pt x="5555565" y="1791687"/>
                  <a:pt x="5110050" y="2723367"/>
                </a:cubicBezTo>
                <a:cubicBezTo>
                  <a:pt x="4664534" y="3655047"/>
                  <a:pt x="5068850" y="4911511"/>
                  <a:pt x="3986223" y="4911511"/>
                </a:cubicBezTo>
                <a:cubicBezTo>
                  <a:pt x="2903594" y="4911511"/>
                  <a:pt x="2784574" y="3599997"/>
                  <a:pt x="2093340" y="3423756"/>
                </a:cubicBezTo>
                <a:cubicBezTo>
                  <a:pt x="1612680" y="3300158"/>
                  <a:pt x="-53606" y="3487844"/>
                  <a:pt x="1327" y="2057309"/>
                </a:cubicBezTo>
                <a:cubicBezTo>
                  <a:pt x="58549" y="473423"/>
                  <a:pt x="1562325" y="1123457"/>
                  <a:pt x="2120806" y="816751"/>
                </a:cubicBezTo>
                <a:cubicBezTo>
                  <a:pt x="2617488" y="546666"/>
                  <a:pt x="2821195" y="-32413"/>
                  <a:pt x="3594828" y="1919"/>
                </a:cubicBezTo>
                <a:cubicBezTo>
                  <a:pt x="3594828" y="1919"/>
                  <a:pt x="3612531" y="238"/>
                  <a:pt x="3644597" y="23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899524E-76F8-A54A-9FDE-C4EB8F240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64"/>
            <a:ext cx="2432114" cy="10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3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44FD7C-210F-4925-AF1D-659F5D8D93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20382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203820" y="6858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F880FA4-4D12-5546-AFA3-88941142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4619"/>
            <a:ext cx="2432114" cy="10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6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1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5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4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6533006-9484-43D4-AF87-655F7C26676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FFF1442-7FB2-407E-A96F-0FDBAE4D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07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2" r:id="rId15"/>
    <p:sldLayoutId id="2147483663" r:id="rId16"/>
    <p:sldLayoutId id="2147483660" r:id="rId17"/>
    <p:sldLayoutId id="21474836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224B7B-E0E8-4FA7-88C2-C0A8D3E61EED}"/>
              </a:ext>
            </a:extLst>
          </p:cNvPr>
          <p:cNvSpPr txBox="1"/>
          <p:nvPr/>
        </p:nvSpPr>
        <p:spPr>
          <a:xfrm>
            <a:off x="1088583" y="520504"/>
            <a:ext cx="186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spc="200" dirty="0">
              <a:solidFill>
                <a:srgbClr val="58CED7"/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72248-1292-BB43-BCDA-4568D84DA855}"/>
              </a:ext>
            </a:extLst>
          </p:cNvPr>
          <p:cNvSpPr txBox="1"/>
          <p:nvPr/>
        </p:nvSpPr>
        <p:spPr>
          <a:xfrm>
            <a:off x="358815" y="219919"/>
            <a:ext cx="899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 Narrowing case of Subglottic Stenosis in Pregnancy: multidisciplinary approach for optimal maternal and fetal outcomes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E9993-2EF9-744D-8C45-30F58976D596}"/>
              </a:ext>
            </a:extLst>
          </p:cNvPr>
          <p:cNvSpPr txBox="1"/>
          <p:nvPr/>
        </p:nvSpPr>
        <p:spPr>
          <a:xfrm>
            <a:off x="358815" y="927805"/>
            <a:ext cx="861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Kalajian TA, Bowen R, and </a:t>
            </a:r>
            <a:r>
              <a:rPr lang="en-US" sz="1400" dirty="0" err="1">
                <a:solidFill>
                  <a:schemeClr val="bg1"/>
                </a:solidFill>
              </a:rPr>
              <a:t>Hebbar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L                                                                   (Presenter: </a:t>
            </a:r>
            <a:r>
              <a:rPr lang="en-US" sz="1200" dirty="0" err="1">
                <a:solidFill>
                  <a:schemeClr val="bg1"/>
                </a:solidFill>
              </a:rPr>
              <a:t>Nikke</a:t>
            </a:r>
            <a:r>
              <a:rPr lang="en-US" sz="1200" dirty="0">
                <a:solidFill>
                  <a:schemeClr val="bg1"/>
                </a:solidFill>
              </a:rPr>
              <a:t> Bowerman, MD)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EDBE33-0CD8-A14D-9B8E-51AEB8E65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27" y="4079211"/>
            <a:ext cx="5089406" cy="2432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D9170B-FBDC-D34B-9D1A-4AAA9C9BCEF9}"/>
              </a:ext>
            </a:extLst>
          </p:cNvPr>
          <p:cNvSpPr txBox="1"/>
          <p:nvPr/>
        </p:nvSpPr>
        <p:spPr>
          <a:xfrm>
            <a:off x="328860" y="1667388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Subglottic stenosis (SS) while rare can be life threatening and challenging to manage in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Multidisciplinary approach includes obstetricians, otolaryngologists and anesthesiologists.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highlight>
                  <a:srgbClr val="FFFF00"/>
                </a:highlight>
              </a:rPr>
              <a:t>Most cases of SS </a:t>
            </a:r>
            <a:r>
              <a:rPr lang="en-US" sz="1100" dirty="0">
                <a:solidFill>
                  <a:schemeClr val="bg1"/>
                </a:solidFill>
              </a:rPr>
              <a:t>in the literature report </a:t>
            </a:r>
            <a:r>
              <a:rPr lang="en-US" sz="1100" dirty="0">
                <a:solidFill>
                  <a:schemeClr val="bg1"/>
                </a:solidFill>
                <a:highlight>
                  <a:srgbClr val="FFFF00"/>
                </a:highlight>
              </a:rPr>
              <a:t>intervention during pregnancy </a:t>
            </a:r>
            <a:r>
              <a:rPr lang="en-US" sz="1100" dirty="0">
                <a:solidFill>
                  <a:schemeClr val="bg1"/>
                </a:solidFill>
              </a:rPr>
              <a:t>with balloon dilation and/or CO2 laser with inherent risks of uteroplacental compromise and fetal hypoxia.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We report a case of SS treated with radial incision and </a:t>
            </a:r>
            <a:r>
              <a:rPr lang="en-US" sz="1100" dirty="0">
                <a:solidFill>
                  <a:schemeClr val="bg1"/>
                </a:solidFill>
                <a:highlight>
                  <a:srgbClr val="FFFF00"/>
                </a:highlight>
              </a:rPr>
              <a:t>balloon dilation immediately after cesarean delivery (CD). 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0BDD2-C502-4B4C-BA37-9E0BA09FC45D}"/>
              </a:ext>
            </a:extLst>
          </p:cNvPr>
          <p:cNvSpPr txBox="1"/>
          <p:nvPr/>
        </p:nvSpPr>
        <p:spPr>
          <a:xfrm>
            <a:off x="369371" y="1298056"/>
            <a:ext cx="3159889" cy="369332"/>
          </a:xfrm>
          <a:prstGeom prst="rect">
            <a:avLst/>
          </a:prstGeom>
          <a:solidFill>
            <a:srgbClr val="01B7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44B7D-96D9-E24B-A990-8BCA1F8B7BCF}"/>
              </a:ext>
            </a:extLst>
          </p:cNvPr>
          <p:cNvSpPr txBox="1"/>
          <p:nvPr/>
        </p:nvSpPr>
        <p:spPr>
          <a:xfrm>
            <a:off x="369371" y="4371542"/>
            <a:ext cx="3159889" cy="369332"/>
          </a:xfrm>
          <a:prstGeom prst="rect">
            <a:avLst/>
          </a:prstGeom>
          <a:solidFill>
            <a:srgbClr val="01B7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Patient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E341C-88FC-5549-AE9D-36ABAF0AEB6F}"/>
              </a:ext>
            </a:extLst>
          </p:cNvPr>
          <p:cNvSpPr txBox="1"/>
          <p:nvPr/>
        </p:nvSpPr>
        <p:spPr>
          <a:xfrm>
            <a:off x="8980936" y="1298056"/>
            <a:ext cx="2905246" cy="369332"/>
          </a:xfrm>
          <a:prstGeom prst="rect">
            <a:avLst/>
          </a:prstGeom>
          <a:solidFill>
            <a:srgbClr val="01B7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Take home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087E1-72A0-4447-8A97-395FC8CF5D48}"/>
              </a:ext>
            </a:extLst>
          </p:cNvPr>
          <p:cNvSpPr txBox="1"/>
          <p:nvPr/>
        </p:nvSpPr>
        <p:spPr>
          <a:xfrm>
            <a:off x="358815" y="4740874"/>
            <a:ext cx="3200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29-year-old G1P0 at 36 weeks gestation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Recurrent subglottic stenosis of traumatic etiology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Worsening exertional dyspnea, biphasic stridor and chronic hoarseness. Admitted to antepartum service, and ENT consult obtained.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Chest X-rays: severe tracheal stenosis (A).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Nasopharyngeal fiberoptic revealed circumferential 80% SS with a roughly 2mm aperture of airway patency. 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C37E8-5582-7C4C-8C17-BAD06123F79E}"/>
              </a:ext>
            </a:extLst>
          </p:cNvPr>
          <p:cNvSpPr/>
          <p:nvPr/>
        </p:nvSpPr>
        <p:spPr>
          <a:xfrm>
            <a:off x="3630387" y="1670142"/>
            <a:ext cx="536313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Prioritized CD prior to airway intervention due to the risks of airway surgery during pregnancy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With ENT on standby, a healthy breech baby at 37 weeks was delivered uneventfully via CD under spinal anesthesia.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Patient’s neck was infiltrated with lidocaine by ENT for an emergency awake tracheostomy if needed.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Following CD and incision closure, general anesthesia was induced and maintained with 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propofol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 rocuronium for relaxation and jet ventilation commenced.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Suspension laryngoscopy revealed the circumferential stenosis (B), which was successfully treated with Kenalog injection, sickle knife radial incisions and balloon dilation x 2 to 12 </a:t>
            </a:r>
            <a:r>
              <a:rPr lang="en-US" sz="11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atm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(C).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Patient tolerated the procedure well and emergence was uneventful. 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250070-6022-8C41-9C3F-A4A810913E72}"/>
              </a:ext>
            </a:extLst>
          </p:cNvPr>
          <p:cNvSpPr txBox="1"/>
          <p:nvPr/>
        </p:nvSpPr>
        <p:spPr>
          <a:xfrm>
            <a:off x="3710395" y="1298056"/>
            <a:ext cx="5089406" cy="369332"/>
          </a:xfrm>
          <a:prstGeom prst="rect">
            <a:avLst/>
          </a:prstGeom>
          <a:solidFill>
            <a:srgbClr val="01B7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6CFF5-CC51-6F4E-91E3-3C2BC80DFAA6}"/>
              </a:ext>
            </a:extLst>
          </p:cNvPr>
          <p:cNvSpPr txBox="1"/>
          <p:nvPr/>
        </p:nvSpPr>
        <p:spPr>
          <a:xfrm>
            <a:off x="8993526" y="1794076"/>
            <a:ext cx="289265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This case highlights the challenges of managing SS in pregnancy, where airway obstruction and the need for surgery are complicated by maternal and fetal concerns.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Although difficult intubation rates are similar in pregnant and non-pregnant patients, the rate of failed intubations is higher in pregnant patients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Pregnancy-induced anatomical and physiological changes increase the risk of rapid desaturation with hypoxia due to reduced FRC and increased oxygen consumption.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Hormonal changes can cause upper airway edema, making intubation challenging.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Given these risks, delaying airway surgery if possible until after delivery is recommended.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While multidisciplinary approach is critical to the management of these cases, patients’ participation in the decision making is </a:t>
            </a:r>
            <a:r>
              <a:rPr lang="en-US" sz="1100" u="sng" dirty="0">
                <a:solidFill>
                  <a:schemeClr val="bg1"/>
                </a:solidFill>
              </a:rPr>
              <a:t>pivotal</a:t>
            </a:r>
            <a:r>
              <a:rPr lang="en-US" sz="1100" dirty="0">
                <a:solidFill>
                  <a:schemeClr val="bg1"/>
                </a:solidFill>
              </a:rPr>
              <a:t> for optimal outcomes. </a:t>
            </a:r>
          </a:p>
        </p:txBody>
      </p:sp>
    </p:spTree>
    <p:extLst>
      <p:ext uri="{BB962C8B-B14F-4D97-AF65-F5344CB8AC3E}">
        <p14:creationId xmlns:p14="http://schemas.microsoft.com/office/powerpoint/2010/main" val="1049037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MUSC">
      <a:dk1>
        <a:srgbClr val="000000"/>
      </a:dk1>
      <a:lt1>
        <a:srgbClr val="FFFFFF"/>
      </a:lt1>
      <a:dk2>
        <a:srgbClr val="00447C"/>
      </a:dk2>
      <a:lt2>
        <a:srgbClr val="BBDDE6"/>
      </a:lt2>
      <a:accent1>
        <a:srgbClr val="00759E"/>
      </a:accent1>
      <a:accent2>
        <a:srgbClr val="4097B5"/>
      </a:accent2>
      <a:accent3>
        <a:srgbClr val="41748D"/>
      </a:accent3>
      <a:accent4>
        <a:srgbClr val="67C9D0"/>
      </a:accent4>
      <a:accent5>
        <a:srgbClr val="5AA2AE"/>
      </a:accent5>
      <a:accent6>
        <a:srgbClr val="7999AC"/>
      </a:accent6>
      <a:hlink>
        <a:srgbClr val="D57800"/>
      </a:hlink>
      <a:folHlink>
        <a:srgbClr val="C1BB6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C Health_PPTX_Wide Format_Presentation Type_Desktop_FINAL" id="{50500D5B-4FDA-BA47-A9D9-5103C3B1B125}" vid="{8B0CD229-4A6F-C244-BF4B-93D14A6D59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A2B80FC-E0E3-4F48-A29A-7110271A8B94}">
  <we:reference id="wa104381411" version="1.0.0.0" store="en-US" storeType="OMEX"/>
  <we:alternateReferences>
    <we:reference id="WA104381411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8EE997C3A384784F94007B0A05417" ma:contentTypeVersion="15" ma:contentTypeDescription="Create a new document." ma:contentTypeScope="" ma:versionID="4c44670da037e58c204082726c55bf33">
  <xsd:schema xmlns:xsd="http://www.w3.org/2001/XMLSchema" xmlns:xs="http://www.w3.org/2001/XMLSchema" xmlns:p="http://schemas.microsoft.com/office/2006/metadata/properties" xmlns:ns3="3fe9d0e0-d13c-4b38-ae56-d31717bc92f8" xmlns:ns4="f34f9760-80c3-45fc-ac5e-3a932bea8367" targetNamespace="http://schemas.microsoft.com/office/2006/metadata/properties" ma:root="true" ma:fieldsID="61b9ec52af10468e6732bca0665839f1" ns3:_="" ns4:_="">
    <xsd:import namespace="3fe9d0e0-d13c-4b38-ae56-d31717bc92f8"/>
    <xsd:import namespace="f34f9760-80c3-45fc-ac5e-3a932bea83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9d0e0-d13c-4b38-ae56-d31717bc9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f9760-80c3-45fc-ac5e-3a932bea83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e9d0e0-d13c-4b38-ae56-d31717bc92f8" xsi:nil="true"/>
  </documentManagement>
</p:properties>
</file>

<file path=customXml/itemProps1.xml><?xml version="1.0" encoding="utf-8"?>
<ds:datastoreItem xmlns:ds="http://schemas.openxmlformats.org/officeDocument/2006/customXml" ds:itemID="{CF7E1F8F-20B1-4389-9E9D-7AC757339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e9d0e0-d13c-4b38-ae56-d31717bc92f8"/>
    <ds:schemaRef ds:uri="f34f9760-80c3-45fc-ac5e-3a932bea8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393CEE-0AB6-4528-A8EB-7D8456D9D8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6D4F7A-C052-4C70-9479-BC9F49B715DB}">
  <ds:schemaRefs>
    <ds:schemaRef ds:uri="3fe9d0e0-d13c-4b38-ae56-d31717bc92f8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34f9760-80c3-45fc-ac5e-3a932bea8367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10084</TotalTime>
  <Words>413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Medium</vt:lpstr>
      <vt:lpstr>Calibri</vt:lpstr>
      <vt:lpstr>Century Gothic</vt:lpstr>
      <vt:lpstr>Wingdings 2</vt:lpstr>
      <vt:lpstr>Quotable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Kalajian</dc:creator>
  <cp:lastModifiedBy>Hebbar, Latha</cp:lastModifiedBy>
  <cp:revision>20</cp:revision>
  <dcterms:created xsi:type="dcterms:W3CDTF">2025-03-31T12:43:21Z</dcterms:created>
  <dcterms:modified xsi:type="dcterms:W3CDTF">2025-04-09T17:33:21Z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0x0101000EB8EE997C3A384784F94007B0A05417</vt:lpwstr>
  </property>
  <property fmtid="{D5CDD505-2E9C-101B-9397-08002B2CF9AE}" pid="3" name="_AdHocReviewCycleID">
    <vt:i4>834108263</vt:i4>
  </property>
  <property fmtid="{D5CDD505-2E9C-101B-9397-08002B2CF9AE}" pid="4" name="_NewReviewCycle">
    <vt:lpwstr/>
  </property>
  <property fmtid="{D5CDD505-2E9C-101B-9397-08002B2CF9AE}" pid="5" name="_EmailSubject">
    <vt:lpwstr>Presentation update </vt:lpwstr>
  </property>
  <property fmtid="{D5CDD505-2E9C-101B-9397-08002B2CF9AE}" pid="6" name="_AuthorEmail">
    <vt:lpwstr>hebbarl@musc.edu</vt:lpwstr>
  </property>
  <property fmtid="{D5CDD505-2E9C-101B-9397-08002B2CF9AE}" pid="7" name="_AuthorEmailDisplayName">
    <vt:lpwstr>Hebbar, Latha</vt:lpwstr>
  </property>
</Properties>
</file>