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43891200" cy="21945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i5N3DMNRMq3wlYYJiVsecw1tGP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6CF050-9B11-450A-8FB1-4FC7AA35D01E}">
  <a:tblStyle styleId="{726CF050-9B11-450A-8FB1-4FC7AA35D0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2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768096" y="3641730"/>
            <a:ext cx="34399728" cy="1204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716280" algn="l" rtl="0">
              <a:lnSpc>
                <a:spcPct val="9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Char char="•"/>
              <a:defRPr sz="7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35127" algn="l" rtl="0">
              <a:lnSpc>
                <a:spcPct val="9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6402"/>
              <a:buFont typeface="Arial"/>
              <a:buChar char="•"/>
              <a:defRPr sz="6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94360" algn="l" rtl="0">
              <a:lnSpc>
                <a:spcPct val="9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94360" algn="l" rtl="0">
              <a:lnSpc>
                <a:spcPct val="9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94360" algn="l" rtl="0">
              <a:lnSpc>
                <a:spcPct val="9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94360" algn="l" rtl="0">
              <a:lnSpc>
                <a:spcPct val="9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94360" algn="l" rtl="0">
              <a:lnSpc>
                <a:spcPct val="9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94359" algn="l" rtl="0">
              <a:lnSpc>
                <a:spcPct val="9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768096" y="646578"/>
            <a:ext cx="34399728" cy="2553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2"/>
          </p:nvPr>
        </p:nvSpPr>
        <p:spPr>
          <a:xfrm>
            <a:off x="36333113" y="3680299"/>
            <a:ext cx="6780847" cy="121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716280" algn="l" rtl="0">
              <a:lnSpc>
                <a:spcPct val="9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Char char="•"/>
              <a:defRPr sz="7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35127" algn="l" rtl="0">
              <a:lnSpc>
                <a:spcPct val="9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6402"/>
              <a:buFont typeface="Arial"/>
              <a:buChar char="•"/>
              <a:defRPr sz="6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94360" algn="l" rtl="0">
              <a:lnSpc>
                <a:spcPct val="9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94360" algn="l" rtl="0">
              <a:lnSpc>
                <a:spcPct val="9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94360" algn="l" rtl="0">
              <a:lnSpc>
                <a:spcPct val="9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94360" algn="l" rtl="0">
              <a:lnSpc>
                <a:spcPct val="9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94360" algn="l" rtl="0">
              <a:lnSpc>
                <a:spcPct val="9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94359" algn="l" rtl="0">
              <a:lnSpc>
                <a:spcPct val="9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body" idx="3"/>
          </p:nvPr>
        </p:nvSpPr>
        <p:spPr>
          <a:xfrm>
            <a:off x="768096" y="20585729"/>
            <a:ext cx="2346325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1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716280" algn="l" rtl="0">
              <a:lnSpc>
                <a:spcPct val="9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Char char="•"/>
              <a:defRPr sz="7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35127" algn="l" rtl="0">
              <a:lnSpc>
                <a:spcPct val="9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6402"/>
              <a:buFont typeface="Arial"/>
              <a:buChar char="•"/>
              <a:defRPr sz="6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94360" algn="l" rtl="0">
              <a:lnSpc>
                <a:spcPct val="9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94360" algn="l" rtl="0">
              <a:lnSpc>
                <a:spcPct val="9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94360" algn="l" rtl="0">
              <a:lnSpc>
                <a:spcPct val="9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94360" algn="l" rtl="0">
              <a:lnSpc>
                <a:spcPct val="9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94360" algn="l" rtl="0">
              <a:lnSpc>
                <a:spcPct val="9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94359" algn="l" rtl="0">
              <a:lnSpc>
                <a:spcPct val="9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768111" y="646579"/>
            <a:ext cx="34422018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0" y="-6"/>
            <a:ext cx="43891200" cy="565099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548625" tIns="274300" rIns="548625" bIns="274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4"/>
          <p:cNvSpPr txBox="1">
            <a:spLocks noGrp="1"/>
          </p:cNvSpPr>
          <p:nvPr>
            <p:ph type="title"/>
          </p:nvPr>
        </p:nvSpPr>
        <p:spPr>
          <a:xfrm>
            <a:off x="768111" y="646579"/>
            <a:ext cx="34422018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4"/>
          <p:cNvSpPr/>
          <p:nvPr/>
        </p:nvSpPr>
        <p:spPr>
          <a:xfrm>
            <a:off x="36010224" y="802962"/>
            <a:ext cx="4323408" cy="1887972"/>
          </a:xfrm>
          <a:custGeom>
            <a:avLst/>
            <a:gdLst/>
            <a:ahLst/>
            <a:cxnLst/>
            <a:rect l="l" t="t" r="r" b="b"/>
            <a:pathLst>
              <a:path w="511" h="221" extrusionOk="0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548625" tIns="274300" rIns="548625" bIns="274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4"/>
          <p:cNvSpPr/>
          <p:nvPr/>
        </p:nvSpPr>
        <p:spPr>
          <a:xfrm>
            <a:off x="0" y="-960120"/>
            <a:ext cx="19888200" cy="777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PRINT POSTERS AT 200%-- File is built at 2’ x 4’ due to constraints of PowerPoint.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44">
          <p15:clr>
            <a:srgbClr val="F26B43"/>
          </p15:clr>
        </p15:guide>
        <p15:guide id="2" pos="504">
          <p15:clr>
            <a:srgbClr val="F26B43"/>
          </p15:clr>
        </p15:guide>
        <p15:guide id="3" orient="horz" pos="480">
          <p15:clr>
            <a:srgbClr val="F26B43"/>
          </p15:clr>
        </p15:guide>
        <p15:guide id="4" orient="horz" pos="12768">
          <p15:clr>
            <a:srgbClr val="F26B43"/>
          </p15:clr>
        </p15:guide>
        <p15:guide id="5" pos="271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sociationofanaesthetists-publications.onlinelibrary.wiley.com/doi/abs/10.1111/j.1365-2044.1983.tb14074.x?sid=nlm%3Apubme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mericanpregnancy.org/healthy-pregnancy/pregnancy-health-wellness/headaches-and-pregnanc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"/>
          <p:cNvSpPr txBox="1">
            <a:spLocks noGrp="1"/>
          </p:cNvSpPr>
          <p:nvPr>
            <p:ph type="body" idx="1"/>
          </p:nvPr>
        </p:nvSpPr>
        <p:spPr>
          <a:xfrm>
            <a:off x="768096" y="3641730"/>
            <a:ext cx="34399728" cy="1204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Joseph Israeli MD</a:t>
            </a:r>
            <a:r>
              <a:rPr lang="en-US" sz="4800" baseline="30000"/>
              <a:t> 1</a:t>
            </a:r>
            <a:r>
              <a:rPr lang="en-US" sz="4800">
                <a:latin typeface="Arial"/>
                <a:ea typeface="Arial"/>
                <a:cs typeface="Arial"/>
                <a:sym typeface="Arial"/>
              </a:rPr>
              <a:t>, Mohamad Ayoub MD </a:t>
            </a:r>
            <a:r>
              <a:rPr lang="en-US" sz="4800" baseline="30000"/>
              <a:t>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US" sz="4800" baseline="30000"/>
              <a:t>1</a:t>
            </a:r>
            <a:r>
              <a:rPr lang="en-US" sz="4800"/>
              <a:t>New York University Langone Health Department of Anesthesiology, Perioperative Care, and Pain Medicine</a:t>
            </a:r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title"/>
          </p:nvPr>
        </p:nvSpPr>
        <p:spPr>
          <a:xfrm>
            <a:off x="768096" y="646578"/>
            <a:ext cx="34399728" cy="2553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8000">
                <a:latin typeface="Arial"/>
                <a:ea typeface="Arial"/>
                <a:cs typeface="Arial"/>
                <a:sym typeface="Arial"/>
              </a:rPr>
              <a:t>“Acute Ptosis, Headache, and Facial Neurologic Deficits in Labor: What Could it Be?”</a:t>
            </a:r>
            <a:endParaRPr sz="8000"/>
          </a:p>
        </p:txBody>
      </p:sp>
      <p:sp>
        <p:nvSpPr>
          <p:cNvPr id="24" name="Google Shape;24;p1"/>
          <p:cNvSpPr txBox="1">
            <a:spLocks noGrp="1"/>
          </p:cNvSpPr>
          <p:nvPr>
            <p:ph type="body" idx="2"/>
          </p:nvPr>
        </p:nvSpPr>
        <p:spPr>
          <a:xfrm>
            <a:off x="36333113" y="3680299"/>
            <a:ext cx="6780847" cy="121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4000"/>
              <a:t>SOAP 2025 Annual Meeting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4000"/>
              <a:t>Portland, Oregon</a:t>
            </a:r>
            <a:endParaRPr/>
          </a:p>
        </p:txBody>
      </p:sp>
      <p:sp>
        <p:nvSpPr>
          <p:cNvPr id="25" name="Google Shape;25;p1"/>
          <p:cNvSpPr txBox="1">
            <a:spLocks noGrp="1"/>
          </p:cNvSpPr>
          <p:nvPr>
            <p:ph type="body" idx="3"/>
          </p:nvPr>
        </p:nvSpPr>
        <p:spPr>
          <a:xfrm>
            <a:off x="768096" y="20585729"/>
            <a:ext cx="2346325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Funding statement and/or corresponding author contact information goes here.</a:t>
            </a:r>
            <a:endParaRPr/>
          </a:p>
        </p:txBody>
      </p:sp>
      <p:grpSp>
        <p:nvGrpSpPr>
          <p:cNvPr id="26" name="Google Shape;26;p1"/>
          <p:cNvGrpSpPr/>
          <p:nvPr/>
        </p:nvGrpSpPr>
        <p:grpSpPr>
          <a:xfrm>
            <a:off x="768096" y="5972174"/>
            <a:ext cx="42600590" cy="15326847"/>
            <a:chOff x="796671" y="5972175"/>
            <a:chExt cx="11247120" cy="7251192"/>
          </a:xfrm>
        </p:grpSpPr>
        <p:sp>
          <p:nvSpPr>
            <p:cNvPr id="27" name="Google Shape;27;p1"/>
            <p:cNvSpPr/>
            <p:nvPr/>
          </p:nvSpPr>
          <p:spPr>
            <a:xfrm>
              <a:off x="796671" y="5972175"/>
              <a:ext cx="11247120" cy="850392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65750" tIns="45700" rIns="2743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0" u="sng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Background</a:t>
              </a:r>
              <a:endParaRPr sz="54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796671" y="6822567"/>
              <a:ext cx="11247120" cy="64008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65750" tIns="274300" rIns="274300" bIns="45700" anchor="t" anchorCtr="0">
              <a:noAutofit/>
            </a:bodyPr>
            <a:lstStyle/>
            <a:p>
              <a:pPr marL="685800" marR="0" lvl="0" indent="-679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7100"/>
                <a:buFont typeface="Times New Roman"/>
                <a:buChar char="❖"/>
              </a:pPr>
              <a:r>
                <a:rPr lang="en-US" sz="71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 wide differential exists in the parturient with new onset neurological deficits. </a:t>
              </a:r>
              <a:endParaRPr sz="71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685800" marR="0" lvl="0" indent="-679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7100"/>
                <a:buFont typeface="Times New Roman"/>
                <a:buChar char="❖"/>
              </a:pPr>
              <a:r>
                <a:rPr lang="en-US" sz="71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Baseline stroke risk is higher and increases up to six times in the setting of pre-eclampsia (1). </a:t>
              </a:r>
              <a:endParaRPr sz="71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685800" marR="0" lvl="0" indent="-679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7100"/>
                <a:buFont typeface="Times New Roman"/>
                <a:buChar char="❖"/>
              </a:pPr>
              <a:r>
                <a:rPr lang="en-US" sz="71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Other dangerous pathologies including vascular injury and epidural hematoma must also be ruled out.</a:t>
              </a:r>
              <a:endParaRPr sz="71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685800" lvl="0" indent="-679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7100"/>
                <a:buFont typeface="Times New Roman"/>
                <a:buChar char="❖"/>
              </a:pPr>
              <a:r>
                <a:rPr lang="en-US" sz="71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Epidural analgesia can cause Horner syndrome, which is normally benign and may complicate diagnosis (4). </a:t>
              </a:r>
              <a:endParaRPr sz="71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914400" lvl="1" indent="-679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7100"/>
                <a:buFont typeface="Times New Roman"/>
                <a:buChar char="➢"/>
              </a:pPr>
              <a:r>
                <a:rPr lang="en-US" sz="71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Incidence is estimated at 0.13% (2) and may increase to 4% with epidural top-ups for C-sections (3). </a:t>
              </a:r>
              <a:endParaRPr sz="71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371600" lvl="2" indent="-679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7100"/>
                <a:buFont typeface="Times New Roman"/>
                <a:buChar char="■"/>
              </a:pPr>
              <a:r>
                <a:rPr lang="en-US" sz="71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Top-ups may increase incidence due to low lying ganglia or subdural placement</a:t>
              </a:r>
              <a:endParaRPr sz="71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914400" lvl="1" indent="-679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7100"/>
                <a:buFont typeface="Times New Roman"/>
                <a:buChar char="➢"/>
              </a:pPr>
              <a:r>
                <a:rPr lang="en-US" sz="71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Horner etiology: cephalad local anesthetic spread vs. inadvertent subdural placement (4). </a:t>
              </a:r>
              <a:endParaRPr sz="71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685800" lvl="0" indent="-679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7100"/>
                <a:buFont typeface="Times New Roman"/>
                <a:buChar char="❖"/>
              </a:pPr>
              <a:r>
                <a:rPr lang="en-US" sz="71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Other diagnoses may be entertained after ruling out more morbid pathologies.</a:t>
              </a:r>
              <a:endParaRPr sz="71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914400" lvl="1" indent="-679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7100"/>
                <a:buFont typeface="Times New Roman"/>
                <a:buChar char="➢"/>
              </a:pPr>
              <a:r>
                <a:rPr lang="en-US" sz="71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Bell palsy, myasthenia gravis, etc.</a:t>
              </a:r>
              <a:endParaRPr sz="71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685800" marR="0" lvl="0" indent="-679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7100"/>
                <a:buFont typeface="Times New Roman"/>
                <a:buChar char="❖"/>
              </a:pPr>
              <a:r>
                <a:rPr lang="en-US" sz="71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An epidural can be either cause or confounder in the case of new onset neurologic deficits.</a:t>
              </a:r>
              <a:endParaRPr sz="71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9" name="Google Shape;29;p1"/>
          <p:cNvSpPr/>
          <p:nvPr/>
        </p:nvSpPr>
        <p:spPr>
          <a:xfrm>
            <a:off x="44362892" y="5556739"/>
            <a:ext cx="3323271" cy="5235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74300" tIns="182875" rIns="274300" bIns="182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resize boxes, click twice on the white box and drag the bottom of the box up or down.</a:t>
            </a:r>
            <a:endParaRPr/>
          </a:p>
        </p:txBody>
      </p:sp>
      <p:pic>
        <p:nvPicPr>
          <p:cNvPr id="30" name="Google Shape;3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99831" y="15516801"/>
            <a:ext cx="8669000" cy="57822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"/>
          <p:cNvSpPr txBox="1">
            <a:spLocks noGrp="1"/>
          </p:cNvSpPr>
          <p:nvPr>
            <p:ph type="body" idx="1"/>
          </p:nvPr>
        </p:nvSpPr>
        <p:spPr>
          <a:xfrm>
            <a:off x="768096" y="3641730"/>
            <a:ext cx="34399728" cy="1204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Joseph Israeli MD</a:t>
            </a:r>
            <a:r>
              <a:rPr lang="en-US" sz="4800" baseline="30000"/>
              <a:t> 1</a:t>
            </a:r>
            <a:r>
              <a:rPr lang="en-US" sz="4800">
                <a:latin typeface="Arial"/>
                <a:ea typeface="Arial"/>
                <a:cs typeface="Arial"/>
                <a:sym typeface="Arial"/>
              </a:rPr>
              <a:t>, Mohamad Ayoub MD </a:t>
            </a:r>
            <a:r>
              <a:rPr lang="en-US" sz="4800" baseline="30000"/>
              <a:t>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US" sz="4800" baseline="30000"/>
              <a:t>1</a:t>
            </a:r>
            <a:r>
              <a:rPr lang="en-US" sz="4800"/>
              <a:t>New York University Langone Health Department of Anesthesiology, Perioperative Care, and Pain Medicine</a:t>
            </a:r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title"/>
          </p:nvPr>
        </p:nvSpPr>
        <p:spPr>
          <a:xfrm>
            <a:off x="768096" y="646578"/>
            <a:ext cx="34399728" cy="2553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8000">
                <a:latin typeface="Arial"/>
                <a:ea typeface="Arial"/>
                <a:cs typeface="Arial"/>
                <a:sym typeface="Arial"/>
              </a:rPr>
              <a:t>“Acute Ptosis, Headache, and Facial Neurologic Deficits in Labor: What Could it Be?”</a:t>
            </a:r>
            <a:endParaRPr sz="8000"/>
          </a:p>
        </p:txBody>
      </p:sp>
      <p:sp>
        <p:nvSpPr>
          <p:cNvPr id="37" name="Google Shape;37;p2"/>
          <p:cNvSpPr txBox="1">
            <a:spLocks noGrp="1"/>
          </p:cNvSpPr>
          <p:nvPr>
            <p:ph type="body" idx="2"/>
          </p:nvPr>
        </p:nvSpPr>
        <p:spPr>
          <a:xfrm>
            <a:off x="36333113" y="3680299"/>
            <a:ext cx="6780847" cy="121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4000"/>
              <a:t>SOAP 2025 Annual Meeting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4000"/>
              <a:t>Portland, Oregon</a:t>
            </a:r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body" idx="3"/>
          </p:nvPr>
        </p:nvSpPr>
        <p:spPr>
          <a:xfrm>
            <a:off x="768096" y="20585729"/>
            <a:ext cx="2346325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Funding statement and/or corresponding author contact information goes here.</a:t>
            </a: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768096" y="5972174"/>
            <a:ext cx="42600590" cy="15326847"/>
            <a:chOff x="796671" y="5972175"/>
            <a:chExt cx="11247120" cy="7251192"/>
          </a:xfrm>
        </p:grpSpPr>
        <p:sp>
          <p:nvSpPr>
            <p:cNvPr id="40" name="Google Shape;40;p2"/>
            <p:cNvSpPr/>
            <p:nvPr/>
          </p:nvSpPr>
          <p:spPr>
            <a:xfrm>
              <a:off x="796671" y="5972175"/>
              <a:ext cx="11247120" cy="850392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65750" tIns="45700" rIns="2743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0" u="sng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Case Report</a:t>
              </a:r>
              <a:endParaRPr sz="10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96671" y="6822567"/>
              <a:ext cx="11247120" cy="64008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65750" tIns="274300" rIns="274300" bIns="45700" anchor="t" anchorCtr="0">
              <a:noAutofit/>
            </a:bodyPr>
            <a:lstStyle/>
            <a:p>
              <a:pPr marL="685800" marR="0" lvl="0" indent="-590550" algn="l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5700"/>
                <a:buFont typeface="Times New Roman"/>
                <a:buChar char="❖"/>
              </a:pPr>
              <a:r>
                <a:rPr lang="en-US" sz="57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ID: </a:t>
              </a:r>
              <a:r>
                <a:rPr lang="en-US" sz="5700" b="1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29F </a:t>
              </a:r>
              <a:r>
                <a:rPr lang="en-US" sz="57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G2P0010 at 39 weeks pregnant presents for </a:t>
              </a:r>
              <a:r>
                <a:rPr lang="en-US" sz="5700" b="1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elective induction of labor. </a:t>
              </a:r>
              <a:endParaRPr sz="5700" b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685800" marR="0" lvl="0" indent="-590550" algn="l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5700"/>
                <a:buFont typeface="Times New Roman"/>
                <a:buChar char="❖"/>
              </a:pPr>
              <a:r>
                <a:rPr lang="en-US" sz="57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PMH: hypothyroidism, gestational hypertension, traumatic brain injury, mild asthma</a:t>
              </a:r>
              <a:endParaRPr sz="57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685800" marR="0" lvl="0" indent="-590550" algn="l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5700"/>
                <a:buFont typeface="Times New Roman"/>
                <a:buChar char="❖"/>
              </a:pPr>
              <a:r>
                <a:rPr lang="en-US" sz="57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An epidural relieved her labor pain</a:t>
              </a:r>
              <a:endParaRPr sz="57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685800" marR="0" lvl="0" indent="-590550" algn="l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5700"/>
                <a:buFont typeface="Times New Roman"/>
                <a:buChar char="❖"/>
              </a:pPr>
              <a:r>
                <a:rPr lang="en-US" sz="57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Nine hours after the initial epidural and 30 minutes after a top off she developed </a:t>
              </a:r>
              <a:r>
                <a:rPr lang="en-US" sz="5700" b="1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neurological deficits </a:t>
              </a:r>
              <a:endParaRPr sz="5700" b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371600" marR="0" lvl="1" indent="-590550" algn="l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5700"/>
                <a:buFont typeface="Times New Roman"/>
                <a:buChar char="➢"/>
              </a:pPr>
              <a:r>
                <a:rPr lang="en-US" sz="57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Right sided ptosis, right facial anesthesia, a 5/10 headache, and “seeing flashing lights and spots.”</a:t>
              </a:r>
              <a:endParaRPr sz="57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371600" lvl="1" indent="-590550" algn="l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5700"/>
                <a:buFont typeface="Times New Roman"/>
                <a:buChar char="➢"/>
              </a:pPr>
              <a:r>
                <a:rPr lang="en-US" sz="57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PERRL but no observed miosis, no diplopia, no slurred speech, nor eyebrow sparing. </a:t>
              </a:r>
              <a:endParaRPr sz="57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685800" marR="0" lvl="0" indent="-590550" algn="l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5700"/>
                <a:buFont typeface="Times New Roman"/>
                <a:buChar char="❖"/>
              </a:pPr>
              <a:r>
                <a:rPr lang="en-US" sz="5700" b="1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Headache characteristics:</a:t>
              </a:r>
              <a:r>
                <a:rPr lang="en-US" sz="57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sz="57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371600" marR="0" lvl="1" indent="-590550" algn="l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5700"/>
                <a:buFont typeface="Times New Roman"/>
                <a:buChar char="➢"/>
              </a:pPr>
              <a:r>
                <a:rPr lang="en-US" sz="57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Retroorbital, unilateral, and associated with nausea. </a:t>
              </a:r>
              <a:endParaRPr sz="57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371600" marR="0" lvl="1" indent="-590550" algn="l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5700"/>
                <a:buFont typeface="Times New Roman"/>
                <a:buChar char="➢"/>
              </a:pPr>
              <a:r>
                <a:rPr lang="en-US" sz="57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No photo/phonobia, neck stiffness, nor with positional worsening</a:t>
              </a:r>
              <a:endParaRPr sz="57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685800" marR="0" lvl="0" indent="-590550" algn="l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5700"/>
                <a:buFont typeface="Times New Roman"/>
                <a:buChar char="❖"/>
              </a:pPr>
              <a:r>
                <a:rPr lang="en-US" sz="5700" b="1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Preeclampsia with severe features </a:t>
              </a:r>
              <a:r>
                <a:rPr lang="en-US" sz="57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was diagnosed, and a stroke code was called (tPA was not given).</a:t>
              </a:r>
              <a:endParaRPr sz="57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685800" marR="0" lvl="0" indent="-590550" algn="l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5700"/>
                <a:buFont typeface="Times New Roman"/>
                <a:buChar char="❖"/>
              </a:pPr>
              <a:r>
                <a:rPr lang="en-US" sz="57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</a:t>
              </a:r>
              <a:r>
                <a:rPr lang="en-US" sz="5700" b="1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CT of her head was normal. </a:t>
              </a:r>
              <a:endParaRPr sz="5700" b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685800" marR="0" lvl="0" indent="-590550" algn="l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5700"/>
                <a:buFont typeface="Times New Roman"/>
                <a:buChar char="❖"/>
              </a:pPr>
              <a:r>
                <a:rPr lang="en-US" sz="57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Her epidural was restarted effectively</a:t>
              </a:r>
              <a:endParaRPr sz="5700" b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685800" marR="0" lvl="0" indent="-590550" algn="l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5700"/>
                <a:buFont typeface="Times New Roman"/>
                <a:buChar char="❖"/>
              </a:pPr>
              <a:r>
                <a:rPr lang="en-US" sz="57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Delivery was uncomplicated and neurologic deficits resolved 3-4 hours after stopping the epidural. </a:t>
              </a:r>
              <a:endParaRPr sz="57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685800" marR="0" lvl="0" indent="-590550" algn="l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5700"/>
                <a:buFont typeface="Times New Roman"/>
                <a:buChar char="❖"/>
              </a:pPr>
              <a:r>
                <a:rPr lang="en-US" sz="57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Outpatient labs/imaging ruled out thoracic outlet syndrome or myasthenia gravis.</a:t>
              </a:r>
              <a:br>
                <a:rPr lang="en-US" sz="5700">
                  <a:solidFill>
                    <a:schemeClr val="l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endParaRPr sz="57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7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44362892" y="5556739"/>
            <a:ext cx="3323271" cy="5235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74300" tIns="182875" rIns="274300" bIns="182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resize boxes, click twice on the white box and drag the bottom of the box up or down.</a:t>
            </a:r>
            <a:endParaRPr/>
          </a:p>
        </p:txBody>
      </p:sp>
      <p:pic>
        <p:nvPicPr>
          <p:cNvPr id="43" name="Google Shape;4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15465" y="15212013"/>
            <a:ext cx="9253351" cy="60870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>
            <a:spLocks noGrp="1"/>
          </p:cNvSpPr>
          <p:nvPr>
            <p:ph type="body" idx="1"/>
          </p:nvPr>
        </p:nvSpPr>
        <p:spPr>
          <a:xfrm>
            <a:off x="768096" y="3641730"/>
            <a:ext cx="34399728" cy="1204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Joseph Israeli MD</a:t>
            </a:r>
            <a:r>
              <a:rPr lang="en-US" sz="4800" baseline="30000"/>
              <a:t> 1</a:t>
            </a:r>
            <a:r>
              <a:rPr lang="en-US" sz="4800">
                <a:latin typeface="Arial"/>
                <a:ea typeface="Arial"/>
                <a:cs typeface="Arial"/>
                <a:sym typeface="Arial"/>
              </a:rPr>
              <a:t>, Mohamad Ayoub MD </a:t>
            </a:r>
            <a:r>
              <a:rPr lang="en-US" sz="4800" baseline="30000"/>
              <a:t>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US" sz="4800" baseline="30000"/>
              <a:t>1</a:t>
            </a:r>
            <a:r>
              <a:rPr lang="en-US" sz="4800"/>
              <a:t>New York University Langone Health Department of Anesthesiology, Perioperative Care, and Pain Medicine</a:t>
            </a: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768096" y="646578"/>
            <a:ext cx="34399728" cy="2553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8000">
                <a:latin typeface="Arial"/>
                <a:ea typeface="Arial"/>
                <a:cs typeface="Arial"/>
                <a:sym typeface="Arial"/>
              </a:rPr>
              <a:t>“Acute Ptosis, Headache, and Facial Neurologic Deficits in Labor: What Could it Be?”</a:t>
            </a:r>
            <a:endParaRPr sz="8000"/>
          </a:p>
        </p:txBody>
      </p:sp>
      <p:sp>
        <p:nvSpPr>
          <p:cNvPr id="50" name="Google Shape;50;p3"/>
          <p:cNvSpPr txBox="1">
            <a:spLocks noGrp="1"/>
          </p:cNvSpPr>
          <p:nvPr>
            <p:ph type="body" idx="2"/>
          </p:nvPr>
        </p:nvSpPr>
        <p:spPr>
          <a:xfrm>
            <a:off x="36333113" y="3680299"/>
            <a:ext cx="6780847" cy="121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4000"/>
              <a:t>SOAP 2025 Annual Meeting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4000"/>
              <a:t>Portland, Oregon</a:t>
            </a:r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body" idx="3"/>
          </p:nvPr>
        </p:nvSpPr>
        <p:spPr>
          <a:xfrm>
            <a:off x="768096" y="20585729"/>
            <a:ext cx="2346325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Funding statement and/or corresponding author contact information goes here.</a:t>
            </a:r>
            <a:endParaRPr/>
          </a:p>
        </p:txBody>
      </p:sp>
      <p:grpSp>
        <p:nvGrpSpPr>
          <p:cNvPr id="52" name="Google Shape;52;p3"/>
          <p:cNvGrpSpPr/>
          <p:nvPr/>
        </p:nvGrpSpPr>
        <p:grpSpPr>
          <a:xfrm>
            <a:off x="768099" y="5972076"/>
            <a:ext cx="42600716" cy="15690129"/>
            <a:chOff x="796671" y="5972175"/>
            <a:chExt cx="11247120" cy="7251192"/>
          </a:xfrm>
        </p:grpSpPr>
        <p:sp>
          <p:nvSpPr>
            <p:cNvPr id="53" name="Google Shape;53;p3"/>
            <p:cNvSpPr/>
            <p:nvPr/>
          </p:nvSpPr>
          <p:spPr>
            <a:xfrm>
              <a:off x="796671" y="5972175"/>
              <a:ext cx="11247120" cy="850392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65750" tIns="45700" rIns="2743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0" u="sng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Teaching Points</a:t>
              </a:r>
              <a:endParaRPr sz="10000" b="1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796671" y="6822567"/>
              <a:ext cx="11247120" cy="64008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65750" tIns="274300" rIns="274300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lt2"/>
                </a:solidFill>
              </a:endParaRPr>
            </a:p>
            <a:p>
              <a:pPr marL="685800" lvl="0" indent="-508000" algn="l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4400"/>
                <a:buChar char="❖"/>
              </a:pPr>
              <a:r>
                <a:rPr lang="en-US" sz="4400">
                  <a:solidFill>
                    <a:schemeClr val="lt2"/>
                  </a:solidFill>
                </a:rPr>
                <a:t>Please see below for a differential diagnosis for new onset neurological deficits in the obstetric population</a:t>
              </a:r>
              <a:endPara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3"/>
          <p:cNvSpPr/>
          <p:nvPr/>
        </p:nvSpPr>
        <p:spPr>
          <a:xfrm>
            <a:off x="44362892" y="5556739"/>
            <a:ext cx="3323271" cy="5235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74300" tIns="182875" rIns="274300" bIns="182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resize boxes, click twice on the white box and drag the bottom of the box up or down.</a:t>
            </a:r>
            <a:endParaRPr/>
          </a:p>
        </p:txBody>
      </p:sp>
      <p:graphicFrame>
        <p:nvGraphicFramePr>
          <p:cNvPr id="56" name="Google Shape;56;p3"/>
          <p:cNvGraphicFramePr/>
          <p:nvPr/>
        </p:nvGraphicFramePr>
        <p:xfrm>
          <a:off x="952463" y="9603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{726CF050-9B11-450A-8FB1-4FC7AA35D01E}</a:tableStyleId>
              </a:tblPr>
              <a:tblGrid>
                <a:gridCol w="839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9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3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Pathology: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Facial Droop?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Eyebrow sparing?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Headache?</a:t>
                      </a:r>
                      <a:endParaRPr sz="4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600" b="1"/>
                        <a:t>Other features?</a:t>
                      </a:r>
                      <a:endParaRPr sz="46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Stroke</a:t>
                      </a:r>
                      <a:endParaRPr sz="3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Often, unilateral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Yes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Sometimes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Slurred speech, extremity weakness</a:t>
                      </a:r>
                      <a:endParaRPr sz="3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Lumbar epidural hematoma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Unlikely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N/A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Can be severe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Back pain, lower extremity deficits</a:t>
                      </a:r>
                      <a:endParaRPr sz="3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Carotid Dissection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Often, unilateral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Yes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Often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Painful horner syndrome, perhaps no anhidrosis</a:t>
                      </a:r>
                      <a:endParaRPr sz="3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7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Thoracic outlet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No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N/A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Sometimes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Typically unilateral, upper extremity fatigue, neurological deficits, swelling</a:t>
                      </a:r>
                      <a:endParaRPr sz="3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Horner Syndrome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Eye only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N/A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Depends on cause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Ptosis and/or miosis and/or anhidrosis but incomplete presentation possible</a:t>
                      </a:r>
                      <a:endParaRPr sz="3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7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Bell Palsy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Often, unilateral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No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Sometimes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Lower motor neuron facial nerve paralysis. Normally unilateral</a:t>
                      </a:r>
                      <a:endParaRPr sz="3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7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Myasthenia Gravis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Yes, uni or bilateral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Typically yes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Sometimes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Ptosis, diplopia, fatigueable muscle weakness. Postsynaptic lesion</a:t>
                      </a:r>
                      <a:endParaRPr sz="3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67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Oculomotor Nerve palsy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No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Yes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No</a:t>
                      </a:r>
                      <a:endParaRPr sz="3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May be of ischemic, compressive, infiltrative, or traumatic etiology</a:t>
                      </a:r>
                      <a:endParaRPr sz="3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7" name="Google Shape;57;p3"/>
          <p:cNvSpPr txBox="1"/>
          <p:nvPr/>
        </p:nvSpPr>
        <p:spPr>
          <a:xfrm>
            <a:off x="1392300" y="18355400"/>
            <a:ext cx="41106600" cy="14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References: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AutoNum type="arabicParenR"/>
            </a:pPr>
            <a:r>
              <a:rPr lang="en-US" sz="2100">
                <a:highlight>
                  <a:srgbClr val="FFFFFF"/>
                </a:highlight>
              </a:rPr>
              <a:t>Miller EC, Leffert L. Stroke in Pregnancy: A Focused Update. Anesth Analg. 2020 Apr;130(4):1085-1096. doi: 10.1213/ANE.0000000000004203. PMID: 31124843; PMCID: PMC7035913.</a:t>
            </a:r>
            <a:endParaRPr sz="2100">
              <a:highlight>
                <a:srgbClr val="FFFFFF"/>
              </a:highlight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arenR"/>
            </a:pPr>
            <a:r>
              <a:rPr lang="en-US" sz="2100">
                <a:highlight>
                  <a:srgbClr val="FFFFFF"/>
                </a:highlight>
              </a:rPr>
              <a:t>Horner's syndrome following epidural analgesia during labor: report of six cases. Rabinovich A, Abedelhady R, Mazor M, Piura B, Margolin E. Eur J Obstet Gynecol Reprod Biol. 2010;149:229–230. doi: 10.1016/j.ejogrb.2009.11.020.</a:t>
            </a:r>
            <a:endParaRPr sz="2100">
              <a:highlight>
                <a:srgbClr val="FFFFFF"/>
              </a:highlight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arenR"/>
            </a:pPr>
            <a:r>
              <a:rPr lang="en-US" sz="2100">
                <a:highlight>
                  <a:srgbClr val="FFFFFF"/>
                </a:highlight>
              </a:rPr>
              <a:t>The incidence of Horner's syndrome during lumbar extradural for elective Caesarean section and provision of analgesia during labour. Clayton KC. </a:t>
            </a:r>
            <a:r>
              <a:rPr lang="en-US" sz="2100" u="sng">
                <a:highlight>
                  <a:srgbClr val="FFFFFF"/>
                </a:highlight>
                <a:hlinkClick r:id="rId3"/>
              </a:rPr>
              <a:t>https://associationofanaesthetists-publications.onlinelibrary.wiley.com/doi/abs/10.1111/j.1365-2044.1983.tb14074.x?sid=nlm%3Apubmed</a:t>
            </a:r>
            <a:r>
              <a:rPr lang="en-US" sz="2100">
                <a:highlight>
                  <a:srgbClr val="FFFFFF"/>
                </a:highlight>
              </a:rPr>
              <a:t>. Anaesthesia. 1983;38:583–585.</a:t>
            </a:r>
            <a:endParaRPr sz="2100">
              <a:highlight>
                <a:srgbClr val="FFFFFF"/>
              </a:highlight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arenR"/>
            </a:pPr>
            <a:r>
              <a:rPr lang="en-US" sz="2100">
                <a:highlight>
                  <a:srgbClr val="FFFFFF"/>
                </a:highlight>
              </a:rPr>
              <a:t>Chambers, D. (n.d.). </a:t>
            </a:r>
            <a:r>
              <a:rPr lang="en-US" sz="2100" i="1">
                <a:highlight>
                  <a:srgbClr val="FFFFFF"/>
                </a:highlight>
              </a:rPr>
              <a:t>Horner’s syndrome following obstetric neuraxial blockade - A systematic review of the literature</a:t>
            </a:r>
            <a:r>
              <a:rPr lang="en-US" sz="2100">
                <a:highlight>
                  <a:srgbClr val="FFFFFF"/>
                </a:highlight>
              </a:rPr>
              <a:t>. International journal of obstetric anesthesia. https://pubmed.ncbi.nlm.nih.gov/29657082/ 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arenR"/>
            </a:pPr>
            <a:r>
              <a:rPr lang="en-US" sz="2100"/>
              <a:t>“Headaches during Pregnancy.” </a:t>
            </a:r>
            <a:r>
              <a:rPr lang="en-US" sz="2100" i="1"/>
              <a:t>American Pregnancy Association</a:t>
            </a:r>
            <a:r>
              <a:rPr lang="en-US" sz="2100"/>
              <a:t>, 27 Apr. 2018, </a:t>
            </a:r>
            <a:r>
              <a:rPr lang="en-US" sz="2100" u="sng">
                <a:hlinkClick r:id="rId4"/>
              </a:rPr>
              <a:t>americanpregnancy.org/healthy-pregnancy/pregnancy-health-wellness/headaches-and-pregnancy/</a:t>
            </a:r>
            <a:r>
              <a:rPr lang="en-US" sz="2100"/>
              <a:t>.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arenR"/>
            </a:pPr>
            <a:r>
              <a:rPr lang="en-US" sz="2100"/>
              <a:t>“Phosphenes (Seeing Stars) - All about Vision.” </a:t>
            </a:r>
            <a:r>
              <a:rPr lang="en-US" sz="2100" i="1"/>
              <a:t>Allaboutvision.com</a:t>
            </a:r>
            <a:r>
              <a:rPr lang="en-US" sz="2100"/>
              <a:t>, 2021, www.allaboutvision.com/conditions/symptoms/phosphenes/.</a:t>
            </a:r>
            <a:endParaRPr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YU Office Poster Colors">
      <a:dk1>
        <a:srgbClr val="53565A"/>
      </a:dk1>
      <a:lt1>
        <a:srgbClr val="FFFFFF"/>
      </a:lt1>
      <a:dk2>
        <a:srgbClr val="580F8B"/>
      </a:dk2>
      <a:lt2>
        <a:srgbClr val="000000"/>
      </a:lt2>
      <a:accent1>
        <a:srgbClr val="580F8B"/>
      </a:accent1>
      <a:accent2>
        <a:srgbClr val="ED9B33"/>
      </a:accent2>
      <a:accent3>
        <a:srgbClr val="40C1AC"/>
      </a:accent3>
      <a:accent4>
        <a:srgbClr val="489FDF"/>
      </a:accent4>
      <a:accent5>
        <a:srgbClr val="E5554F"/>
      </a:accent5>
      <a:accent6>
        <a:srgbClr val="688197"/>
      </a:accent6>
      <a:hlink>
        <a:srgbClr val="0000FF"/>
      </a:hlink>
      <a:folHlink>
        <a:srgbClr val="00EB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984</Words>
  <Application>Microsoft Office PowerPoint</Application>
  <PresentationFormat>Custom</PresentationFormat>
  <Paragraphs>107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Times New Roman</vt:lpstr>
      <vt:lpstr>Office Theme</vt:lpstr>
      <vt:lpstr>“Acute Ptosis, Headache, and Facial Neurologic Deficits in Labor: What Could it Be?”</vt:lpstr>
      <vt:lpstr>“Acute Ptosis, Headache, and Facial Neurologic Deficits in Labor: What Could it Be?”</vt:lpstr>
      <vt:lpstr>“Acute Ptosis, Headache, and Facial Neurologic Deficits in Labor: What Could it Be?”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“Acute Ptosis, Headache, and Facial Neurologic Deficits in Labor: What Could it Be?”</dc:title>
  <dc:creator>Joseph Israeli</dc:creator>
  <cp:lastModifiedBy>Israeli, Joseph</cp:lastModifiedBy>
  <cp:revision>1</cp:revision>
  <dcterms:created xsi:type="dcterms:W3CDTF">2025-03-27T22:14:41Z</dcterms:created>
  <dcterms:modified xsi:type="dcterms:W3CDTF">2025-04-04T18:47:07Z</dcterms:modified>
</cp:coreProperties>
</file>