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9" r:id="rId4"/>
    <p:sldId id="258" r:id="rId5"/>
    <p:sldId id="260" r:id="rId6"/>
    <p:sldId id="261" r:id="rId7"/>
  </p:sldIdLst>
  <p:sldSz cx="18288000" cy="10287000"/>
  <p:notesSz cx="6858000" cy="9144000"/>
  <p:embeddedFontLst>
    <p:embeddedFont>
      <p:font typeface="Clear Sans Medium" panose="020B0603030202020304" pitchFamily="34" charset="0"/>
      <p:regular r:id="rId9"/>
    </p:embeddedFont>
    <p:embeddedFont>
      <p:font typeface="Helvetica" pitchFamily="2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39FD"/>
    <a:srgbClr val="4F81BD"/>
    <a:srgbClr val="FF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82" autoAdjust="0"/>
    <p:restoredTop sz="94643" autoAdjust="0"/>
  </p:normalViewPr>
  <p:slideViewPr>
    <p:cSldViewPr>
      <p:cViewPr varScale="1">
        <p:scale>
          <a:sx n="42" d="100"/>
          <a:sy n="42" d="100"/>
        </p:scale>
        <p:origin x="216" y="12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470040-D75C-9A4C-A87F-18AB9F837006}" type="datetimeFigureOut">
              <a:rPr lang="en-US" smtClean="0"/>
              <a:t>4/28/25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6F0CD-5B7E-644E-82CC-E87637591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260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6F0CD-5B7E-644E-82CC-E876375915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343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16668" y="6438900"/>
            <a:ext cx="9089486" cy="32472"/>
          </a:xfrm>
          <a:prstGeom prst="rect">
            <a:avLst/>
          </a:prstGeom>
          <a:solidFill>
            <a:srgbClr val="E8E8E8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4641168" y="0"/>
            <a:ext cx="3086100" cy="10287000"/>
            <a:chOff x="0" y="0"/>
            <a:chExt cx="812800" cy="271057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2710576"/>
            </a:xfrm>
            <a:custGeom>
              <a:avLst/>
              <a:gdLst/>
              <a:ahLst/>
              <a:cxnLst/>
              <a:rect l="l" t="t" r="r" b="b"/>
              <a:pathLst>
                <a:path w="812800" h="2710576">
                  <a:moveTo>
                    <a:pt x="0" y="0"/>
                  </a:moveTo>
                  <a:lnTo>
                    <a:pt x="812800" y="0"/>
                  </a:lnTo>
                  <a:lnTo>
                    <a:pt x="812800" y="2710576"/>
                  </a:lnTo>
                  <a:lnTo>
                    <a:pt x="0" y="2710576"/>
                  </a:lnTo>
                  <a:close/>
                </a:path>
              </a:pathLst>
            </a:custGeom>
            <a:solidFill>
              <a:srgbClr val="032F4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27582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034513" y="1"/>
            <a:ext cx="3307511" cy="10467742"/>
          </a:xfrm>
          <a:custGeom>
            <a:avLst/>
            <a:gdLst/>
            <a:ahLst/>
            <a:cxnLst/>
            <a:rect l="l" t="t" r="r" b="b"/>
            <a:pathLst>
              <a:path w="3307511" h="10287000">
                <a:moveTo>
                  <a:pt x="0" y="0"/>
                </a:moveTo>
                <a:lnTo>
                  <a:pt x="3307511" y="0"/>
                </a:lnTo>
                <a:lnTo>
                  <a:pt x="330751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20138" r="-4668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3679989" y="547801"/>
            <a:ext cx="7894057" cy="1564135"/>
          </a:xfrm>
          <a:custGeom>
            <a:avLst/>
            <a:gdLst/>
            <a:ahLst/>
            <a:cxnLst/>
            <a:rect l="l" t="t" r="r" b="b"/>
            <a:pathLst>
              <a:path w="9096843" h="1739771">
                <a:moveTo>
                  <a:pt x="0" y="0"/>
                </a:moveTo>
                <a:lnTo>
                  <a:pt x="9096843" y="0"/>
                </a:lnTo>
                <a:lnTo>
                  <a:pt x="9096843" y="1739771"/>
                </a:lnTo>
                <a:lnTo>
                  <a:pt x="0" y="17397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762000" y="439991"/>
            <a:ext cx="1637597" cy="1945765"/>
          </a:xfrm>
          <a:custGeom>
            <a:avLst/>
            <a:gdLst/>
            <a:ahLst/>
            <a:cxnLst/>
            <a:rect l="l" t="t" r="r" b="b"/>
            <a:pathLst>
              <a:path w="2392120" h="2864075">
                <a:moveTo>
                  <a:pt x="0" y="0"/>
                </a:moveTo>
                <a:lnTo>
                  <a:pt x="2392119" y="0"/>
                </a:lnTo>
                <a:lnTo>
                  <a:pt x="2392119" y="2864075"/>
                </a:lnTo>
                <a:lnTo>
                  <a:pt x="0" y="28640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9594" t="-20598" r="-28607" b="-1153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016668" y="3343981"/>
            <a:ext cx="13220700" cy="28861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739"/>
              </a:lnSpc>
            </a:pPr>
            <a:r>
              <a:rPr lang="en-US" sz="4099" b="1" spc="409" dirty="0">
                <a:solidFill>
                  <a:srgbClr val="002060"/>
                </a:solidFill>
                <a:latin typeface="Helvetica" pitchFamily="2" charset="0"/>
                <a:ea typeface="Clear Sans Bold"/>
                <a:cs typeface="Clear Sans Bold"/>
                <a:sym typeface="Clear Sans Bold"/>
              </a:rPr>
              <a:t>Duration of Urinary Catheterization and Barriers to Early Catheter Removal </a:t>
            </a:r>
          </a:p>
          <a:p>
            <a:pPr algn="l">
              <a:lnSpc>
                <a:spcPts val="5739"/>
              </a:lnSpc>
            </a:pPr>
            <a:r>
              <a:rPr lang="en-US" sz="4099" b="1" spc="409" dirty="0">
                <a:solidFill>
                  <a:srgbClr val="002060"/>
                </a:solidFill>
                <a:latin typeface="Helvetica" pitchFamily="2" charset="0"/>
                <a:ea typeface="Clear Sans Bold"/>
                <a:cs typeface="Clear Sans Bold"/>
                <a:sym typeface="Clear Sans Bold"/>
              </a:rPr>
              <a:t>after Cesarean Deliveries</a:t>
            </a:r>
            <a:r>
              <a:rPr lang="en-US" sz="4099" b="1" i="1" spc="409" dirty="0">
                <a:solidFill>
                  <a:srgbClr val="002060"/>
                </a:solidFill>
                <a:latin typeface="Helvetica" pitchFamily="2" charset="0"/>
                <a:ea typeface="Clear Sans Bold"/>
                <a:cs typeface="Clear Sans Italics"/>
                <a:sym typeface="Clear Sans Italics"/>
              </a:rPr>
              <a:t> – </a:t>
            </a:r>
          </a:p>
          <a:p>
            <a:pPr algn="l">
              <a:lnSpc>
                <a:spcPts val="5739"/>
              </a:lnSpc>
            </a:pPr>
            <a:r>
              <a:rPr lang="en-US" sz="4099" i="1" spc="409" dirty="0">
                <a:solidFill>
                  <a:srgbClr val="032F44"/>
                </a:solidFill>
                <a:latin typeface="Helvetica" pitchFamily="2" charset="0"/>
                <a:ea typeface="Clear Sans Bold"/>
                <a:cs typeface="Clear Sans Italics"/>
                <a:sym typeface="Clear Sans Italics"/>
              </a:rPr>
              <a:t>A Mixed Methods Study</a:t>
            </a:r>
            <a:endParaRPr lang="en-US" sz="4099" spc="409" dirty="0">
              <a:solidFill>
                <a:srgbClr val="032F44"/>
              </a:solidFill>
              <a:latin typeface="Helvetica" pitchFamily="2" charset="0"/>
              <a:ea typeface="Clear Sans Bold"/>
              <a:cs typeface="Clear Sans Bold"/>
              <a:sym typeface="Clear Sans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16668" y="7581900"/>
            <a:ext cx="11221435" cy="1216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sz="3499" b="1" u="sng" spc="34" dirty="0">
                <a:solidFill>
                  <a:srgbClr val="0070C0"/>
                </a:solidFill>
                <a:latin typeface="Helvetica" panose="020B0604020202020204" pitchFamily="34" charset="0"/>
                <a:ea typeface="Clear Sans Bold"/>
                <a:cs typeface="Helvetica" panose="020B0604020202020204" pitchFamily="34" charset="0"/>
                <a:sym typeface="Clear Sans Bold"/>
              </a:rPr>
              <a:t>Aislynn Sharrock</a:t>
            </a:r>
            <a:r>
              <a:rPr lang="en-US" sz="3499" spc="34" dirty="0">
                <a:solidFill>
                  <a:srgbClr val="032F44"/>
                </a:solidFill>
                <a:latin typeface="Helvetica" panose="020B0604020202020204" pitchFamily="34" charset="0"/>
                <a:ea typeface="Clear Sans"/>
                <a:cs typeface="Helvetica" panose="020B0604020202020204" pitchFamily="34" charset="0"/>
                <a:sym typeface="Clear Sans"/>
              </a:rPr>
              <a:t>, Eduardo Sutherland, Thomas Yang, Juliana Barrera, Marianne Vidler, Anton Chau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177233" y="1167530"/>
            <a:ext cx="290570" cy="290570"/>
          </a:xfrm>
          <a:custGeom>
            <a:avLst/>
            <a:gdLst/>
            <a:ahLst/>
            <a:cxnLst/>
            <a:rect l="l" t="t" r="r" b="b"/>
            <a:pathLst>
              <a:path w="290570" h="290570">
                <a:moveTo>
                  <a:pt x="0" y="0"/>
                </a:moveTo>
                <a:lnTo>
                  <a:pt x="290569" y="0"/>
                </a:lnTo>
                <a:lnTo>
                  <a:pt x="290569" y="290569"/>
                </a:lnTo>
                <a:lnTo>
                  <a:pt x="0" y="2905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914400" y="706054"/>
            <a:ext cx="7512355" cy="11741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0000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002060"/>
                </a:solidFill>
                <a:latin typeface="Helvetica" pitchFamily="2" charset="0"/>
                <a:ea typeface="Crimson Pro Bold"/>
                <a:cs typeface="Crimson Pro Bold"/>
                <a:sym typeface="Crimson Pro Bold"/>
              </a:rPr>
              <a:t>Background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23365" y="2362979"/>
            <a:ext cx="15898682" cy="67710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spc="83" dirty="0">
                <a:solidFill>
                  <a:srgbClr val="0070C0"/>
                </a:solidFill>
                <a:latin typeface="Helvetica" pitchFamily="2" charset="0"/>
                <a:ea typeface="Clear Sans"/>
                <a:cs typeface="Clear Sans"/>
                <a:sym typeface="Clear Sans"/>
              </a:rPr>
              <a:t>SOAP ERAC Consensus Statement </a:t>
            </a:r>
            <a:r>
              <a:rPr lang="en-US" sz="4000" spc="83" dirty="0">
                <a:latin typeface="Helvetica" pitchFamily="2" charset="0"/>
                <a:ea typeface="Clear Sans"/>
                <a:cs typeface="Clear Sans"/>
                <a:sym typeface="Clear Sans"/>
              </a:rPr>
              <a:t>recommends </a:t>
            </a:r>
            <a:r>
              <a:rPr lang="en-US" sz="4000" spc="87" dirty="0">
                <a:latin typeface="Helvetica" pitchFamily="2" charset="0"/>
                <a:ea typeface="Clear Sans"/>
                <a:cs typeface="Clear Sans"/>
                <a:sym typeface="Clear Sans"/>
              </a:rPr>
              <a:t>early urinary catheter removal to </a:t>
            </a:r>
            <a:r>
              <a:rPr lang="en-US" sz="4000" spc="83" dirty="0">
                <a:latin typeface="Helvetica" pitchFamily="2" charset="0"/>
                <a:ea typeface="Clear Sans"/>
                <a:cs typeface="Clear Sans"/>
                <a:sym typeface="Clear Sans"/>
              </a:rPr>
              <a:t>facilitate ambulation, lower rates of UTI, reduce urethral pain.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4000" spc="83" dirty="0">
              <a:solidFill>
                <a:srgbClr val="002060"/>
              </a:solidFill>
              <a:latin typeface="Helvetica" pitchFamily="2" charset="0"/>
              <a:ea typeface="Clear Sans"/>
              <a:cs typeface="Clear Sans"/>
              <a:sym typeface="Clear Sans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spc="83" dirty="0">
                <a:latin typeface="Helvetica" pitchFamily="2" charset="0"/>
                <a:ea typeface="Clear Sans"/>
                <a:cs typeface="Clear Sans"/>
                <a:sym typeface="Clear Sans"/>
              </a:rPr>
              <a:t>We observed </a:t>
            </a:r>
            <a:r>
              <a:rPr lang="en-CA" sz="4000" dirty="0">
                <a:effectLst/>
                <a:latin typeface="Helvetica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catheters are being left in much longer than the recommended </a:t>
            </a:r>
            <a:r>
              <a:rPr lang="en-US" sz="4000" b="1" spc="109" dirty="0">
                <a:solidFill>
                  <a:srgbClr val="0070C0"/>
                </a:solidFill>
                <a:latin typeface="Helvetica" pitchFamily="2" charset="0"/>
                <a:ea typeface="Clear Sans Bold"/>
                <a:cs typeface="Clear Sans Bold"/>
                <a:sym typeface="Clear Sans Bold"/>
              </a:rPr>
              <a:t>6 to 12 hours postpartum</a:t>
            </a:r>
            <a:r>
              <a:rPr lang="en-US" sz="4000" spc="109" dirty="0">
                <a:solidFill>
                  <a:srgbClr val="002060"/>
                </a:solidFill>
                <a:latin typeface="Helvetica" pitchFamily="2" charset="0"/>
                <a:ea typeface="Clear Sans Bold"/>
                <a:cs typeface="Clear Sans Bold"/>
                <a:sym typeface="Clear Sans Bold"/>
              </a:rPr>
              <a:t>.</a:t>
            </a:r>
            <a:r>
              <a:rPr lang="en-US" sz="4000" b="1" spc="109" dirty="0">
                <a:solidFill>
                  <a:srgbClr val="0070C0"/>
                </a:solidFill>
                <a:latin typeface="Helvetica" pitchFamily="2" charset="0"/>
                <a:ea typeface="Clear Sans Bold"/>
                <a:cs typeface="Clear Sans Bold"/>
                <a:sym typeface="Clear Sans Bold"/>
              </a:rPr>
              <a:t> </a:t>
            </a:r>
            <a:endParaRPr lang="en-CA" sz="4000" dirty="0">
              <a:effectLst/>
              <a:latin typeface="Helvetica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CA" sz="4000" spc="83" dirty="0">
              <a:solidFill>
                <a:srgbClr val="002060"/>
              </a:solidFill>
              <a:latin typeface="Helvetica" pitchFamily="2" charset="0"/>
              <a:ea typeface="Clear Sans"/>
              <a:cs typeface="Times New Roman" panose="02020603050405020304" pitchFamily="18" charset="0"/>
              <a:sym typeface="Clear San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spc="69" dirty="0">
                <a:solidFill>
                  <a:srgbClr val="0070C0"/>
                </a:solidFill>
                <a:latin typeface="Helvetica" pitchFamily="2" charset="0"/>
                <a:ea typeface="Clear Sans"/>
                <a:cs typeface="Clear Sans"/>
                <a:sym typeface="Clear Sans"/>
              </a:rPr>
              <a:t>Hypothesis:</a:t>
            </a:r>
            <a:r>
              <a:rPr lang="en-US" sz="4000" spc="69" dirty="0">
                <a:solidFill>
                  <a:srgbClr val="0070C0"/>
                </a:solidFill>
                <a:latin typeface="Helvetica" pitchFamily="2" charset="0"/>
                <a:ea typeface="Clear Sans"/>
                <a:cs typeface="Clear Sans"/>
                <a:sym typeface="Clear Sans"/>
              </a:rPr>
              <a:t> </a:t>
            </a:r>
            <a:r>
              <a:rPr lang="en-US" sz="4000" spc="69" dirty="0">
                <a:latin typeface="Helvetica" pitchFamily="2" charset="0"/>
                <a:ea typeface="Clear Sans"/>
                <a:cs typeface="Clear Sans"/>
                <a:sym typeface="Clear Sans"/>
              </a:rPr>
              <a:t>the</a:t>
            </a:r>
            <a:r>
              <a:rPr lang="en-US" sz="4000" b="1" spc="69" dirty="0">
                <a:latin typeface="Helvetica" pitchFamily="2" charset="0"/>
                <a:ea typeface="Clear Sans Medium"/>
                <a:cs typeface="Clear Sans Medium"/>
                <a:sym typeface="Clear Sans Medium"/>
              </a:rPr>
              <a:t> </a:t>
            </a:r>
            <a:r>
              <a:rPr lang="en-US" sz="4000" spc="69" dirty="0">
                <a:latin typeface="Helvetica" pitchFamily="2" charset="0"/>
                <a:ea typeface="Clear Sans Medium"/>
                <a:cs typeface="Clear Sans Medium"/>
                <a:sym typeface="Clear Sans Medium"/>
              </a:rPr>
              <a:t>median duration </a:t>
            </a:r>
            <a:r>
              <a:rPr lang="en-US" sz="4000" spc="69" dirty="0">
                <a:latin typeface="Helvetica" pitchFamily="2" charset="0"/>
                <a:ea typeface="Clear Sans"/>
                <a:cs typeface="Clear Sans"/>
                <a:sym typeface="Clear Sans"/>
              </a:rPr>
              <a:t>of urinary catheterization after neuraxial anesthesia is significantly </a:t>
            </a:r>
            <a:r>
              <a:rPr lang="en-US" sz="4000" spc="69" dirty="0">
                <a:latin typeface="Helvetica" pitchFamily="2" charset="0"/>
                <a:ea typeface="Clear Sans Medium"/>
                <a:cs typeface="Clear Sans Medium"/>
                <a:sym typeface="Clear Sans Medium"/>
              </a:rPr>
              <a:t>greater than 12 hours.</a:t>
            </a:r>
          </a:p>
          <a:p>
            <a:pPr algn="l"/>
            <a:endParaRPr lang="en-US" sz="4000" b="1" spc="109" dirty="0">
              <a:solidFill>
                <a:srgbClr val="0070C0"/>
              </a:solidFill>
              <a:latin typeface="Helvetica" pitchFamily="2" charset="0"/>
              <a:ea typeface="Clear Sans Bold"/>
              <a:cs typeface="Clear Sans Bold"/>
              <a:sym typeface="Clear Sans Bold"/>
            </a:endParaRPr>
          </a:p>
          <a:p>
            <a:pPr algn="l"/>
            <a:endParaRPr lang="en-US" sz="4000" b="1" spc="109" dirty="0">
              <a:solidFill>
                <a:srgbClr val="032F44"/>
              </a:solidFill>
              <a:latin typeface="Helvetica" pitchFamily="2" charset="0"/>
              <a:ea typeface="Clear Sans Bold"/>
              <a:cs typeface="Clear Sans Bold"/>
              <a:sym typeface="Clear Sans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811000" y="9486900"/>
            <a:ext cx="6858000" cy="5617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  <a:spcBef>
                <a:spcPct val="0"/>
              </a:spcBef>
            </a:pPr>
            <a:r>
              <a:rPr lang="en-US" sz="3000" i="1" spc="64" dirty="0" err="1">
                <a:latin typeface="Helvetica" panose="020B0604020202020204" pitchFamily="34" charset="0"/>
                <a:ea typeface="Clear Sans Italics"/>
                <a:cs typeface="Helvetica" panose="020B0604020202020204" pitchFamily="34" charset="0"/>
                <a:sym typeface="Clear Sans Italics"/>
              </a:rPr>
              <a:t>Bollag</a:t>
            </a:r>
            <a:r>
              <a:rPr lang="en-US" sz="3000" i="1" spc="64" dirty="0">
                <a:latin typeface="Helvetica" panose="020B0604020202020204" pitchFamily="34" charset="0"/>
                <a:ea typeface="Clear Sans Italics"/>
                <a:cs typeface="Helvetica" panose="020B0604020202020204" pitchFamily="34" charset="0"/>
                <a:sym typeface="Clear Sans Italics"/>
              </a:rPr>
              <a:t> et al. </a:t>
            </a:r>
            <a:r>
              <a:rPr lang="en-US" sz="3000" i="1" spc="64" dirty="0" err="1">
                <a:latin typeface="Helvetica" panose="020B0604020202020204" pitchFamily="34" charset="0"/>
                <a:ea typeface="Clear Sans Italics"/>
                <a:cs typeface="Helvetica" panose="020B0604020202020204" pitchFamily="34" charset="0"/>
                <a:sym typeface="Clear Sans Italics"/>
              </a:rPr>
              <a:t>Anesth</a:t>
            </a:r>
            <a:r>
              <a:rPr lang="en-US" sz="3000" i="1" spc="64" dirty="0">
                <a:latin typeface="Helvetica" panose="020B0604020202020204" pitchFamily="34" charset="0"/>
                <a:ea typeface="Clear Sans Italics"/>
                <a:cs typeface="Helvetica" panose="020B0604020202020204" pitchFamily="34" charset="0"/>
                <a:sym typeface="Clear Sans Italics"/>
              </a:rPr>
              <a:t> </a:t>
            </a:r>
            <a:r>
              <a:rPr lang="en-US" sz="3000" i="1" spc="64" dirty="0" err="1">
                <a:latin typeface="Helvetica" panose="020B0604020202020204" pitchFamily="34" charset="0"/>
                <a:ea typeface="Clear Sans Italics"/>
                <a:cs typeface="Helvetica" panose="020B0604020202020204" pitchFamily="34" charset="0"/>
                <a:sym typeface="Clear Sans Italics"/>
              </a:rPr>
              <a:t>Analg</a:t>
            </a:r>
            <a:r>
              <a:rPr lang="en-US" sz="3000" i="1" spc="64" dirty="0">
                <a:latin typeface="Helvetica" panose="020B0604020202020204" pitchFamily="34" charset="0"/>
                <a:ea typeface="Clear Sans Italics"/>
                <a:cs typeface="Helvetica" panose="020B0604020202020204" pitchFamily="34" charset="0"/>
                <a:sym typeface="Clear Sans Italics"/>
              </a:rPr>
              <a:t> 2020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41294" y="723900"/>
            <a:ext cx="6301471" cy="1098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002060"/>
                </a:solidFill>
                <a:latin typeface="Helvetica" panose="020B0604020202020204" pitchFamily="34" charset="0"/>
                <a:ea typeface="Crimson Pro Bold"/>
                <a:cs typeface="Helvetica" panose="020B0604020202020204" pitchFamily="34" charset="0"/>
                <a:sym typeface="Crimson Pro Bold"/>
              </a:rPr>
              <a:t>Methods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71550" y="2400300"/>
            <a:ext cx="16344900" cy="67710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buNone/>
            </a:pPr>
            <a:r>
              <a:rPr lang="en-CA" sz="4000" dirty="0">
                <a:latin typeface="Helvetica" panose="020B0604020202020204" pitchFamily="34" charset="0"/>
                <a:cs typeface="Helvetica" panose="020B0604020202020204" pitchFamily="34" charset="0"/>
              </a:rPr>
              <a:t>Inclusion: </a:t>
            </a:r>
            <a:r>
              <a:rPr lang="en-CA" sz="40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149 p</a:t>
            </a:r>
            <a:r>
              <a:rPr lang="en-CA" sz="4000" b="1" dirty="0">
                <a:solidFill>
                  <a:srgbClr val="0070C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regnant patients </a:t>
            </a:r>
            <a:r>
              <a:rPr lang="en-CA" sz="400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undergoing scheduled or unscheduled cesarean deliveries under spinal or epidural anesthesia from May to July 2023. </a:t>
            </a:r>
          </a:p>
          <a:p>
            <a:pPr>
              <a:buNone/>
            </a:pPr>
            <a:endParaRPr lang="en-CA" sz="4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None/>
            </a:pPr>
            <a:r>
              <a:rPr lang="en-CA" sz="4000" dirty="0">
                <a:latin typeface="Helvetica" panose="020B0604020202020204" pitchFamily="34" charset="0"/>
                <a:cs typeface="Helvetica" panose="020B0604020202020204" pitchFamily="34" charset="0"/>
              </a:rPr>
              <a:t>T</a:t>
            </a:r>
            <a:r>
              <a:rPr lang="en-CA" sz="400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ime to urinary catheter removal was retrospectively collected from the electronic health records. </a:t>
            </a:r>
          </a:p>
          <a:p>
            <a:pPr>
              <a:buNone/>
            </a:pPr>
            <a:r>
              <a:rPr lang="en-CA" sz="4000" b="1" dirty="0">
                <a:solidFill>
                  <a:srgbClr val="0070C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Time 0 = time of neuraxial anesthesia. </a:t>
            </a:r>
          </a:p>
          <a:p>
            <a:pPr>
              <a:buNone/>
            </a:pPr>
            <a:endParaRPr lang="en-CA" sz="4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None/>
            </a:pPr>
            <a:r>
              <a:rPr lang="en-CA" sz="4000" b="1" dirty="0">
                <a:solidFill>
                  <a:srgbClr val="0070C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10 </a:t>
            </a:r>
            <a:r>
              <a:rPr lang="en-CA" sz="40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</a:t>
            </a:r>
            <a:r>
              <a:rPr lang="en-CA" sz="4000" b="1" dirty="0">
                <a:solidFill>
                  <a:srgbClr val="0070C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ostpartum nursing staff </a:t>
            </a:r>
            <a:r>
              <a:rPr lang="en-CA" sz="400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were invited to participate in a semi-structured interview to elicit their perception of barriers to early catheter removals.</a:t>
            </a:r>
            <a:r>
              <a:rPr lang="en-US" sz="4000" u="none" spc="67" dirty="0">
                <a:latin typeface="Helvetica" panose="020B0604020202020204" pitchFamily="34" charset="0"/>
                <a:ea typeface="Clear Sans"/>
                <a:cs typeface="Helvetica" panose="020B0604020202020204" pitchFamily="34" charset="0"/>
                <a:sym typeface="Clear Sans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914400" y="778720"/>
            <a:ext cx="13982540" cy="1075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000"/>
              </a:lnSpc>
            </a:pPr>
            <a:r>
              <a:rPr lang="en-US" sz="6000" b="1" spc="72" dirty="0">
                <a:solidFill>
                  <a:srgbClr val="002060"/>
                </a:solidFill>
                <a:latin typeface="Helvetica" panose="020B0604020202020204" pitchFamily="34" charset="0"/>
                <a:ea typeface="Crimson Pro Bold"/>
                <a:cs typeface="Helvetica" panose="020B0604020202020204" pitchFamily="34" charset="0"/>
                <a:sym typeface="Crimson Pro Bold"/>
              </a:rPr>
              <a:t>Outcomes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43000" y="1680776"/>
            <a:ext cx="14556946" cy="609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49"/>
              </a:lnSpc>
              <a:spcBef>
                <a:spcPct val="0"/>
              </a:spcBef>
            </a:pPr>
            <a:endParaRPr lang="en-US" sz="3499" b="1" spc="69" dirty="0">
              <a:solidFill>
                <a:srgbClr val="032F44"/>
              </a:solidFill>
              <a:latin typeface="Clear Sans Medium"/>
              <a:ea typeface="Clear Sans Medium"/>
              <a:cs typeface="Clear Sans Medium"/>
              <a:sym typeface="Clear Sans Medium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14400" y="2458694"/>
            <a:ext cx="16130337" cy="53696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50"/>
              </a:lnSpc>
            </a:pPr>
            <a:r>
              <a:rPr lang="en-US" sz="4000" b="1" spc="70" dirty="0">
                <a:solidFill>
                  <a:srgbClr val="0070C0"/>
                </a:solidFill>
                <a:latin typeface="Helvetica" panose="020B0604020202020204" pitchFamily="34" charset="0"/>
                <a:ea typeface="Clear Sans"/>
                <a:cs typeface="Helvetica" panose="020B0604020202020204" pitchFamily="34" charset="0"/>
                <a:sym typeface="Clear Sans"/>
              </a:rPr>
              <a:t>Primary Outcome: </a:t>
            </a:r>
            <a:r>
              <a:rPr lang="en-US" sz="4000" spc="70" dirty="0">
                <a:latin typeface="Helvetica" panose="020B0604020202020204" pitchFamily="34" charset="0"/>
                <a:ea typeface="Clear Sans"/>
                <a:cs typeface="Helvetica" panose="020B0604020202020204" pitchFamily="34" charset="0"/>
                <a:sym typeface="Clear Sans"/>
              </a:rPr>
              <a:t>Median time to urinary catheter removal by anesthetic technique (</a:t>
            </a:r>
            <a:r>
              <a:rPr lang="en-US" sz="4000" u="none" spc="67" dirty="0">
                <a:latin typeface="Helvetica" panose="020B0604020202020204" pitchFamily="34" charset="0"/>
                <a:ea typeface="Clear Sans"/>
                <a:cs typeface="Helvetica" panose="020B0604020202020204" pitchFamily="34" charset="0"/>
                <a:sym typeface="Clear Sans"/>
              </a:rPr>
              <a:t>Kaplan Meier &amp; Wilcoxon test)</a:t>
            </a:r>
          </a:p>
          <a:p>
            <a:pPr algn="l">
              <a:lnSpc>
                <a:spcPts val="5250"/>
              </a:lnSpc>
            </a:pPr>
            <a:endParaRPr lang="en-US" sz="4000" spc="70" dirty="0">
              <a:latin typeface="Helvetica" panose="020B0604020202020204" pitchFamily="34" charset="0"/>
              <a:ea typeface="Clear Sans"/>
              <a:cs typeface="Helvetica" panose="020B0604020202020204" pitchFamily="34" charset="0"/>
              <a:sym typeface="Clear Sans"/>
            </a:endParaRPr>
          </a:p>
          <a:p>
            <a:pPr algn="l">
              <a:lnSpc>
                <a:spcPts val="5250"/>
              </a:lnSpc>
            </a:pPr>
            <a:r>
              <a:rPr lang="en-US" sz="4000" b="1" spc="70" dirty="0">
                <a:solidFill>
                  <a:srgbClr val="0070C0"/>
                </a:solidFill>
                <a:latin typeface="Helvetica" panose="020B0604020202020204" pitchFamily="34" charset="0"/>
                <a:ea typeface="Clear Sans"/>
                <a:cs typeface="Helvetica" panose="020B0604020202020204" pitchFamily="34" charset="0"/>
                <a:sym typeface="Clear Sans"/>
              </a:rPr>
              <a:t>Secondary Outcomes: </a:t>
            </a:r>
          </a:p>
          <a:p>
            <a:pPr marL="755652" lvl="1" indent="-377826">
              <a:lnSpc>
                <a:spcPts val="5250"/>
              </a:lnSpc>
              <a:buFont typeface="Arial"/>
              <a:buChar char="•"/>
            </a:pPr>
            <a:r>
              <a:rPr lang="en-US" sz="4000" spc="70" dirty="0">
                <a:latin typeface="Helvetica" panose="020B0604020202020204" pitchFamily="34" charset="0"/>
                <a:ea typeface="Clear Sans"/>
                <a:cs typeface="Helvetica" panose="020B0604020202020204" pitchFamily="34" charset="0"/>
                <a:sym typeface="Clear Sans"/>
              </a:rPr>
              <a:t>Nursing perception of barriers to early catheter removal (thematic analysis) </a:t>
            </a:r>
          </a:p>
          <a:p>
            <a:pPr marL="755652" lvl="1" indent="-377826" algn="l">
              <a:lnSpc>
                <a:spcPts val="5250"/>
              </a:lnSpc>
              <a:buFont typeface="Arial"/>
              <a:buChar char="•"/>
            </a:pPr>
            <a:r>
              <a:rPr lang="en-US" sz="4000" spc="70" dirty="0">
                <a:latin typeface="Helvetica" panose="020B0604020202020204" pitchFamily="34" charset="0"/>
                <a:ea typeface="Clear Sans"/>
                <a:cs typeface="Helvetica" panose="020B0604020202020204" pitchFamily="34" charset="0"/>
                <a:sym typeface="Clear Sans"/>
              </a:rPr>
              <a:t>Median time to ambulation </a:t>
            </a:r>
          </a:p>
          <a:p>
            <a:pPr marL="755652" lvl="1" indent="-377826" algn="l">
              <a:lnSpc>
                <a:spcPts val="5250"/>
              </a:lnSpc>
              <a:buFont typeface="Arial"/>
              <a:buChar char="•"/>
            </a:pPr>
            <a:r>
              <a:rPr lang="en-US" sz="4000" spc="70" dirty="0">
                <a:latin typeface="Helvetica" panose="020B0604020202020204" pitchFamily="34" charset="0"/>
                <a:ea typeface="Clear Sans"/>
                <a:cs typeface="Helvetica" panose="020B0604020202020204" pitchFamily="34" charset="0"/>
                <a:sym typeface="Clear Sans"/>
              </a:rPr>
              <a:t>Median time to complete motor block recovery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86681" y="2508790"/>
            <a:ext cx="9252718" cy="6606186"/>
          </a:xfrm>
          <a:custGeom>
            <a:avLst/>
            <a:gdLst/>
            <a:ahLst/>
            <a:cxnLst/>
            <a:rect l="l" t="t" r="r" b="b"/>
            <a:pathLst>
              <a:path w="12354107" h="7828214">
                <a:moveTo>
                  <a:pt x="0" y="0"/>
                </a:moveTo>
                <a:lnTo>
                  <a:pt x="12354108" y="0"/>
                </a:lnTo>
                <a:lnTo>
                  <a:pt x="12354108" y="7828214"/>
                </a:lnTo>
                <a:lnTo>
                  <a:pt x="0" y="78282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961" t="-16668" r="-7162" b="-1886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361704" y="116491"/>
            <a:ext cx="6301471" cy="1087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100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002060"/>
                </a:solidFill>
                <a:latin typeface="Helvetica" pitchFamily="2" charset="0"/>
                <a:ea typeface="Crimson Pro Bold"/>
                <a:cs typeface="Crimson Pro Bold"/>
                <a:sym typeface="Crimson Pro Bold"/>
              </a:rPr>
              <a:t>Results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89980" y="8850668"/>
            <a:ext cx="8931904" cy="563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  <a:spcBef>
                <a:spcPct val="0"/>
              </a:spcBef>
            </a:pPr>
            <a:r>
              <a:rPr lang="en-US" sz="2800" spc="63" dirty="0">
                <a:latin typeface="Helvetica" panose="020B0604020202020204" pitchFamily="34" charset="0"/>
                <a:ea typeface="Clear Sans Bold"/>
                <a:cs typeface="Helvetica" panose="020B0604020202020204" pitchFamily="34" charset="0"/>
                <a:sym typeface="Clear Sans Bold"/>
              </a:rPr>
              <a:t>Duration (hours)</a:t>
            </a:r>
          </a:p>
        </p:txBody>
      </p:sp>
      <p:sp>
        <p:nvSpPr>
          <p:cNvPr id="5" name="TextBox 5"/>
          <p:cNvSpPr txBox="1"/>
          <p:nvPr/>
        </p:nvSpPr>
        <p:spPr>
          <a:xfrm rot="-5400000">
            <a:off x="-4098527" y="5068027"/>
            <a:ext cx="9871621" cy="951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9"/>
              </a:lnSpc>
            </a:pPr>
            <a:r>
              <a:rPr lang="en-US" sz="2599" spc="51" dirty="0">
                <a:latin typeface="Helvetica" panose="020B0604020202020204" pitchFamily="34" charset="0"/>
                <a:ea typeface="Clear Sans Bold"/>
                <a:cs typeface="Helvetica" panose="020B0604020202020204" pitchFamily="34" charset="0"/>
                <a:sym typeface="Clear Sans Bold"/>
              </a:rPr>
              <a:t>Proportion of patients with </a:t>
            </a:r>
          </a:p>
          <a:p>
            <a:pPr algn="ctr">
              <a:lnSpc>
                <a:spcPts val="3899"/>
              </a:lnSpc>
              <a:spcBef>
                <a:spcPct val="0"/>
              </a:spcBef>
            </a:pPr>
            <a:r>
              <a:rPr lang="en-US" sz="2599" spc="51" dirty="0">
                <a:latin typeface="Helvetica" panose="020B0604020202020204" pitchFamily="34" charset="0"/>
                <a:ea typeface="Clear Sans Bold"/>
                <a:cs typeface="Helvetica" panose="020B0604020202020204" pitchFamily="34" charset="0"/>
                <a:sym typeface="Clear Sans Bold"/>
              </a:rPr>
              <a:t>indwelling urinary catheters</a:t>
            </a:r>
          </a:p>
        </p:txBody>
      </p:sp>
      <p:pic>
        <p:nvPicPr>
          <p:cNvPr id="11" name="Picture 10" descr="A close-up of a medical chart&#10;&#10;AI-generated content may be incorrect.">
            <a:extLst>
              <a:ext uri="{FF2B5EF4-FFF2-40B4-BE49-F238E27FC236}">
                <a16:creationId xmlns:a16="http://schemas.microsoft.com/office/drawing/2014/main" id="{835E2FEF-9629-4143-5984-95793D029D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817" y="1717707"/>
            <a:ext cx="2329613" cy="134680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D97E467-2046-9DEF-B298-11E89DBD0C58}"/>
              </a:ext>
            </a:extLst>
          </p:cNvPr>
          <p:cNvSpPr/>
          <p:nvPr/>
        </p:nvSpPr>
        <p:spPr>
          <a:xfrm>
            <a:off x="8544889" y="3082148"/>
            <a:ext cx="4288720" cy="1910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7FC0F60-136D-7EA7-9EA7-9F7A27E82A65}"/>
              </a:ext>
            </a:extLst>
          </p:cNvPr>
          <p:cNvCxnSpPr>
            <a:cxnSpLocks/>
          </p:cNvCxnSpPr>
          <p:nvPr/>
        </p:nvCxnSpPr>
        <p:spPr>
          <a:xfrm>
            <a:off x="4572000" y="2508790"/>
            <a:ext cx="0" cy="6156960"/>
          </a:xfrm>
          <a:prstGeom prst="line">
            <a:avLst/>
          </a:prstGeom>
          <a:ln w="57150">
            <a:solidFill>
              <a:srgbClr val="EF39F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6"/>
          <p:cNvSpPr txBox="1"/>
          <p:nvPr/>
        </p:nvSpPr>
        <p:spPr>
          <a:xfrm>
            <a:off x="10516516" y="1082419"/>
            <a:ext cx="6584804" cy="123569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99"/>
              </a:lnSpc>
            </a:pPr>
            <a:r>
              <a:rPr lang="en-US" sz="3200" b="1" spc="75" dirty="0">
                <a:solidFill>
                  <a:srgbClr val="0070C0"/>
                </a:solidFill>
                <a:latin typeface="Helvetica" pitchFamily="2" charset="0"/>
                <a:ea typeface="Clear Sans Bold"/>
                <a:cs typeface="Clear Sans Bold"/>
                <a:sym typeface="Clear Sans Bold"/>
              </a:rPr>
              <a:t>Primary Outcome:</a:t>
            </a:r>
          </a:p>
          <a:p>
            <a:pPr marL="571500" indent="-571500">
              <a:lnSpc>
                <a:spcPts val="5699"/>
              </a:lnSpc>
              <a:buFont typeface="Arial" panose="020B0604020202020204" pitchFamily="34" charset="0"/>
              <a:buChar char="•"/>
            </a:pPr>
            <a:r>
              <a:rPr lang="en-US" sz="2800" b="1" spc="75" dirty="0">
                <a:latin typeface="Helvetica" pitchFamily="2" charset="0"/>
                <a:ea typeface="Clear Sans Bold"/>
                <a:cs typeface="Clear Sans Bold"/>
                <a:sym typeface="Clear Sans Bold"/>
              </a:rPr>
              <a:t>19.1 h vs. 12 h, </a:t>
            </a:r>
            <a:r>
              <a:rPr lang="en-US" sz="2800" b="1" i="1" spc="75" dirty="0">
                <a:latin typeface="Helvetica" pitchFamily="2" charset="0"/>
                <a:ea typeface="Clear Sans Bold"/>
                <a:cs typeface="Clear Sans Bold"/>
                <a:sym typeface="Clear Sans Bold"/>
              </a:rPr>
              <a:t>p</a:t>
            </a:r>
            <a:r>
              <a:rPr lang="en-US" sz="2800" b="1" spc="75" dirty="0">
                <a:latin typeface="Helvetica" pitchFamily="2" charset="0"/>
                <a:ea typeface="Clear Sans Bold"/>
                <a:cs typeface="Clear Sans Bold"/>
                <a:sym typeface="Clear Sans Bold"/>
              </a:rPr>
              <a:t> &lt; 0.0001</a:t>
            </a:r>
          </a:p>
          <a:p>
            <a:pPr marL="571500" indent="-571500">
              <a:lnSpc>
                <a:spcPts val="569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800" b="1" spc="75" dirty="0">
                <a:latin typeface="Helvetica" pitchFamily="2" charset="0"/>
                <a:ea typeface="Clear Sans Bold"/>
                <a:cs typeface="Clear Sans Bold"/>
                <a:sym typeface="Clear Sans Bold"/>
              </a:rPr>
              <a:t>2% removed by 12 h</a:t>
            </a:r>
          </a:p>
          <a:p>
            <a:pPr>
              <a:lnSpc>
                <a:spcPts val="5699"/>
              </a:lnSpc>
            </a:pPr>
            <a:endParaRPr lang="en-US" sz="3200" spc="75" dirty="0">
              <a:latin typeface="Helvetica" pitchFamily="2" charset="0"/>
              <a:ea typeface="Clear Sans Bold"/>
              <a:cs typeface="Clear Sans Bold"/>
              <a:sym typeface="Clear Sans Bold"/>
            </a:endParaRPr>
          </a:p>
          <a:p>
            <a:pPr>
              <a:lnSpc>
                <a:spcPts val="5699"/>
              </a:lnSpc>
            </a:pPr>
            <a:r>
              <a:rPr lang="en-US" sz="3200" b="1" spc="75" dirty="0">
                <a:solidFill>
                  <a:srgbClr val="0070C0"/>
                </a:solidFill>
                <a:latin typeface="Helvetica" pitchFamily="2" charset="0"/>
                <a:ea typeface="Clear Sans Bold"/>
                <a:cs typeface="Clear Sans Bold"/>
                <a:sym typeface="Clear Sans Bold"/>
              </a:rPr>
              <a:t>Secondary Outcomes:</a:t>
            </a:r>
          </a:p>
          <a:p>
            <a:pPr marL="571500" indent="-571500">
              <a:lnSpc>
                <a:spcPts val="5699"/>
              </a:lnSpc>
              <a:buFont typeface="Arial" panose="020B0604020202020204" pitchFamily="34" charset="0"/>
              <a:buChar char="•"/>
            </a:pPr>
            <a:r>
              <a:rPr lang="en-US" sz="2800" spc="75" dirty="0">
                <a:latin typeface="Helvetica" pitchFamily="2" charset="0"/>
                <a:ea typeface="Clear Sans Bold"/>
                <a:cs typeface="Clear Sans Bold"/>
                <a:sym typeface="Clear Sans Bold"/>
              </a:rPr>
              <a:t>Median time to complete motor block recovery: </a:t>
            </a:r>
            <a:r>
              <a:rPr lang="en-US" sz="2800" b="1" spc="75" dirty="0">
                <a:latin typeface="Helvetica" pitchFamily="2" charset="0"/>
                <a:ea typeface="Clear Sans Bold"/>
                <a:cs typeface="Clear Sans Bold"/>
                <a:sym typeface="Clear Sans Bold"/>
              </a:rPr>
              <a:t>8.0 h</a:t>
            </a:r>
          </a:p>
          <a:p>
            <a:pPr marL="571500" indent="-571500">
              <a:lnSpc>
                <a:spcPts val="5699"/>
              </a:lnSpc>
              <a:buFont typeface="Arial" panose="020B0604020202020204" pitchFamily="34" charset="0"/>
              <a:buChar char="•"/>
            </a:pPr>
            <a:r>
              <a:rPr lang="en-US" sz="2800" spc="75" dirty="0">
                <a:latin typeface="Helvetica" pitchFamily="2" charset="0"/>
                <a:ea typeface="Clear Sans Bold"/>
                <a:cs typeface="Clear Sans Bold"/>
                <a:sym typeface="Clear Sans Bold"/>
              </a:rPr>
              <a:t>Median time to ambulation: </a:t>
            </a:r>
            <a:r>
              <a:rPr lang="en-US" sz="2800" b="1" spc="75" dirty="0">
                <a:latin typeface="Helvetica" pitchFamily="2" charset="0"/>
                <a:ea typeface="Clear Sans Bold"/>
                <a:cs typeface="Clear Sans Bold"/>
                <a:sym typeface="Clear Sans Bold"/>
              </a:rPr>
              <a:t>12.4 h</a:t>
            </a:r>
          </a:p>
          <a:p>
            <a:pPr marL="571500" indent="-571500">
              <a:lnSpc>
                <a:spcPts val="5699"/>
              </a:lnSpc>
              <a:buFont typeface="Arial" panose="020B0604020202020204" pitchFamily="34" charset="0"/>
              <a:buChar char="•"/>
            </a:pPr>
            <a:r>
              <a:rPr lang="en-CA" sz="2800" dirty="0">
                <a:latin typeface="Helvetica" pitchFamily="2" charset="0"/>
              </a:rPr>
              <a:t>P</a:t>
            </a:r>
            <a:r>
              <a:rPr lang="en-CA" sz="2800" dirty="0">
                <a:effectLst/>
                <a:latin typeface="Helvetica" pitchFamily="2" charset="0"/>
              </a:rPr>
              <a:t>rimary factors delaying catheter removal: </a:t>
            </a:r>
            <a:r>
              <a:rPr lang="en-CA" sz="2800" b="1" dirty="0">
                <a:latin typeface="Helvetica" pitchFamily="2" charset="0"/>
              </a:rPr>
              <a:t>nursing culture and patient anxiety</a:t>
            </a:r>
            <a:endParaRPr lang="en-CA" sz="2800" b="1" dirty="0">
              <a:effectLst/>
              <a:latin typeface="Helvetica" pitchFamily="2" charset="0"/>
            </a:endParaRPr>
          </a:p>
          <a:p>
            <a:pPr marL="571500" indent="-571500">
              <a:lnSpc>
                <a:spcPts val="5699"/>
              </a:lnSpc>
              <a:buFont typeface="Arial" panose="020B0604020202020204" pitchFamily="34" charset="0"/>
              <a:buChar char="•"/>
            </a:pPr>
            <a:endParaRPr lang="en-US" sz="3200" spc="75" dirty="0">
              <a:solidFill>
                <a:srgbClr val="032F44"/>
              </a:solidFill>
              <a:latin typeface="Helvetica" pitchFamily="2" charset="0"/>
              <a:ea typeface="Clear Sans Bold"/>
              <a:cs typeface="Clear Sans Bold"/>
              <a:sym typeface="Clear Sans Bold"/>
            </a:endParaRPr>
          </a:p>
          <a:p>
            <a:pPr marL="571500" indent="-571500">
              <a:lnSpc>
                <a:spcPts val="569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3200" spc="75" dirty="0">
              <a:solidFill>
                <a:srgbClr val="032F44"/>
              </a:solidFill>
              <a:latin typeface="Helvetica" pitchFamily="2" charset="0"/>
              <a:ea typeface="Clear Sans Bold"/>
              <a:cs typeface="Clear Sans Bold"/>
              <a:sym typeface="Clear Sans Bold"/>
            </a:endParaRPr>
          </a:p>
          <a:p>
            <a:pPr marL="571500" indent="-571500">
              <a:lnSpc>
                <a:spcPts val="569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3200" spc="75" dirty="0">
              <a:solidFill>
                <a:srgbClr val="032F44"/>
              </a:solidFill>
              <a:latin typeface="Helvetica" pitchFamily="2" charset="0"/>
              <a:ea typeface="Clear Sans Bold"/>
              <a:cs typeface="Clear Sans Bold"/>
              <a:sym typeface="Clear Sans Bold"/>
            </a:endParaRPr>
          </a:p>
          <a:p>
            <a:pPr marL="571500" indent="-571500">
              <a:lnSpc>
                <a:spcPts val="569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3200" spc="75" dirty="0">
              <a:solidFill>
                <a:srgbClr val="032F44"/>
              </a:solidFill>
              <a:latin typeface="Helvetica" pitchFamily="2" charset="0"/>
              <a:ea typeface="Clear Sans Bold"/>
              <a:cs typeface="Clear Sans Bold"/>
              <a:sym typeface="Clear Sans Bold"/>
            </a:endParaRPr>
          </a:p>
          <a:p>
            <a:pPr marL="571500" indent="-571500">
              <a:lnSpc>
                <a:spcPts val="569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3200" spc="75" dirty="0">
              <a:solidFill>
                <a:srgbClr val="032F44"/>
              </a:solidFill>
              <a:latin typeface="Helvetica" pitchFamily="2" charset="0"/>
              <a:ea typeface="Clear Sans Bold"/>
              <a:cs typeface="Clear Sans Bold"/>
              <a:sym typeface="Clear Sans Bold"/>
            </a:endParaRPr>
          </a:p>
          <a:p>
            <a:pPr marL="571500" indent="-571500">
              <a:lnSpc>
                <a:spcPts val="569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3200" spc="75" dirty="0">
              <a:solidFill>
                <a:srgbClr val="032F44"/>
              </a:solidFill>
              <a:latin typeface="Helvetica" pitchFamily="2" charset="0"/>
              <a:ea typeface="Clear Sans Bold"/>
              <a:cs typeface="Clear Sans Bold"/>
              <a:sym typeface="Clear Sans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4400" y="647700"/>
            <a:ext cx="7505700" cy="12557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1159"/>
              </a:lnSpc>
              <a:spcBef>
                <a:spcPct val="0"/>
              </a:spcBef>
            </a:pPr>
            <a:r>
              <a:rPr lang="en-US" sz="6000" b="1" spc="92" dirty="0">
                <a:solidFill>
                  <a:srgbClr val="032F44"/>
                </a:solidFill>
                <a:latin typeface="Helvetica" panose="020B0604020202020204" pitchFamily="34" charset="0"/>
                <a:ea typeface="Crimson Pro Bold"/>
                <a:cs typeface="Helvetica" panose="020B0604020202020204" pitchFamily="34" charset="0"/>
                <a:sym typeface="Crimson Pro Bold"/>
              </a:rPr>
              <a:t>Discussion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50259" y="2400300"/>
            <a:ext cx="16535400" cy="63130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49"/>
              </a:lnSpc>
            </a:pPr>
            <a:r>
              <a:rPr lang="en-US" sz="4000" b="1" spc="73" dirty="0">
                <a:solidFill>
                  <a:srgbClr val="0070C0"/>
                </a:solidFill>
                <a:latin typeface="Helvetica" panose="020B0604020202020204" pitchFamily="34" charset="0"/>
                <a:ea typeface="Clear Sans Bold"/>
                <a:cs typeface="Helvetica" panose="020B0604020202020204" pitchFamily="34" charset="0"/>
                <a:sym typeface="Clear Sans Bold"/>
              </a:rPr>
              <a:t>Clinical Implications</a:t>
            </a:r>
          </a:p>
          <a:p>
            <a:pPr marL="798821" lvl="1" indent="-399411" algn="l">
              <a:lnSpc>
                <a:spcPts val="5549"/>
              </a:lnSpc>
              <a:buFont typeface="Arial"/>
              <a:buChar char="•"/>
            </a:pPr>
            <a:r>
              <a:rPr lang="en-US" sz="4000" spc="73" dirty="0">
                <a:latin typeface="Helvetica" panose="020B0604020202020204" pitchFamily="34" charset="0"/>
                <a:ea typeface="Clear Sans"/>
                <a:cs typeface="Helvetica" panose="020B0604020202020204" pitchFamily="34" charset="0"/>
                <a:sym typeface="Clear Sans"/>
              </a:rPr>
              <a:t>Significant gap between guidelines and current practice</a:t>
            </a:r>
          </a:p>
          <a:p>
            <a:pPr marL="798821" lvl="1" indent="-399411" algn="l">
              <a:lnSpc>
                <a:spcPts val="5549"/>
              </a:lnSpc>
              <a:buFont typeface="Arial"/>
              <a:buChar char="•"/>
            </a:pPr>
            <a:r>
              <a:rPr lang="en-US" sz="4000" spc="73" dirty="0">
                <a:latin typeface="Helvetica" panose="020B0604020202020204" pitchFamily="34" charset="0"/>
                <a:ea typeface="Clear Sans"/>
                <a:cs typeface="Helvetica" panose="020B0604020202020204" pitchFamily="34" charset="0"/>
                <a:sym typeface="Clear Sans"/>
              </a:rPr>
              <a:t>Qualitative analysis - nursing culture &amp; patient anxiety</a:t>
            </a:r>
          </a:p>
          <a:p>
            <a:pPr marL="798821" lvl="1" indent="-399411" algn="l">
              <a:lnSpc>
                <a:spcPts val="5549"/>
              </a:lnSpc>
              <a:buFont typeface="Arial"/>
              <a:buChar char="•"/>
            </a:pPr>
            <a:endParaRPr lang="en-US" sz="4000" spc="73" dirty="0">
              <a:latin typeface="Helvetica" panose="020B0604020202020204" pitchFamily="34" charset="0"/>
              <a:ea typeface="Clear Sans"/>
              <a:cs typeface="Helvetica" panose="020B0604020202020204" pitchFamily="34" charset="0"/>
              <a:sym typeface="Clear Sans"/>
            </a:endParaRPr>
          </a:p>
          <a:p>
            <a:pPr algn="l">
              <a:lnSpc>
                <a:spcPts val="5549"/>
              </a:lnSpc>
            </a:pPr>
            <a:r>
              <a:rPr lang="en-US" sz="4000" b="1" spc="73" dirty="0">
                <a:solidFill>
                  <a:srgbClr val="0070C0"/>
                </a:solidFill>
                <a:latin typeface="Helvetica" panose="020B0604020202020204" pitchFamily="34" charset="0"/>
                <a:ea typeface="Clear Sans Bold"/>
                <a:cs typeface="Helvetica" panose="020B0604020202020204" pitchFamily="34" charset="0"/>
                <a:sym typeface="Clear Sans Bold"/>
              </a:rPr>
              <a:t>Future Implications</a:t>
            </a:r>
          </a:p>
          <a:p>
            <a:pPr marL="798821" lvl="1" indent="-399411" algn="l">
              <a:lnSpc>
                <a:spcPts val="5549"/>
              </a:lnSpc>
              <a:spcBef>
                <a:spcPct val="0"/>
              </a:spcBef>
              <a:buFont typeface="Arial"/>
              <a:buChar char="•"/>
            </a:pPr>
            <a:r>
              <a:rPr lang="en-US" sz="4000" spc="73" dirty="0">
                <a:latin typeface="Helvetica" panose="020B0604020202020204" pitchFamily="34" charset="0"/>
                <a:ea typeface="Clear Sans"/>
                <a:cs typeface="Helvetica" panose="020B0604020202020204" pitchFamily="34" charset="0"/>
                <a:sym typeface="Clear Sans"/>
              </a:rPr>
              <a:t>Prospective design</a:t>
            </a:r>
          </a:p>
          <a:p>
            <a:pPr marL="798821" lvl="1" indent="-399411" algn="l">
              <a:lnSpc>
                <a:spcPts val="5549"/>
              </a:lnSpc>
              <a:spcBef>
                <a:spcPct val="0"/>
              </a:spcBef>
              <a:buFont typeface="Arial"/>
              <a:buChar char="•"/>
            </a:pPr>
            <a:r>
              <a:rPr lang="en-US" sz="4000" spc="73" dirty="0">
                <a:latin typeface="Helvetica" panose="020B0604020202020204" pitchFamily="34" charset="0"/>
                <a:ea typeface="Clear Sans"/>
                <a:cs typeface="Helvetica" panose="020B0604020202020204" pitchFamily="34" charset="0"/>
                <a:sym typeface="Clear Sans"/>
              </a:rPr>
              <a:t>Larger sample size</a:t>
            </a:r>
          </a:p>
          <a:p>
            <a:pPr marL="798821" lvl="1" indent="-399411" algn="l">
              <a:lnSpc>
                <a:spcPts val="5549"/>
              </a:lnSpc>
              <a:spcBef>
                <a:spcPct val="0"/>
              </a:spcBef>
              <a:buFont typeface="Arial"/>
              <a:buChar char="•"/>
            </a:pPr>
            <a:r>
              <a:rPr lang="en-US" sz="4000" spc="73" dirty="0">
                <a:latin typeface="Helvetica" panose="020B0604020202020204" pitchFamily="34" charset="0"/>
                <a:ea typeface="Clear Sans"/>
                <a:cs typeface="Helvetica" panose="020B0604020202020204" pitchFamily="34" charset="0"/>
                <a:sym typeface="Clear Sans"/>
              </a:rPr>
              <a:t>Include new measures</a:t>
            </a:r>
          </a:p>
          <a:p>
            <a:pPr marL="798821" lvl="1" indent="-399411" algn="l">
              <a:lnSpc>
                <a:spcPts val="5549"/>
              </a:lnSpc>
              <a:spcBef>
                <a:spcPct val="0"/>
              </a:spcBef>
              <a:buFont typeface="Arial"/>
              <a:buChar char="•"/>
            </a:pPr>
            <a:r>
              <a:rPr lang="en-US" sz="4000" spc="73" dirty="0">
                <a:latin typeface="Helvetica" panose="020B0604020202020204" pitchFamily="34" charset="0"/>
                <a:ea typeface="Clear Sans"/>
                <a:cs typeface="Helvetica" panose="020B0604020202020204" pitchFamily="34" charset="0"/>
                <a:sym typeface="Clear Sans"/>
              </a:rPr>
              <a:t>Follow patients and nurses more closely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3490</TotalTime>
  <Words>312</Words>
  <Application>Microsoft Macintosh PowerPoint</Application>
  <PresentationFormat>Custom</PresentationFormat>
  <Paragraphs>52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Helvetica</vt:lpstr>
      <vt:lpstr>Clear Sans Medium</vt:lpstr>
      <vt:lpstr>Calibri</vt:lpstr>
      <vt:lpstr>Aptos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DUCC SOAP Presentation</dc:title>
  <dc:creator>Sharrock, Aislynn [CWBC]</dc:creator>
  <cp:lastModifiedBy>Aislynn Sharrock</cp:lastModifiedBy>
  <cp:revision>16</cp:revision>
  <dcterms:created xsi:type="dcterms:W3CDTF">2006-08-16T00:00:00Z</dcterms:created>
  <dcterms:modified xsi:type="dcterms:W3CDTF">2025-04-30T22:06:27Z</dcterms:modified>
  <dc:identifier>DAGhiiP7s8I</dc:identifier>
</cp:coreProperties>
</file>