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3"/>
  </p:notesMasterIdLst>
  <p:sldIdLst>
    <p:sldId id="263" r:id="rId6"/>
    <p:sldId id="259" r:id="rId7"/>
    <p:sldId id="260" r:id="rId8"/>
    <p:sldId id="264" r:id="rId9"/>
    <p:sldId id="265" r:id="rId10"/>
    <p:sldId id="266" r:id="rId11"/>
    <p:sldId id="262" r:id="rId12"/>
  </p:sldIdLst>
  <p:sldSz cx="18288000" cy="10287000"/>
  <p:notesSz cx="6858000" cy="9144000"/>
  <p:embeddedFontLst>
    <p:embeddedFont>
      <p:font typeface="Avenir Book" panose="02000503020000020003" pitchFamily="2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3F"/>
    <a:srgbClr val="041F3F"/>
    <a:srgbClr val="03213F"/>
    <a:srgbClr val="092748"/>
    <a:srgbClr val="FFF9DE"/>
    <a:srgbClr val="04223F"/>
    <a:srgbClr val="1F858D"/>
    <a:srgbClr val="132D49"/>
    <a:srgbClr val="15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8"/>
    <p:restoredTop sz="83165"/>
  </p:normalViewPr>
  <p:slideViewPr>
    <p:cSldViewPr snapToGrid="0">
      <p:cViewPr>
        <p:scale>
          <a:sx n="69" d="100"/>
          <a:sy n="69" d="100"/>
        </p:scale>
        <p:origin x="768" y="14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30" d="100"/>
        <a:sy n="130" d="100"/>
      </p:scale>
      <p:origin x="0" y="-464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4576-B63C-9A4B-A1FB-AEB49697B11A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1053-D7AB-E048-A417-FE50A784F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panose="02000503020000020003" pitchFamily="2" charset="0"/>
                <a:ea typeface="Canva Sans"/>
                <a:cs typeface="Canva Sans"/>
                <a:sym typeface="Canva Sans"/>
              </a:rPr>
              <a:t>I have nothing to disclose.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uterus fails to contract after delivery,</a:t>
            </a:r>
            <a:r>
              <a:rPr lang="en-US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mother can lose 500 milliliters of blood per minute.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Uterine atony: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80% of maternal hemorrhage cases</a:t>
            </a:r>
            <a:endParaRPr lang="en-US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Affects 1 in 12 deliveries</a:t>
            </a:r>
            <a:endParaRPr lang="en-US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remains the leading cause of maternal death worldwide.</a:t>
            </a:r>
            <a:endParaRPr lang="en-US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Oxytocin remains our first-line treatment.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sometimes... oxytocin fails.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we still don’t fully understand why.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we asked: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another player be involved —</a:t>
            </a:r>
            <a:r>
              <a:rPr lang="en-US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that oxytocin depends on?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focused on TRPV4 —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mechanosensitive calcium channel.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of TRPV4 as a tiny gatekeeper: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 is activated, TRPV4 opens, calcium rushes in — and contraction begins.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hypothesis was simple: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TRPV4 is required for oxytocin’s effects.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TRPV4 dysfunction may contribute to uterine atony.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So, how did we test it?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We collected biopsies from term, non-laboring cesarean deliveries — at 37 weeks or more — right after placenta delivery, from the upper margin of the lower uterine segment.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We defined two groups.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First we measured OXTR and TRPV4 protein expression by IF</a:t>
            </a:r>
            <a:br>
              <a:rPr lang="en-US" sz="2800" dirty="0"/>
            </a:br>
            <a:r>
              <a:rPr lang="en-US" sz="2800" dirty="0"/>
              <a:t>In the first panel, you can see TRPV4 expression in green; in the second, OXTR in red; and in the third panel, the merged image. </a:t>
            </a:r>
          </a:p>
          <a:p>
            <a:pPr>
              <a:buNone/>
            </a:pPr>
            <a:r>
              <a:rPr lang="en-US" sz="2800" dirty="0"/>
              <a:t>So we confirmed that both TRPV4 and the OXTR are expressed in human uterine smooth muscle at term.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Then we wondered:</a:t>
            </a:r>
            <a:br>
              <a:rPr lang="en-US" sz="2800" dirty="0"/>
            </a:br>
            <a:r>
              <a:rPr lang="en-US" sz="2800" dirty="0"/>
              <a:t>Are they just expressed in the same tissue… or do they actually interact?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4000" b="1" dirty="0"/>
              <a:t>To test this, we performed a PLA.</a:t>
            </a:r>
            <a:br>
              <a:rPr lang="en-US" sz="4000" dirty="0"/>
            </a:br>
            <a:r>
              <a:rPr lang="en-US" sz="4000" dirty="0"/>
              <a:t>The blue shows the nuclei, and the red puncta indicate that the two proteins — OXTR and TRPV4 — are very close, possibly even interacting.</a:t>
            </a:r>
          </a:p>
          <a:p>
            <a:r>
              <a:rPr lang="en-US" sz="4000" b="1" dirty="0"/>
              <a:t>And here, we clearly see a strong signal confirming that OXTR and TRPV4 do interact.</a:t>
            </a:r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This was an exciting finding - because if OXTR interacts with TRPV4… </a:t>
            </a:r>
          </a:p>
          <a:p>
            <a:r>
              <a:rPr lang="en-US" sz="4000" dirty="0"/>
              <a:t>Are they working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next move it was run functional experiments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dirty="0"/>
              <a:t>We blocked TRPV4 — both with antagonists and siRNA —</a:t>
            </a:r>
            <a:br>
              <a:rPr lang="en-US" sz="2800" dirty="0"/>
            </a:br>
            <a:r>
              <a:rPr lang="en-US" sz="2800" dirty="0"/>
              <a:t>and then stimulated with oxytocin.</a:t>
            </a:r>
            <a:br>
              <a:rPr lang="en-US" sz="2800" dirty="0"/>
            </a:br>
            <a:r>
              <a:rPr lang="en-US" sz="2800" dirty="0"/>
              <a:t>The result?</a:t>
            </a:r>
            <a:br>
              <a:rPr lang="en-US" sz="2800" dirty="0"/>
            </a:br>
            <a:r>
              <a:rPr lang="en-US" sz="2800" dirty="0"/>
              <a:t>No calcium response.</a:t>
            </a:r>
            <a:br>
              <a:rPr lang="en-US" sz="2800" dirty="0"/>
            </a:br>
            <a:r>
              <a:rPr lang="en-US" sz="2800" dirty="0"/>
              <a:t>No contraction.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“Oxytocin does not work when TRPV4 is blocked”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we flipped the experiment: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blocked OXTR and activated TRPV4 directly.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Calcium still increased, and contraction still occurred.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TRPV4 does not need oxytocin to cause contraction."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800" dirty="0"/>
              <a:t>Here, I’d like to highlight that this changes how we understand oxytocin signaling.</a:t>
            </a:r>
            <a:br>
              <a:rPr lang="en-US" sz="2800" dirty="0"/>
            </a:br>
            <a:r>
              <a:rPr lang="en-US" sz="2800" dirty="0"/>
              <a:t>In human myometrial smooth muscle cells, TRPV4 is required for oxytocin-induced Ca²⁺ signaling and contraction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200" kern="100" dirty="0">
              <a:solidFill>
                <a:srgbClr val="04203F"/>
              </a:solidFill>
              <a:effectLst/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But we had one more question:</a:t>
            </a:r>
            <a:br>
              <a:rPr lang="en-US" sz="2800" dirty="0"/>
            </a:br>
            <a:r>
              <a:rPr lang="en-US" sz="2800" dirty="0"/>
              <a:t>Could this mechanism explain uterine atony?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We performed WB to study TRPV4 and OXTR protein. </a:t>
            </a:r>
          </a:p>
          <a:p>
            <a:pPr>
              <a:buNone/>
            </a:pPr>
            <a:r>
              <a:rPr lang="en-US" sz="2800" dirty="0"/>
              <a:t>We wondered if they were reduced.</a:t>
            </a:r>
            <a:br>
              <a:rPr lang="en-US" sz="2800" dirty="0"/>
            </a:br>
            <a:r>
              <a:rPr lang="en-US" sz="2800" dirty="0"/>
              <a:t>They weren’t — their expression was similar.</a:t>
            </a:r>
            <a:br>
              <a:rPr lang="en-US" sz="2800" dirty="0"/>
            </a:br>
            <a:r>
              <a:rPr lang="en-US" sz="2800" dirty="0"/>
              <a:t>And honestly, that was a bit disappointing.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So we thought — maybe the interaction itself is altered.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Voilà.</a:t>
            </a:r>
          </a:p>
          <a:p>
            <a:pPr>
              <a:buNone/>
            </a:pPr>
            <a:br>
              <a:rPr lang="en-US" sz="2800" dirty="0"/>
            </a:br>
            <a:r>
              <a:rPr lang="en-US" sz="2800" dirty="0"/>
              <a:t>It was dramatically reduced.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The physical interaction between TRPV4 and OXTR was significantly reduced in uterine atony samples.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TRPV4 is critical for oxytocin-induced contraction.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 breakdown in TRPV4–OXTR interaction may underlie uterine atony.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understanding this pathway, we may find new ways to treat postpartum hemorrhage —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 when oxytocin alone isn’t enough.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1053-D7AB-E048-A417-FE50A784F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6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.jpeg"/><Relationship Id="rId5" Type="http://schemas.openxmlformats.org/officeDocument/2006/relationships/image" Target="../media/image34.svg"/><Relationship Id="rId10" Type="http://schemas.openxmlformats.org/officeDocument/2006/relationships/image" Target="../media/image8.jpe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D3A0EEA-4E68-2312-35BD-7B267C20787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14" name="Picture 13" descr="A blue background with trees&#10;&#10;AI-generated content may be incorrect.">
              <a:extLst>
                <a:ext uri="{FF2B5EF4-FFF2-40B4-BE49-F238E27FC236}">
                  <a16:creationId xmlns:a16="http://schemas.microsoft.com/office/drawing/2014/main" id="{F6C9AF55-CDE8-D5E5-FCB8-4B176B78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111"/>
            <a:stretch/>
          </p:blipFill>
          <p:spPr>
            <a:xfrm>
              <a:off x="9144000" y="0"/>
              <a:ext cx="9144000" cy="10287000"/>
            </a:xfrm>
            <a:prstGeom prst="rect">
              <a:avLst/>
            </a:prstGeom>
          </p:spPr>
        </p:pic>
        <p:pic>
          <p:nvPicPr>
            <p:cNvPr id="13" name="Picture 12" descr="A blue background with trees&#10;&#10;AI-generated content may be incorrect.">
              <a:extLst>
                <a:ext uri="{FF2B5EF4-FFF2-40B4-BE49-F238E27FC236}">
                  <a16:creationId xmlns:a16="http://schemas.microsoft.com/office/drawing/2014/main" id="{27653C34-4FC2-2B8C-5F71-168B0F5C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287000" cy="10287000"/>
            </a:xfrm>
            <a:prstGeom prst="rect">
              <a:avLst/>
            </a:prstGeom>
          </p:spPr>
        </p:pic>
      </p:grpSp>
      <p:pic>
        <p:nvPicPr>
          <p:cNvPr id="7" name="Picture 2" descr="Society for Obstetric Anesthesia and Perinatology">
            <a:extLst>
              <a:ext uri="{FF2B5EF4-FFF2-40B4-BE49-F238E27FC236}">
                <a16:creationId xmlns:a16="http://schemas.microsoft.com/office/drawing/2014/main" id="{6AA5B247-7D97-500F-4EBC-38E8ABAB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457" y="9293289"/>
            <a:ext cx="1984281" cy="8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325CBFC9-6501-4E89-A638-958018189C6C}"/>
              </a:ext>
            </a:extLst>
          </p:cNvPr>
          <p:cNvSpPr/>
          <p:nvPr/>
        </p:nvSpPr>
        <p:spPr>
          <a:xfrm>
            <a:off x="-286871" y="5562291"/>
            <a:ext cx="5176112" cy="4930041"/>
          </a:xfrm>
          <a:custGeom>
            <a:avLst/>
            <a:gdLst/>
            <a:ahLst/>
            <a:cxnLst/>
            <a:rect l="l" t="t" r="r" b="b"/>
            <a:pathLst>
              <a:path w="8846274" h="8846274">
                <a:moveTo>
                  <a:pt x="0" y="0"/>
                </a:moveTo>
                <a:lnTo>
                  <a:pt x="8846274" y="0"/>
                </a:lnTo>
                <a:lnTo>
                  <a:pt x="8846274" y="8846274"/>
                </a:lnTo>
                <a:lnTo>
                  <a:pt x="0" y="8846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01418-A29C-1092-C775-356C347DDF6A}"/>
              </a:ext>
            </a:extLst>
          </p:cNvPr>
          <p:cNvSpPr txBox="1"/>
          <p:nvPr/>
        </p:nvSpPr>
        <p:spPr>
          <a:xfrm>
            <a:off x="1181239" y="1568933"/>
            <a:ext cx="16396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9DE"/>
                </a:solidFill>
                <a:effectLst/>
                <a:latin typeface="Avenir Book" panose="02000503020000020003" pitchFamily="2" charset="0"/>
                <a:ea typeface="Roboto" panose="02000000000000000000" pitchFamily="2" charset="0"/>
              </a:rPr>
              <a:t>The TRPV4 channel could be part of the problem—and the solution—in uterine atony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9D41B-F5E0-F487-C129-8CA3ED6FD86D}"/>
              </a:ext>
            </a:extLst>
          </p:cNvPr>
          <p:cNvSpPr txBox="1"/>
          <p:nvPr/>
        </p:nvSpPr>
        <p:spPr>
          <a:xfrm>
            <a:off x="3225456" y="4304019"/>
            <a:ext cx="11837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  <a:cs typeface="Canva Sans"/>
                <a:sym typeface="Canva Sans"/>
              </a:rPr>
              <a:t>Daiana D. Fornes, PhD; Guillermina Michel, BS; David N. Cornfield, MD; </a:t>
            </a:r>
          </a:p>
          <a:p>
            <a:pPr algn="ctr"/>
            <a:r>
              <a: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  <a:cs typeface="Canva Sans"/>
                <a:sym typeface="Canva Sans"/>
              </a:rPr>
              <a:t>Jessica R. Ansari, MD, MS</a:t>
            </a:r>
          </a:p>
          <a:p>
            <a:pPr algn="ctr"/>
            <a:endParaRPr lang="en-US" sz="2000" dirty="0">
              <a:solidFill>
                <a:srgbClr val="FFF9DE"/>
              </a:solidFill>
              <a:latin typeface="Avenir Book" panose="02000503020000020003" pitchFamily="2" charset="0"/>
              <a:ea typeface="Roboto" panose="02000000000000000000" pitchFamily="2" charset="0"/>
              <a:cs typeface="Canva Sans"/>
              <a:sym typeface="Canva Sans"/>
            </a:endParaRPr>
          </a:p>
          <a:p>
            <a:pPr algn="ctr"/>
            <a:r>
              <a:rPr lang="en-US" sz="20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rPr>
              <a:t>Stanford University School of Medicine</a:t>
            </a:r>
          </a:p>
        </p:txBody>
      </p:sp>
      <p:pic>
        <p:nvPicPr>
          <p:cNvPr id="2052" name="Picture 4" descr="Branding and Identity | Department of Medicine | Stanford Medicine">
            <a:extLst>
              <a:ext uri="{FF2B5EF4-FFF2-40B4-BE49-F238E27FC236}">
                <a16:creationId xmlns:a16="http://schemas.microsoft.com/office/drawing/2014/main" id="{98CF188D-B894-ED56-CA93-E9B56FAD8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79" b="35886"/>
          <a:stretch/>
        </p:blipFill>
        <p:spPr bwMode="auto">
          <a:xfrm>
            <a:off x="15013230" y="282377"/>
            <a:ext cx="3274325" cy="9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2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424643FA-47C4-BD1C-46F6-8C22E823A872}"/>
              </a:ext>
            </a:extLst>
          </p:cNvPr>
          <p:cNvSpPr txBox="1"/>
          <p:nvPr/>
        </p:nvSpPr>
        <p:spPr>
          <a:xfrm>
            <a:off x="5320553" y="3592606"/>
            <a:ext cx="8126760" cy="267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b="1" dirty="0">
                <a:latin typeface="Avenir Book" panose="02000503020000020003" pitchFamily="2" charset="0"/>
                <a:ea typeface="Canva Sans"/>
                <a:cs typeface="Canva Sans"/>
                <a:sym typeface="Canva Sans"/>
              </a:rPr>
              <a:t>SPEAKER DISCLOSURE</a:t>
            </a:r>
            <a:br>
              <a:rPr lang="en-US" sz="5099" dirty="0">
                <a:latin typeface="Avenir Book" panose="02000503020000020003" pitchFamily="2" charset="0"/>
                <a:ea typeface="Canva Sans"/>
                <a:cs typeface="Canva Sans"/>
                <a:sym typeface="Canva Sans"/>
              </a:rPr>
            </a:br>
            <a:endParaRPr lang="en-US" sz="5099" dirty="0">
              <a:latin typeface="Avenir Book" panose="02000503020000020003" pitchFamily="2" charset="0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7139"/>
              </a:lnSpc>
            </a:pPr>
            <a:r>
              <a:rPr lang="en-US" sz="5099" dirty="0">
                <a:latin typeface="Avenir Book" panose="02000503020000020003" pitchFamily="2" charset="0"/>
                <a:ea typeface="Canva Sans"/>
                <a:cs typeface="Canva Sans"/>
                <a:sym typeface="Canva Sans"/>
              </a:rPr>
              <a:t>I have nothing to disclose.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7E9AC236-B1A4-04FF-2B5B-332187BE58D2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61114104-B989-E413-CF25-96FF351ED367}"/>
              </a:ext>
            </a:extLst>
          </p:cNvPr>
          <p:cNvSpPr/>
          <p:nvPr/>
        </p:nvSpPr>
        <p:spPr>
          <a:xfrm>
            <a:off x="0" y="9480176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EE1499EC-633F-E40E-81E3-64A669E26A71}"/>
              </a:ext>
            </a:extLst>
          </p:cNvPr>
          <p:cNvSpPr/>
          <p:nvPr/>
        </p:nvSpPr>
        <p:spPr>
          <a:xfrm>
            <a:off x="-286871" y="5562291"/>
            <a:ext cx="5176112" cy="4930041"/>
          </a:xfrm>
          <a:custGeom>
            <a:avLst/>
            <a:gdLst/>
            <a:ahLst/>
            <a:cxnLst/>
            <a:rect l="l" t="t" r="r" b="b"/>
            <a:pathLst>
              <a:path w="8846274" h="8846274">
                <a:moveTo>
                  <a:pt x="0" y="0"/>
                </a:moveTo>
                <a:lnTo>
                  <a:pt x="8846274" y="0"/>
                </a:lnTo>
                <a:lnTo>
                  <a:pt x="8846274" y="8846274"/>
                </a:lnTo>
                <a:lnTo>
                  <a:pt x="0" y="8846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F529E84-E6FF-9780-FC09-65BE8DBB38FF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591F3-22E2-0343-BB46-29E8A93CA314}"/>
              </a:ext>
            </a:extLst>
          </p:cNvPr>
          <p:cNvSpPr txBox="1"/>
          <p:nvPr/>
        </p:nvSpPr>
        <p:spPr>
          <a:xfrm>
            <a:off x="0" y="14180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9DE"/>
                </a:solidFill>
                <a:latin typeface="Avenir Book" panose="02000503020000020003" pitchFamily="2" charset="0"/>
              </a:rPr>
              <a:t>Clinical Problem &amp; Knowledge Gap</a:t>
            </a:r>
            <a:endParaRPr lang="en-US" sz="2800" dirty="0">
              <a:solidFill>
                <a:srgbClr val="FFF9DE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813D4-32B3-6740-62C7-9399B7C4FCB0}"/>
              </a:ext>
            </a:extLst>
          </p:cNvPr>
          <p:cNvSpPr txBox="1"/>
          <p:nvPr/>
        </p:nvSpPr>
        <p:spPr>
          <a:xfrm>
            <a:off x="200784" y="2266880"/>
            <a:ext cx="62963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  <a:cs typeface="Calibri" panose="020F0502020204030204" pitchFamily="34" charset="0"/>
              </a:rPr>
              <a:t>Failure of the uterus to contract firmly after delivery to stop bleeding from the placental bed (~500ml/min)</a:t>
            </a:r>
            <a:endParaRPr lang="en-US" sz="2800" b="0" i="0" dirty="0">
              <a:solidFill>
                <a:srgbClr val="1F1F1F"/>
              </a:solidFill>
              <a:effectLst/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rgbClr val="1F1F1F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Causes 80% of maternal hemorrhage cases</a:t>
            </a:r>
            <a:endParaRPr lang="en-US" sz="2800" i="0" dirty="0">
              <a:solidFill>
                <a:srgbClr val="1F1F1F"/>
              </a:solidFill>
              <a:effectLst/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1F1F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Impacts 1 in 12 deliveries</a:t>
            </a:r>
            <a:endParaRPr lang="en-US" sz="2800" b="1" dirty="0">
              <a:solidFill>
                <a:srgbClr val="1F1F1F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F1F1F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F1F1F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#1 cause of maternal death worldwide</a:t>
            </a:r>
          </a:p>
          <a:p>
            <a:endParaRPr lang="en-US" sz="2800" dirty="0">
              <a:solidFill>
                <a:srgbClr val="1F1F1F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17" name="Picture 4" descr="image">
            <a:extLst>
              <a:ext uri="{FF2B5EF4-FFF2-40B4-BE49-F238E27FC236}">
                <a16:creationId xmlns:a16="http://schemas.microsoft.com/office/drawing/2014/main" id="{592D0DF3-4C94-EDE7-D31D-8325386CD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234"/>
          <a:stretch/>
        </p:blipFill>
        <p:spPr bwMode="auto">
          <a:xfrm>
            <a:off x="6497184" y="5575478"/>
            <a:ext cx="2524377" cy="34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Uterine atony - Wikipedia">
            <a:extLst>
              <a:ext uri="{FF2B5EF4-FFF2-40B4-BE49-F238E27FC236}">
                <a16:creationId xmlns:a16="http://schemas.microsoft.com/office/drawing/2014/main" id="{70FF4CAE-209E-6559-E0E6-19DB14DB1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10829" r="14586" b="23258"/>
          <a:stretch/>
        </p:blipFill>
        <p:spPr bwMode="auto">
          <a:xfrm>
            <a:off x="6497184" y="2120574"/>
            <a:ext cx="2461685" cy="30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diagram of cell contraceptives&#10;&#10;AI-generated content may be incorrect.">
            <a:extLst>
              <a:ext uri="{FF2B5EF4-FFF2-40B4-BE49-F238E27FC236}">
                <a16:creationId xmlns:a16="http://schemas.microsoft.com/office/drawing/2014/main" id="{61881C48-4466-3327-0F90-93012115E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>
          <a:xfrm>
            <a:off x="10770187" y="4386465"/>
            <a:ext cx="5993258" cy="41246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729A42-AD97-1BB5-267A-2FC2BD13D23B}"/>
              </a:ext>
            </a:extLst>
          </p:cNvPr>
          <p:cNvSpPr txBox="1"/>
          <p:nvPr/>
        </p:nvSpPr>
        <p:spPr>
          <a:xfrm>
            <a:off x="9700417" y="8391634"/>
            <a:ext cx="85875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Hypotheses</a:t>
            </a:r>
            <a:endParaRPr lang="en-US" sz="2800" b="1" dirty="0">
              <a:latin typeface="Avenir Book" panose="02000503020000020003" pitchFamily="2" charset="0"/>
            </a:endParaRPr>
          </a:p>
          <a:p>
            <a:endParaRPr lang="en-US" sz="1000" dirty="0">
              <a:latin typeface="Avenir Book" panose="02000503020000020003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Avenir Book" panose="02000503020000020003" pitchFamily="2" charset="0"/>
              </a:rPr>
              <a:t>TRPV4 is required for oxytocin effects 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venir Book" panose="02000503020000020003" pitchFamily="2" charset="0"/>
              </a:rPr>
              <a:t>TRPV4 dysfunction contributes to uterine atony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AEC5EA-0B1C-D56A-1817-A766314592A2}"/>
              </a:ext>
            </a:extLst>
          </p:cNvPr>
          <p:cNvSpPr txBox="1"/>
          <p:nvPr/>
        </p:nvSpPr>
        <p:spPr>
          <a:xfrm>
            <a:off x="9700417" y="2139696"/>
            <a:ext cx="8132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Oxytocin is a first-line treatment for uterine atony</a:t>
            </a:r>
          </a:p>
          <a:p>
            <a:pPr marL="457200"/>
            <a:endParaRPr lang="en-US" sz="2800" dirty="0">
              <a:latin typeface="Avenir Book" panose="02000503020000020003" pitchFamily="2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Mechanism of action (and failure in atony) remain incompletely understood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4320C6-30CB-F9E4-0CD2-82EC9B09DE24}"/>
              </a:ext>
            </a:extLst>
          </p:cNvPr>
          <p:cNvSpPr txBox="1"/>
          <p:nvPr/>
        </p:nvSpPr>
        <p:spPr>
          <a:xfrm>
            <a:off x="235448" y="1275242"/>
            <a:ext cx="295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41F3F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Uterine atony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895C17-7D95-5E8C-C0CB-F41DC690D9E6}"/>
              </a:ext>
            </a:extLst>
          </p:cNvPr>
          <p:cNvSpPr txBox="1"/>
          <p:nvPr/>
        </p:nvSpPr>
        <p:spPr>
          <a:xfrm>
            <a:off x="9700417" y="1275242"/>
            <a:ext cx="5786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41F3F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Oxytocin Treatment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DB2E-9820-0438-2541-91C3B9F63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65D84B2-5CD0-C0E5-FF1E-1AFE0C229EA0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721A9-AC6D-49F1-EB47-1676AA1C5D55}"/>
              </a:ext>
            </a:extLst>
          </p:cNvPr>
          <p:cNvSpPr txBox="1"/>
          <p:nvPr/>
        </p:nvSpPr>
        <p:spPr>
          <a:xfrm>
            <a:off x="0" y="14180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9DE"/>
                </a:solidFill>
                <a:latin typeface="Avenir Book" panose="02000503020000020003" pitchFamily="2" charset="0"/>
              </a:rPr>
              <a:t>Methods</a:t>
            </a:r>
          </a:p>
          <a:p>
            <a:endParaRPr lang="en-US" sz="2800" b="1" dirty="0">
              <a:solidFill>
                <a:srgbClr val="FFF9DE"/>
              </a:solidFill>
              <a:latin typeface="Avenir Book" panose="02000503020000020003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56C9A5-720B-B063-7C30-1EF19396BB8B}"/>
              </a:ext>
            </a:extLst>
          </p:cNvPr>
          <p:cNvGrpSpPr/>
          <p:nvPr/>
        </p:nvGrpSpPr>
        <p:grpSpPr>
          <a:xfrm>
            <a:off x="7007991" y="1368069"/>
            <a:ext cx="5068269" cy="3672773"/>
            <a:chOff x="7356331" y="1762507"/>
            <a:chExt cx="5068269" cy="367277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94249E-1A07-1E3D-8D60-0059FD0F7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734" t="63805" r="63845" b="11074"/>
            <a:stretch/>
          </p:blipFill>
          <p:spPr>
            <a:xfrm>
              <a:off x="10201437" y="1762507"/>
              <a:ext cx="2223163" cy="21620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6E8918-6DF8-624C-29A6-9019B93F8B40}"/>
                </a:ext>
              </a:extLst>
            </p:cNvPr>
            <p:cNvSpPr txBox="1"/>
            <p:nvPr/>
          </p:nvSpPr>
          <p:spPr>
            <a:xfrm>
              <a:off x="7356331" y="1874023"/>
              <a:ext cx="403082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venir Book" panose="02000503020000020003" pitchFamily="2" charset="0"/>
                </a:rPr>
                <a:t>Control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Uterine tone score ≥ 8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one dose oxytocin 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QBL &lt; 1000 mL</a:t>
              </a:r>
              <a:endParaRPr lang="en-US" sz="2400" dirty="0">
                <a:latin typeface="Avenir Book" panose="02000503020000020003" pitchFamily="2" charset="0"/>
              </a:endParaRPr>
            </a:p>
            <a:p>
              <a:r>
                <a:rPr lang="en-US" sz="2400" dirty="0">
                  <a:latin typeface="Avenir Book" panose="02000503020000020003" pitchFamily="2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ACAFEB-1495-9028-617A-30F11985CB06}"/>
                </a:ext>
              </a:extLst>
            </p:cNvPr>
            <p:cNvSpPr txBox="1"/>
            <p:nvPr/>
          </p:nvSpPr>
          <p:spPr>
            <a:xfrm>
              <a:off x="7356331" y="3865620"/>
              <a:ext cx="383894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venir Book" panose="02000503020000020003" pitchFamily="2" charset="0"/>
                </a:rPr>
                <a:t>Atony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Uterine tone score &lt; 6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nd</a:t>
              </a:r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 line uterotonic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Source Sans Pro" panose="020B0503030403020204" pitchFamily="34" charset="0"/>
                  <a:cs typeface="Calibri" panose="020F0502020204030204" pitchFamily="34" charset="0"/>
                </a:rPr>
                <a:t>QBL &gt; 1000 mL</a:t>
              </a:r>
              <a:endParaRPr lang="en-US" sz="2400" dirty="0">
                <a:latin typeface="Avenir Book" panose="02000503020000020003" pitchFamily="2" charset="0"/>
              </a:endParaRPr>
            </a:p>
          </p:txBody>
        </p:sp>
        <p:pic>
          <p:nvPicPr>
            <p:cNvPr id="6146" name="Picture 2" descr="Pitocin® Oxytocin Injection 10 U/mL, Multiple Dose Vial 10 mL, Each | McGuff">
              <a:extLst>
                <a:ext uri="{FF2B5EF4-FFF2-40B4-BE49-F238E27FC236}">
                  <a16:creationId xmlns:a16="http://schemas.microsoft.com/office/drawing/2014/main" id="{EAF111C5-46D3-0FB6-E065-434E632E4B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1" r="27535"/>
            <a:stretch/>
          </p:blipFill>
          <p:spPr bwMode="auto">
            <a:xfrm>
              <a:off x="11042271" y="3644346"/>
              <a:ext cx="783773" cy="1728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41618B-6B9D-9AAF-FB36-C2B6A3A03D16}"/>
              </a:ext>
            </a:extLst>
          </p:cNvPr>
          <p:cNvGrpSpPr/>
          <p:nvPr/>
        </p:nvGrpSpPr>
        <p:grpSpPr>
          <a:xfrm>
            <a:off x="68637" y="782567"/>
            <a:ext cx="6555951" cy="4153049"/>
            <a:chOff x="242806" y="1177005"/>
            <a:chExt cx="6555951" cy="41530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2E8998-E919-E9B0-81D2-D0A9D90CFE64}"/>
                </a:ext>
              </a:extLst>
            </p:cNvPr>
            <p:cNvSpPr txBox="1"/>
            <p:nvPr/>
          </p:nvSpPr>
          <p:spPr>
            <a:xfrm>
              <a:off x="242806" y="1959642"/>
              <a:ext cx="6172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venir Book" panose="02000503020000020003" pitchFamily="2" charset="0"/>
                </a:rPr>
                <a:t>Term, non-laboring cesarean deliveries (≥37 weeks)</a:t>
              </a:r>
            </a:p>
          </p:txBody>
        </p:sp>
        <p:pic>
          <p:nvPicPr>
            <p:cNvPr id="42" name="Picture 41" descr="A diagram of a petri dish with a sample of meat&#10;&#10;AI-generated content may be incorrect.">
              <a:extLst>
                <a:ext uri="{FF2B5EF4-FFF2-40B4-BE49-F238E27FC236}">
                  <a16:creationId xmlns:a16="http://schemas.microsoft.com/office/drawing/2014/main" id="{BE99ABB5-3DC0-8FB6-8349-580F4872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205" y="2218109"/>
              <a:ext cx="3466552" cy="293756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21BCF7-48B2-B802-6902-6F43F1B3A9E0}"/>
                </a:ext>
              </a:extLst>
            </p:cNvPr>
            <p:cNvSpPr txBox="1"/>
            <p:nvPr/>
          </p:nvSpPr>
          <p:spPr>
            <a:xfrm>
              <a:off x="256100" y="3021730"/>
              <a:ext cx="346655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venir Book" panose="02000503020000020003" pitchFamily="2" charset="0"/>
                </a:rPr>
                <a:t>Biopsies collected from the upper margin of the lower uterine segment incision, post-placenta delivery.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9DEB60-BD68-AFF0-1616-8CAA71730B37}"/>
                </a:ext>
              </a:extLst>
            </p:cNvPr>
            <p:cNvSpPr txBox="1"/>
            <p:nvPr/>
          </p:nvSpPr>
          <p:spPr>
            <a:xfrm>
              <a:off x="242806" y="1177005"/>
              <a:ext cx="65004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200" b="1" dirty="0">
                  <a:solidFill>
                    <a:srgbClr val="041F3F"/>
                  </a:solidFill>
                  <a:latin typeface="Avenir Book" panose="02000503020000020003" pitchFamily="2" charset="0"/>
                </a:rPr>
                <a:t>Human Myometrial Samples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04085-154A-26FC-8FD1-6D7A5027EBC4}"/>
              </a:ext>
            </a:extLst>
          </p:cNvPr>
          <p:cNvGrpSpPr/>
          <p:nvPr/>
        </p:nvGrpSpPr>
        <p:grpSpPr>
          <a:xfrm>
            <a:off x="12318538" y="1425981"/>
            <a:ext cx="5555290" cy="1832497"/>
            <a:chOff x="12318538" y="1425981"/>
            <a:chExt cx="5555290" cy="183249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861C59-392A-CF1D-A694-B764FBA825F4}"/>
                </a:ext>
              </a:extLst>
            </p:cNvPr>
            <p:cNvSpPr txBox="1"/>
            <p:nvPr/>
          </p:nvSpPr>
          <p:spPr>
            <a:xfrm>
              <a:off x="12318538" y="1473374"/>
              <a:ext cx="555529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800" b="1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Assays</a:t>
              </a:r>
            </a:p>
            <a:p>
              <a:pPr marL="342900" marR="0" indent="-342900">
                <a:buFont typeface="Arial" panose="020B0604020202020204" pitchFamily="34" charset="0"/>
                <a:buChar char="•"/>
              </a:pPr>
              <a:r>
                <a:rPr lang="en-US" sz="2400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Calcium imaging </a:t>
              </a:r>
            </a:p>
            <a:p>
              <a:pPr marL="342900" marR="0" indent="-342900">
                <a:buFont typeface="Arial" panose="020B0604020202020204" pitchFamily="34" charset="0"/>
                <a:buChar char="•"/>
              </a:pPr>
              <a:r>
                <a:rPr lang="en-US" sz="2400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Collagen gel contraction</a:t>
              </a:r>
            </a:p>
            <a:p>
              <a:pPr marL="342900" marR="0" indent="-342900">
                <a:buFont typeface="Arial" panose="020B0604020202020204" pitchFamily="34" charset="0"/>
                <a:buChar char="•"/>
              </a:pPr>
              <a:r>
                <a:rPr lang="en-US" sz="2400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Proximity Ligation Assay (PLA) </a:t>
              </a:r>
            </a:p>
            <a:p>
              <a:pPr marR="0"/>
              <a:endParaRPr lang="en-US" sz="1000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 descr="A microscope and computer monitor&#10;&#10;AI-generated content may be incorrect.">
              <a:extLst>
                <a:ext uri="{FF2B5EF4-FFF2-40B4-BE49-F238E27FC236}">
                  <a16:creationId xmlns:a16="http://schemas.microsoft.com/office/drawing/2014/main" id="{AC2B43E1-40E3-2172-C418-3DC19E4DC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4679" y="1425981"/>
              <a:ext cx="1331798" cy="804173"/>
            </a:xfrm>
            <a:prstGeom prst="rect">
              <a:avLst/>
            </a:prstGeom>
          </p:spPr>
        </p:pic>
        <p:pic>
          <p:nvPicPr>
            <p:cNvPr id="59" name="Picture 58" descr="A cartoon of a human organ&#10;&#10;AI-generated content may be incorrect.">
              <a:extLst>
                <a:ext uri="{FF2B5EF4-FFF2-40B4-BE49-F238E27FC236}">
                  <a16:creationId xmlns:a16="http://schemas.microsoft.com/office/drawing/2014/main" id="{0881C003-D624-EEA4-D168-F4237233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6144" y="1565204"/>
              <a:ext cx="1087683" cy="1537477"/>
            </a:xfrm>
            <a:prstGeom prst="rect">
              <a:avLst/>
            </a:prstGeom>
          </p:spPr>
        </p:pic>
      </p:grp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CAA88B0F-805E-9E51-5FE1-6B5A83993C56}"/>
              </a:ext>
            </a:extLst>
          </p:cNvPr>
          <p:cNvGrpSpPr/>
          <p:nvPr/>
        </p:nvGrpSpPr>
        <p:grpSpPr>
          <a:xfrm>
            <a:off x="-1" y="5282519"/>
            <a:ext cx="18288001" cy="806824"/>
            <a:chOff x="-1" y="5443880"/>
            <a:chExt cx="18288001" cy="806824"/>
          </a:xfrm>
        </p:grpSpPr>
        <p:sp>
          <p:nvSpPr>
            <p:cNvPr id="63" name="Freeform 2">
              <a:extLst>
                <a:ext uri="{FF2B5EF4-FFF2-40B4-BE49-F238E27FC236}">
                  <a16:creationId xmlns:a16="http://schemas.microsoft.com/office/drawing/2014/main" id="{6A8E306F-F3DA-123A-168B-C2F4DBA9B0D4}"/>
                </a:ext>
              </a:extLst>
            </p:cNvPr>
            <p:cNvSpPr/>
            <p:nvPr/>
          </p:nvSpPr>
          <p:spPr>
            <a:xfrm>
              <a:off x="0" y="5443880"/>
              <a:ext cx="18288000" cy="806824"/>
            </a:xfrm>
            <a:custGeom>
              <a:avLst/>
              <a:gdLst/>
              <a:ahLst/>
              <a:cxnLst/>
              <a:rect l="l" t="t" r="r" b="b"/>
              <a:pathLst>
                <a:path w="19031690" h="3164019">
                  <a:moveTo>
                    <a:pt x="0" y="0"/>
                  </a:moveTo>
                  <a:lnTo>
                    <a:pt x="19031690" y="0"/>
                  </a:lnTo>
                  <a:lnTo>
                    <a:pt x="19031690" y="3164018"/>
                  </a:lnTo>
                  <a:lnTo>
                    <a:pt x="0" y="316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144" name="TextBox 6143">
              <a:extLst>
                <a:ext uri="{FF2B5EF4-FFF2-40B4-BE49-F238E27FC236}">
                  <a16:creationId xmlns:a16="http://schemas.microsoft.com/office/drawing/2014/main" id="{801FAE45-96EE-5B94-CFEA-960207DB0BA8}"/>
                </a:ext>
              </a:extLst>
            </p:cNvPr>
            <p:cNvSpPr txBox="1"/>
            <p:nvPr/>
          </p:nvSpPr>
          <p:spPr>
            <a:xfrm>
              <a:off x="-1" y="5585682"/>
              <a:ext cx="123185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9DE"/>
                  </a:solidFill>
                  <a:latin typeface="Avenir Book" panose="02000503020000020003" pitchFamily="2" charset="0"/>
                </a:rPr>
                <a:t>Results: TRPV4 and OXTR interact in the gravid human myometrium</a:t>
              </a:r>
            </a:p>
          </p:txBody>
        </p:sp>
      </p:grpSp>
      <p:sp>
        <p:nvSpPr>
          <p:cNvPr id="6162" name="TextBox 6161">
            <a:extLst>
              <a:ext uri="{FF2B5EF4-FFF2-40B4-BE49-F238E27FC236}">
                <a16:creationId xmlns:a16="http://schemas.microsoft.com/office/drawing/2014/main" id="{4CABA9EE-D7C1-B90C-2EF4-9EE79DFB3CC8}"/>
              </a:ext>
            </a:extLst>
          </p:cNvPr>
          <p:cNvSpPr txBox="1"/>
          <p:nvPr/>
        </p:nvSpPr>
        <p:spPr>
          <a:xfrm>
            <a:off x="10561153" y="6177302"/>
            <a:ext cx="731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TRPV4 and OXTR interact in term myometrium (PLA)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3C194-2579-8578-860A-FCC5C4F95206}"/>
              </a:ext>
            </a:extLst>
          </p:cNvPr>
          <p:cNvSpPr txBox="1"/>
          <p:nvPr/>
        </p:nvSpPr>
        <p:spPr>
          <a:xfrm>
            <a:off x="1131821" y="6177302"/>
            <a:ext cx="7653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TRPV4 and OXTR colocalize in uterine smooth muscle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767BF1-7208-2275-FC5B-F8A426DFB5AF}"/>
              </a:ext>
            </a:extLst>
          </p:cNvPr>
          <p:cNvGrpSpPr/>
          <p:nvPr/>
        </p:nvGrpSpPr>
        <p:grpSpPr>
          <a:xfrm>
            <a:off x="10859821" y="6636280"/>
            <a:ext cx="7041955" cy="3676123"/>
            <a:chOff x="10580421" y="6758681"/>
            <a:chExt cx="6758825" cy="3528318"/>
          </a:xfrm>
        </p:grpSpPr>
        <p:pic>
          <p:nvPicPr>
            <p:cNvPr id="10" name="Picture 9" descr="A close-up of a microscope&#10;&#10;AI-generated content may be incorrect.">
              <a:extLst>
                <a:ext uri="{FF2B5EF4-FFF2-40B4-BE49-F238E27FC236}">
                  <a16:creationId xmlns:a16="http://schemas.microsoft.com/office/drawing/2014/main" id="{B4D4B402-2B2E-D609-68B8-C38AA1B8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0" b="3277"/>
            <a:stretch/>
          </p:blipFill>
          <p:spPr>
            <a:xfrm>
              <a:off x="10580421" y="7112811"/>
              <a:ext cx="6758825" cy="31741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08A1A6-92D5-9CCD-FD4B-602178D05B36}"/>
                </a:ext>
              </a:extLst>
            </p:cNvPr>
            <p:cNvSpPr txBox="1"/>
            <p:nvPr/>
          </p:nvSpPr>
          <p:spPr>
            <a:xfrm>
              <a:off x="10744729" y="6758681"/>
              <a:ext cx="2530119" cy="354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TRPV4-OXTR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04517-D20E-6526-25AD-70BDA27B30B3}"/>
              </a:ext>
            </a:extLst>
          </p:cNvPr>
          <p:cNvGrpSpPr/>
          <p:nvPr/>
        </p:nvGrpSpPr>
        <p:grpSpPr>
          <a:xfrm>
            <a:off x="28144" y="6612233"/>
            <a:ext cx="10138946" cy="3685351"/>
            <a:chOff x="575866" y="6803620"/>
            <a:chExt cx="9612412" cy="3493964"/>
          </a:xfrm>
        </p:grpSpPr>
        <p:pic>
          <p:nvPicPr>
            <p:cNvPr id="6" name="Picture 5" descr="A collage of different colored images&#10;&#10;AI-generated content may be incorrect.">
              <a:extLst>
                <a:ext uri="{FF2B5EF4-FFF2-40B4-BE49-F238E27FC236}">
                  <a16:creationId xmlns:a16="http://schemas.microsoft.com/office/drawing/2014/main" id="{42D25CB1-395F-23D4-55FF-6E7211D10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6" t="11732" r="2606" b="5812"/>
            <a:stretch/>
          </p:blipFill>
          <p:spPr>
            <a:xfrm>
              <a:off x="575866" y="7146831"/>
              <a:ext cx="9612412" cy="31507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2151E9-E9D7-D6F7-B1DD-41533096269D}"/>
                </a:ext>
              </a:extLst>
            </p:cNvPr>
            <p:cNvSpPr txBox="1"/>
            <p:nvPr/>
          </p:nvSpPr>
          <p:spPr>
            <a:xfrm>
              <a:off x="7108199" y="6803620"/>
              <a:ext cx="23546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Nuclei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TRPV4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OXTR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4A461-34E9-EA9D-E68D-F1EA5222AB04}"/>
                </a:ext>
              </a:extLst>
            </p:cNvPr>
            <p:cNvSpPr txBox="1"/>
            <p:nvPr/>
          </p:nvSpPr>
          <p:spPr>
            <a:xfrm>
              <a:off x="721187" y="6832883"/>
              <a:ext cx="9657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TRPV4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37EBED-6094-5E66-142D-6C38FA41B80A}"/>
                </a:ext>
              </a:extLst>
            </p:cNvPr>
            <p:cNvSpPr txBox="1"/>
            <p:nvPr/>
          </p:nvSpPr>
          <p:spPr>
            <a:xfrm>
              <a:off x="3918456" y="6819009"/>
              <a:ext cx="8956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OXTR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05CA71-1E85-C67F-354D-0DCF31FAD319}"/>
              </a:ext>
            </a:extLst>
          </p:cNvPr>
          <p:cNvGrpSpPr/>
          <p:nvPr/>
        </p:nvGrpSpPr>
        <p:grpSpPr>
          <a:xfrm>
            <a:off x="12318538" y="3500155"/>
            <a:ext cx="5797568" cy="1694905"/>
            <a:chOff x="12318538" y="3500155"/>
            <a:chExt cx="5797568" cy="1694905"/>
          </a:xfrm>
        </p:grpSpPr>
        <p:pic>
          <p:nvPicPr>
            <p:cNvPr id="6148" name="Picture 4" descr="GSK1016790A - Wikipedia">
              <a:extLst>
                <a:ext uri="{FF2B5EF4-FFF2-40B4-BE49-F238E27FC236}">
                  <a16:creationId xmlns:a16="http://schemas.microsoft.com/office/drawing/2014/main" id="{FDDF0D20-D5A1-1EAD-C2EB-0E7BC588E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177" y="3693998"/>
              <a:ext cx="1361069" cy="67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GSK2798745">
              <a:extLst>
                <a:ext uri="{FF2B5EF4-FFF2-40B4-BE49-F238E27FC236}">
                  <a16:creationId xmlns:a16="http://schemas.microsoft.com/office/drawing/2014/main" id="{84A14F39-EFA9-CC25-81F4-B19709531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1239" y="3684895"/>
              <a:ext cx="1024867" cy="102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A test tube with pink liquid&#10;&#10;AI-generated content may be incorrect.">
              <a:extLst>
                <a:ext uri="{FF2B5EF4-FFF2-40B4-BE49-F238E27FC236}">
                  <a16:creationId xmlns:a16="http://schemas.microsoft.com/office/drawing/2014/main" id="{5CB07C67-A03F-EEBE-7B7B-1988C3BF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5320" y="4552955"/>
              <a:ext cx="866842" cy="6421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34D50D-728A-DF94-756F-83F00BAB1325}"/>
                </a:ext>
              </a:extLst>
            </p:cNvPr>
            <p:cNvSpPr txBox="1"/>
            <p:nvPr/>
          </p:nvSpPr>
          <p:spPr>
            <a:xfrm>
              <a:off x="12318538" y="3500155"/>
              <a:ext cx="555529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buNone/>
              </a:pPr>
              <a:r>
                <a:rPr lang="en-US" sz="2800" b="1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TRPV4 modulation</a:t>
              </a:r>
            </a:p>
            <a:p>
              <a:pPr marL="342900" marR="0" indent="-342900">
                <a:buFont typeface="Arial" panose="020B0604020202020204" pitchFamily="34" charset="0"/>
                <a:buChar char="•"/>
              </a:pPr>
              <a:r>
                <a:rPr lang="en-US" sz="2400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Pharmacologic agonist and antagonist</a:t>
              </a:r>
            </a:p>
            <a:p>
              <a:pPr marL="342900" marR="0" indent="-342900">
                <a:buFont typeface="Arial" panose="020B0604020202020204" pitchFamily="34" charset="0"/>
                <a:buChar char="•"/>
              </a:pPr>
              <a:r>
                <a:rPr lang="en-US" sz="2400" kern="100" dirty="0">
                  <a:effectLst/>
                  <a:latin typeface="Avenir Book" panose="02000503020000020003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Genetic siRNA knockdown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4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93F96-1C73-B001-12E0-37D43810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BBE353-FB4A-8862-F40F-F2B3BD5D6192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A9347-C8C9-3C4C-33F5-9F926744592E}"/>
              </a:ext>
            </a:extLst>
          </p:cNvPr>
          <p:cNvSpPr txBox="1"/>
          <p:nvPr/>
        </p:nvSpPr>
        <p:spPr>
          <a:xfrm>
            <a:off x="0" y="14180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9DE"/>
                </a:solidFill>
                <a:latin typeface="Avenir Book" panose="02000503020000020003" pitchFamily="2" charset="0"/>
              </a:rPr>
              <a:t>Results: </a:t>
            </a:r>
            <a:r>
              <a:rPr lang="en-US" sz="2800" i="1" dirty="0">
                <a:solidFill>
                  <a:srgbClr val="FFF9DE"/>
                </a:solidFill>
                <a:latin typeface="Avenir Book" panose="02000503020000020003" pitchFamily="2" charset="0"/>
              </a:rPr>
              <a:t>TRPV4 is Required for Oxytocin Response</a:t>
            </a:r>
            <a:endParaRPr lang="en-US" sz="2800" b="1" dirty="0">
              <a:solidFill>
                <a:srgbClr val="FFF9DE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 descr="A graph of a number of numbers and lines&#10;&#10;AI-generated content may be incorrect.">
            <a:extLst>
              <a:ext uri="{FF2B5EF4-FFF2-40B4-BE49-F238E27FC236}">
                <a16:creationId xmlns:a16="http://schemas.microsoft.com/office/drawing/2014/main" id="{A360A3FC-E9AC-C717-EF0C-D8B9C9E4A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" y="2278138"/>
            <a:ext cx="5010808" cy="4037406"/>
          </a:xfrm>
          <a:prstGeom prst="rect">
            <a:avLst/>
          </a:prstGeom>
        </p:spPr>
      </p:pic>
      <p:pic>
        <p:nvPicPr>
          <p:cNvPr id="9" name="Picture 8" descr="A graph of a number of blue dots and a line graph&#10;&#10;AI-generated content may be incorrect.">
            <a:extLst>
              <a:ext uri="{FF2B5EF4-FFF2-40B4-BE49-F238E27FC236}">
                <a16:creationId xmlns:a16="http://schemas.microsoft.com/office/drawing/2014/main" id="{17FAC9D0-8606-9111-4ECC-767A97E0C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06" y="2278138"/>
            <a:ext cx="5124732" cy="397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4B8697-ECD9-A3DB-4FEB-55C019F155F8}"/>
              </a:ext>
            </a:extLst>
          </p:cNvPr>
          <p:cNvSpPr txBox="1"/>
          <p:nvPr/>
        </p:nvSpPr>
        <p:spPr>
          <a:xfrm>
            <a:off x="209099" y="1693944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Intracellular Calcium</a:t>
            </a:r>
          </a:p>
        </p:txBody>
      </p:sp>
      <p:pic>
        <p:nvPicPr>
          <p:cNvPr id="30" name="Picture 29" descr="A graph of a number of blue and white lines&#10;&#10;AI-generated content may be incorrect.">
            <a:extLst>
              <a:ext uri="{FF2B5EF4-FFF2-40B4-BE49-F238E27FC236}">
                <a16:creationId xmlns:a16="http://schemas.microsoft.com/office/drawing/2014/main" id="{CA5BA6D2-862B-69C1-8A92-80D47B897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72" y="2220707"/>
            <a:ext cx="5010808" cy="40705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D9E387-1E73-3A98-C1AC-739BAC583E24}"/>
              </a:ext>
            </a:extLst>
          </p:cNvPr>
          <p:cNvSpPr txBox="1"/>
          <p:nvPr/>
        </p:nvSpPr>
        <p:spPr>
          <a:xfrm>
            <a:off x="11270306" y="1693944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Intracellular Calcium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C3CA3-6D6A-BBCB-7970-40944226617F}"/>
              </a:ext>
            </a:extLst>
          </p:cNvPr>
          <p:cNvSpPr txBox="1"/>
          <p:nvPr/>
        </p:nvSpPr>
        <p:spPr>
          <a:xfrm>
            <a:off x="3641449" y="914161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TRPV4 Inhibition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39635-56D6-9747-6494-ABE076F1F606}"/>
              </a:ext>
            </a:extLst>
          </p:cNvPr>
          <p:cNvSpPr txBox="1"/>
          <p:nvPr/>
        </p:nvSpPr>
        <p:spPr>
          <a:xfrm>
            <a:off x="12986481" y="988414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TRPV4 Activation</a:t>
            </a:r>
          </a:p>
        </p:txBody>
      </p:sp>
      <p:pic>
        <p:nvPicPr>
          <p:cNvPr id="22" name="Picture 21" descr="A diagram of a test result&#10;&#10;AI-generated content may be incorrect.">
            <a:extLst>
              <a:ext uri="{FF2B5EF4-FFF2-40B4-BE49-F238E27FC236}">
                <a16:creationId xmlns:a16="http://schemas.microsoft.com/office/drawing/2014/main" id="{1600196C-8ECB-54BD-2570-7538A5778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" y="6586281"/>
            <a:ext cx="5943600" cy="3695700"/>
          </a:xfrm>
          <a:prstGeom prst="rect">
            <a:avLst/>
          </a:prstGeom>
        </p:spPr>
      </p:pic>
      <p:pic>
        <p:nvPicPr>
          <p:cNvPr id="26" name="Picture 25" descr="A diagram of a number of cells&#10;&#10;AI-generated content may be incorrect.">
            <a:extLst>
              <a:ext uri="{FF2B5EF4-FFF2-40B4-BE49-F238E27FC236}">
                <a16:creationId xmlns:a16="http://schemas.microsoft.com/office/drawing/2014/main" id="{E2FA03FD-24E3-1B60-7073-1CA7C81D10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37" y="6533805"/>
            <a:ext cx="3187700" cy="355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15AB86-816F-0C46-61D4-76C77DA41187}"/>
              </a:ext>
            </a:extLst>
          </p:cNvPr>
          <p:cNvSpPr txBox="1"/>
          <p:nvPr/>
        </p:nvSpPr>
        <p:spPr>
          <a:xfrm>
            <a:off x="209099" y="6211988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Contraction Assay</a:t>
            </a:r>
          </a:p>
        </p:txBody>
      </p:sp>
      <p:pic>
        <p:nvPicPr>
          <p:cNvPr id="50" name="Picture 49" descr="A diagram of a number of lines and symbols&#10;&#10;AI-generated content may be incorrect.">
            <a:extLst>
              <a:ext uri="{FF2B5EF4-FFF2-40B4-BE49-F238E27FC236}">
                <a16:creationId xmlns:a16="http://schemas.microsoft.com/office/drawing/2014/main" id="{5AF8074B-3855-28D2-3D26-0B512949D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929" y="6387070"/>
            <a:ext cx="5803900" cy="38862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3D30589-FD33-0961-6E66-0C39A070B149}"/>
              </a:ext>
            </a:extLst>
          </p:cNvPr>
          <p:cNvGrpSpPr/>
          <p:nvPr/>
        </p:nvGrpSpPr>
        <p:grpSpPr>
          <a:xfrm>
            <a:off x="73706" y="864955"/>
            <a:ext cx="10706100" cy="9359109"/>
            <a:chOff x="0" y="914161"/>
            <a:chExt cx="10706100" cy="935910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34694A-2AEF-D1DB-569E-BC93C21E17C4}"/>
                </a:ext>
              </a:extLst>
            </p:cNvPr>
            <p:cNvSpPr/>
            <p:nvPr/>
          </p:nvSpPr>
          <p:spPr>
            <a:xfrm>
              <a:off x="0" y="914161"/>
              <a:ext cx="10706100" cy="9359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F53E705-9307-5D22-8255-B4BB4EA709B8}"/>
                </a:ext>
              </a:extLst>
            </p:cNvPr>
            <p:cNvGrpSpPr/>
            <p:nvPr/>
          </p:nvGrpSpPr>
          <p:grpSpPr>
            <a:xfrm>
              <a:off x="596751" y="1639946"/>
              <a:ext cx="8379554" cy="8300856"/>
              <a:chOff x="-5523873" y="5555818"/>
              <a:chExt cx="5367003" cy="5793528"/>
            </a:xfrm>
          </p:grpSpPr>
          <p:pic>
            <p:nvPicPr>
              <p:cNvPr id="58" name="Picture 57" descr="A diagram of a cell structure&#10;&#10;AI-generated content may be incorrect.">
                <a:extLst>
                  <a:ext uri="{FF2B5EF4-FFF2-40B4-BE49-F238E27FC236}">
                    <a16:creationId xmlns:a16="http://schemas.microsoft.com/office/drawing/2014/main" id="{22F48181-E575-E570-822B-B093CCEDA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02" b="5141"/>
              <a:stretch/>
            </p:blipFill>
            <p:spPr>
              <a:xfrm>
                <a:off x="-5523873" y="7255356"/>
                <a:ext cx="5367003" cy="409399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551B3F-22E4-6DAB-F6BC-8B1D3F38E1C0}"/>
                  </a:ext>
                </a:extLst>
              </p:cNvPr>
              <p:cNvSpPr txBox="1"/>
              <p:nvPr/>
            </p:nvSpPr>
            <p:spPr>
              <a:xfrm>
                <a:off x="-5067657" y="5555818"/>
                <a:ext cx="4776907" cy="9236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venir Book" panose="02000503020000020003" pitchFamily="2" charset="0"/>
                  </a:rPr>
                  <a:t>Oxytocin does not work when TRPV4 is blocked</a:t>
                </a:r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E1296BC-1AA3-DF54-58C8-6DB5218BA5E9}"/>
              </a:ext>
            </a:extLst>
          </p:cNvPr>
          <p:cNvSpPr txBox="1"/>
          <p:nvPr/>
        </p:nvSpPr>
        <p:spPr>
          <a:xfrm>
            <a:off x="11270306" y="6211988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Contraction Assay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A74BA4-523A-FF3D-D5CB-20E4E2AED8AB}"/>
              </a:ext>
            </a:extLst>
          </p:cNvPr>
          <p:cNvGrpSpPr/>
          <p:nvPr/>
        </p:nvGrpSpPr>
        <p:grpSpPr>
          <a:xfrm>
            <a:off x="8964382" y="822002"/>
            <a:ext cx="9258918" cy="9359109"/>
            <a:chOff x="9029090" y="902680"/>
            <a:chExt cx="9258918" cy="935910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6398FA5-97B7-391B-7814-66B963FE9F15}"/>
                </a:ext>
              </a:extLst>
            </p:cNvPr>
            <p:cNvSpPr/>
            <p:nvPr/>
          </p:nvSpPr>
          <p:spPr>
            <a:xfrm>
              <a:off x="9029090" y="902680"/>
              <a:ext cx="9135519" cy="9359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61C8360-3FAE-0B16-C099-FFBAC2365EF0}"/>
                </a:ext>
              </a:extLst>
            </p:cNvPr>
            <p:cNvGrpSpPr/>
            <p:nvPr/>
          </p:nvGrpSpPr>
          <p:grpSpPr>
            <a:xfrm>
              <a:off x="9388333" y="1702703"/>
              <a:ext cx="8899675" cy="8319458"/>
              <a:chOff x="18678037" y="6189498"/>
              <a:chExt cx="5975046" cy="5585507"/>
            </a:xfrm>
          </p:grpSpPr>
          <p:pic>
            <p:nvPicPr>
              <p:cNvPr id="63" name="Picture 62" descr="A diagram of a cell membrane&#10;&#10;AI-generated content may be incorrect.">
                <a:extLst>
                  <a:ext uri="{FF2B5EF4-FFF2-40B4-BE49-F238E27FC236}">
                    <a16:creationId xmlns:a16="http://schemas.microsoft.com/office/drawing/2014/main" id="{4CF73079-BD4C-8569-1D26-247AD87C8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01" b="4336"/>
              <a:stretch/>
            </p:blipFill>
            <p:spPr>
              <a:xfrm>
                <a:off x="18678037" y="7785068"/>
                <a:ext cx="5975046" cy="3989937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16319C0-BBF0-0C18-7332-58A196DC2DAC}"/>
                  </a:ext>
                </a:extLst>
              </p:cNvPr>
              <p:cNvSpPr txBox="1"/>
              <p:nvPr/>
            </p:nvSpPr>
            <p:spPr>
              <a:xfrm>
                <a:off x="18841753" y="6189498"/>
                <a:ext cx="5364101" cy="888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latin typeface="Avenir Book" panose="02000503020000020003" pitchFamily="2" charset="0"/>
                  </a:rPr>
                  <a:t>TRPV4 does not need oxytocin to </a:t>
                </a:r>
              </a:p>
              <a:p>
                <a:pPr algn="ctr"/>
                <a:r>
                  <a:rPr lang="en-US" sz="4000" dirty="0">
                    <a:latin typeface="Avenir Book" panose="02000503020000020003" pitchFamily="2" charset="0"/>
                  </a:rPr>
                  <a:t>cause contraction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6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  <p:bldP spid="18" grpId="0"/>
      <p:bldP spid="21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43AF7-063E-F841-DE56-4278AFC3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B589E388-7F7C-3077-BC97-9F602676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51" y="5442360"/>
            <a:ext cx="9789923" cy="39038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FA316896-D236-FEE6-5BE2-4A9531DE8CD7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7362C-C4EE-4AB1-EF6D-FDCA3247349F}"/>
              </a:ext>
            </a:extLst>
          </p:cNvPr>
          <p:cNvSpPr txBox="1"/>
          <p:nvPr/>
        </p:nvSpPr>
        <p:spPr>
          <a:xfrm>
            <a:off x="-1" y="141803"/>
            <a:ext cx="1075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9DE"/>
                </a:solidFill>
                <a:latin typeface="Avenir Book" panose="02000503020000020003" pitchFamily="2" charset="0"/>
              </a:rPr>
              <a:t>Results: </a:t>
            </a:r>
            <a:r>
              <a:rPr lang="en-US" sz="2800" b="1" i="1" dirty="0">
                <a:solidFill>
                  <a:srgbClr val="FFF9DE"/>
                </a:solidFill>
                <a:latin typeface="Avenir Book" panose="02000503020000020003" pitchFamily="2" charset="0"/>
              </a:rPr>
              <a:t>In uterine atony TRPV4-OXTR interaction is reduced </a:t>
            </a:r>
          </a:p>
        </p:txBody>
      </p:sp>
      <p:pic>
        <p:nvPicPr>
          <p:cNvPr id="18" name="Picture 17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676CA736-407D-4D49-3EF0-525DD741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060" y="4321290"/>
            <a:ext cx="3757689" cy="574019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E807FA5-0575-E4C9-E725-91AF2DB5470F}"/>
              </a:ext>
            </a:extLst>
          </p:cNvPr>
          <p:cNvGrpSpPr/>
          <p:nvPr/>
        </p:nvGrpSpPr>
        <p:grpSpPr>
          <a:xfrm>
            <a:off x="12593101" y="1163565"/>
            <a:ext cx="5275940" cy="2800984"/>
            <a:chOff x="12962014" y="7301350"/>
            <a:chExt cx="5275940" cy="2800984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2A2ECB8B-06B9-81F4-4235-7234F291FCDC}"/>
                </a:ext>
              </a:extLst>
            </p:cNvPr>
            <p:cNvSpPr/>
            <p:nvPr/>
          </p:nvSpPr>
          <p:spPr>
            <a:xfrm>
              <a:off x="12962014" y="7301350"/>
              <a:ext cx="5275940" cy="2800984"/>
            </a:xfrm>
            <a:prstGeom prst="cloud">
              <a:avLst/>
            </a:prstGeom>
            <a:solidFill>
              <a:srgbClr val="041F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9D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67F232-4A73-B7DC-E4CC-1F887D69DD78}"/>
                </a:ext>
              </a:extLst>
            </p:cNvPr>
            <p:cNvSpPr txBox="1"/>
            <p:nvPr/>
          </p:nvSpPr>
          <p:spPr>
            <a:xfrm>
              <a:off x="13391622" y="7977572"/>
              <a:ext cx="44167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9DE"/>
                  </a:solidFill>
                  <a:latin typeface="Avenir Book" panose="02000503020000020003" pitchFamily="2" charset="0"/>
                </a:rPr>
                <a:t>Reduced TRPV4–OXTR interaction may cause uterine atony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0B1A31-8BFB-3AFC-7025-2C1729D736CC}"/>
              </a:ext>
            </a:extLst>
          </p:cNvPr>
          <p:cNvGrpSpPr/>
          <p:nvPr/>
        </p:nvGrpSpPr>
        <p:grpSpPr>
          <a:xfrm>
            <a:off x="32824" y="1077003"/>
            <a:ext cx="6001049" cy="2859662"/>
            <a:chOff x="32824" y="1077003"/>
            <a:chExt cx="6001049" cy="2859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0386D-7CEC-FF7D-D2D7-B95FFC827C61}"/>
                </a:ext>
              </a:extLst>
            </p:cNvPr>
            <p:cNvSpPr txBox="1"/>
            <p:nvPr/>
          </p:nvSpPr>
          <p:spPr>
            <a:xfrm>
              <a:off x="805093" y="1077003"/>
              <a:ext cx="4943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venir Book" panose="02000503020000020003" pitchFamily="2" charset="0"/>
                </a:rPr>
                <a:t>OXTR protein expression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E445B9-7BC9-F947-CE77-6AB6B099C163}"/>
                </a:ext>
              </a:extLst>
            </p:cNvPr>
            <p:cNvGrpSpPr/>
            <p:nvPr/>
          </p:nvGrpSpPr>
          <p:grpSpPr>
            <a:xfrm>
              <a:off x="32824" y="1669929"/>
              <a:ext cx="6001049" cy="2266736"/>
              <a:chOff x="32824" y="1669929"/>
              <a:chExt cx="6001049" cy="2266736"/>
            </a:xfrm>
          </p:grpSpPr>
          <p:pic>
            <p:nvPicPr>
              <p:cNvPr id="22" name="Picture 21" descr="A close-up of a test&#10;&#10;AI-generated content may be incorrect.">
                <a:extLst>
                  <a:ext uri="{FF2B5EF4-FFF2-40B4-BE49-F238E27FC236}">
                    <a16:creationId xmlns:a16="http://schemas.microsoft.com/office/drawing/2014/main" id="{D43C8249-2B86-DF67-FE79-4C10C8200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4" t="17971"/>
              <a:stretch/>
            </p:blipFill>
            <p:spPr>
              <a:xfrm>
                <a:off x="760576" y="2247900"/>
                <a:ext cx="5273297" cy="168876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34644-1F6D-A7F6-6136-93C4EA8D9CBF}"/>
                  </a:ext>
                </a:extLst>
              </p:cNvPr>
              <p:cNvSpPr txBox="1"/>
              <p:nvPr/>
            </p:nvSpPr>
            <p:spPr>
              <a:xfrm>
                <a:off x="818308" y="1669929"/>
                <a:ext cx="2555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Term non-laboring Control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64BC1-7377-4F00-DD0F-1B4F952D9CAD}"/>
                  </a:ext>
                </a:extLst>
              </p:cNvPr>
              <p:cNvSpPr txBox="1"/>
              <p:nvPr/>
            </p:nvSpPr>
            <p:spPr>
              <a:xfrm>
                <a:off x="3373428" y="1793039"/>
                <a:ext cx="21660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Uterine Atony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954539-4C7E-A544-8D28-8CFDBE8592B0}"/>
                  </a:ext>
                </a:extLst>
              </p:cNvPr>
              <p:cNvSpPr txBox="1"/>
              <p:nvPr/>
            </p:nvSpPr>
            <p:spPr>
              <a:xfrm>
                <a:off x="32824" y="2469482"/>
                <a:ext cx="816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OXTR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49E3B7-BB6B-4137-5B7C-90A5E43636E9}"/>
                  </a:ext>
                </a:extLst>
              </p:cNvPr>
              <p:cNvSpPr txBox="1"/>
              <p:nvPr/>
            </p:nvSpPr>
            <p:spPr>
              <a:xfrm>
                <a:off x="32824" y="3101818"/>
                <a:ext cx="816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Symbol" pitchFamily="2" charset="2"/>
                  </a:rPr>
                  <a:t>b</a:t>
                </a:r>
                <a:r>
                  <a:rPr lang="en-US" sz="1600" dirty="0">
                    <a:latin typeface="Avenir Book" panose="02000503020000020003" pitchFamily="2" charset="0"/>
                  </a:rPr>
                  <a:t>-actin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0C0911-04E0-98CB-5C84-76243D6C330B}"/>
              </a:ext>
            </a:extLst>
          </p:cNvPr>
          <p:cNvGrpSpPr/>
          <p:nvPr/>
        </p:nvGrpSpPr>
        <p:grpSpPr>
          <a:xfrm>
            <a:off x="6066698" y="1077003"/>
            <a:ext cx="6103962" cy="2944038"/>
            <a:chOff x="6066698" y="1077003"/>
            <a:chExt cx="6103962" cy="29440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ABE8FE-2942-41B2-0D14-73D515E48606}"/>
                </a:ext>
              </a:extLst>
            </p:cNvPr>
            <p:cNvSpPr txBox="1"/>
            <p:nvPr/>
          </p:nvSpPr>
          <p:spPr>
            <a:xfrm>
              <a:off x="6883618" y="1077003"/>
              <a:ext cx="4943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venir Book" panose="02000503020000020003" pitchFamily="2" charset="0"/>
                </a:rPr>
                <a:t>TRPV4 protein expression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2CC4ED-B459-D9AA-E91A-6DAE20CF863A}"/>
                </a:ext>
              </a:extLst>
            </p:cNvPr>
            <p:cNvGrpSpPr/>
            <p:nvPr/>
          </p:nvGrpSpPr>
          <p:grpSpPr>
            <a:xfrm>
              <a:off x="6066698" y="1669929"/>
              <a:ext cx="6103962" cy="2351112"/>
              <a:chOff x="6066698" y="1669929"/>
              <a:chExt cx="6103962" cy="2351112"/>
            </a:xfrm>
          </p:grpSpPr>
          <p:pic>
            <p:nvPicPr>
              <p:cNvPr id="24" name="Picture 23" descr="A close-up of a test&#10;&#10;AI-generated content may be incorrect.">
                <a:extLst>
                  <a:ext uri="{FF2B5EF4-FFF2-40B4-BE49-F238E27FC236}">
                    <a16:creationId xmlns:a16="http://schemas.microsoft.com/office/drawing/2014/main" id="{03B14C16-7F7B-AD60-0B1E-CAFFB221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86" t="14748"/>
              <a:stretch/>
            </p:blipFill>
            <p:spPr>
              <a:xfrm>
                <a:off x="6794450" y="2239730"/>
                <a:ext cx="5376210" cy="1781311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749E92-C374-C6D7-1A45-A91D55046DEB}"/>
                  </a:ext>
                </a:extLst>
              </p:cNvPr>
              <p:cNvSpPr txBox="1"/>
              <p:nvPr/>
            </p:nvSpPr>
            <p:spPr>
              <a:xfrm>
                <a:off x="6066698" y="2469482"/>
                <a:ext cx="816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TRPV4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F0A0FD-56FA-D1D5-C1A3-F1ADBA1F404A}"/>
                  </a:ext>
                </a:extLst>
              </p:cNvPr>
              <p:cNvSpPr txBox="1"/>
              <p:nvPr/>
            </p:nvSpPr>
            <p:spPr>
              <a:xfrm>
                <a:off x="6066698" y="3101818"/>
                <a:ext cx="816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Symbol" pitchFamily="2" charset="2"/>
                  </a:rPr>
                  <a:t>b</a:t>
                </a:r>
                <a:r>
                  <a:rPr lang="en-US" sz="1600" dirty="0">
                    <a:latin typeface="Avenir Book" panose="02000503020000020003" pitchFamily="2" charset="0"/>
                  </a:rPr>
                  <a:t>-actin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565241-6657-3190-AC84-5DC6708A4711}"/>
                  </a:ext>
                </a:extLst>
              </p:cNvPr>
              <p:cNvSpPr txBox="1"/>
              <p:nvPr/>
            </p:nvSpPr>
            <p:spPr>
              <a:xfrm>
                <a:off x="6722617" y="1669929"/>
                <a:ext cx="2555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Term non-laboring Control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B0DD6D-453A-BF62-E65B-1FA3C5F7722E}"/>
                  </a:ext>
                </a:extLst>
              </p:cNvPr>
              <p:cNvSpPr txBox="1"/>
              <p:nvPr/>
            </p:nvSpPr>
            <p:spPr>
              <a:xfrm>
                <a:off x="9335468" y="1793039"/>
                <a:ext cx="21660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</a:rPr>
                  <a:t>Uterine Atony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707520-F24C-286E-0C1E-CA4688BF5D19}"/>
              </a:ext>
            </a:extLst>
          </p:cNvPr>
          <p:cNvGrpSpPr/>
          <p:nvPr/>
        </p:nvGrpSpPr>
        <p:grpSpPr>
          <a:xfrm>
            <a:off x="284509" y="4152174"/>
            <a:ext cx="11834414" cy="6134824"/>
            <a:chOff x="284509" y="4152174"/>
            <a:chExt cx="11834414" cy="6134824"/>
          </a:xfrm>
        </p:grpSpPr>
        <p:pic>
          <p:nvPicPr>
            <p:cNvPr id="8" name="Picture 7" descr="A comparison of a microscope image&#10;&#10;AI-generated content may be incorrect.">
              <a:extLst>
                <a:ext uri="{FF2B5EF4-FFF2-40B4-BE49-F238E27FC236}">
                  <a16:creationId xmlns:a16="http://schemas.microsoft.com/office/drawing/2014/main" id="{1E78DC14-E095-C30F-9403-3E03ED6C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" t="12279"/>
            <a:stretch/>
          </p:blipFill>
          <p:spPr>
            <a:xfrm>
              <a:off x="805093" y="4698337"/>
              <a:ext cx="11313830" cy="558866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7E8F22-8D85-F20A-4B13-F2D5E9CC9EFA}"/>
                </a:ext>
              </a:extLst>
            </p:cNvPr>
            <p:cNvSpPr txBox="1"/>
            <p:nvPr/>
          </p:nvSpPr>
          <p:spPr>
            <a:xfrm>
              <a:off x="931876" y="4152174"/>
              <a:ext cx="5132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venir Book" panose="02000503020000020003" pitchFamily="2" charset="0"/>
                </a:rPr>
                <a:t>Term non-laboring Control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C92D57-2825-C6EB-D712-AB5EDE909207}"/>
                </a:ext>
              </a:extLst>
            </p:cNvPr>
            <p:cNvSpPr txBox="1"/>
            <p:nvPr/>
          </p:nvSpPr>
          <p:spPr>
            <a:xfrm>
              <a:off x="6694481" y="4152174"/>
              <a:ext cx="5132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venir Book" panose="02000503020000020003" pitchFamily="2" charset="0"/>
                </a:rPr>
                <a:t>Uterine Atony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25E05A-4D74-C648-F55B-3F9B2227287B}"/>
                </a:ext>
              </a:extLst>
            </p:cNvPr>
            <p:cNvSpPr txBox="1"/>
            <p:nvPr/>
          </p:nvSpPr>
          <p:spPr>
            <a:xfrm rot="16200000">
              <a:off x="-1470596" y="7101904"/>
              <a:ext cx="4094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Avenir Book" panose="02000503020000020003" pitchFamily="2" charset="0"/>
                </a:rPr>
                <a:t>Nuclei</a:t>
              </a:r>
              <a:r>
                <a:rPr lang="en-US" sz="3200" dirty="0">
                  <a:latin typeface="Avenir Book" panose="02000503020000020003" pitchFamily="2" charset="0"/>
                </a:rPr>
                <a:t>/</a:t>
              </a:r>
              <a:r>
                <a:rPr lang="en-US" sz="3200" dirty="0">
                  <a:solidFill>
                    <a:srgbClr val="FF0000"/>
                  </a:solidFill>
                  <a:latin typeface="Avenir Book" panose="02000503020000020003" pitchFamily="2" charset="0"/>
                </a:rPr>
                <a:t>TRPV4-OXTR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8BCF5-170A-A6DA-2AF1-9D8D5B1A6DA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25" name="Picture 24" descr="A blue background with trees&#10;&#10;AI-generated content may be incorrect.">
              <a:extLst>
                <a:ext uri="{FF2B5EF4-FFF2-40B4-BE49-F238E27FC236}">
                  <a16:creationId xmlns:a16="http://schemas.microsoft.com/office/drawing/2014/main" id="{7B421AD4-19AF-D494-A49E-25351572B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111"/>
            <a:stretch/>
          </p:blipFill>
          <p:spPr>
            <a:xfrm>
              <a:off x="9144000" y="0"/>
              <a:ext cx="9144000" cy="10287000"/>
            </a:xfrm>
            <a:prstGeom prst="rect">
              <a:avLst/>
            </a:prstGeom>
          </p:spPr>
        </p:pic>
        <p:pic>
          <p:nvPicPr>
            <p:cNvPr id="26" name="Picture 25" descr="A blue background with trees&#10;&#10;AI-generated content may be incorrect.">
              <a:extLst>
                <a:ext uri="{FF2B5EF4-FFF2-40B4-BE49-F238E27FC236}">
                  <a16:creationId xmlns:a16="http://schemas.microsoft.com/office/drawing/2014/main" id="{18623729-928F-F568-DCD1-6F08167F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287000" cy="10287000"/>
            </a:xfrm>
            <a:prstGeom prst="rect">
              <a:avLst/>
            </a:prstGeom>
          </p:spPr>
        </p:pic>
      </p:grpSp>
      <p:sp>
        <p:nvSpPr>
          <p:cNvPr id="20" name="Freeform 2">
            <a:extLst>
              <a:ext uri="{FF2B5EF4-FFF2-40B4-BE49-F238E27FC236}">
                <a16:creationId xmlns:a16="http://schemas.microsoft.com/office/drawing/2014/main" id="{581AD4BC-CCCC-8406-74A8-B6DA6B58873E}"/>
              </a:ext>
            </a:extLst>
          </p:cNvPr>
          <p:cNvSpPr/>
          <p:nvPr/>
        </p:nvSpPr>
        <p:spPr>
          <a:xfrm>
            <a:off x="0" y="1"/>
            <a:ext cx="18288000" cy="806824"/>
          </a:xfrm>
          <a:custGeom>
            <a:avLst/>
            <a:gdLst/>
            <a:ahLst/>
            <a:cxnLst/>
            <a:rect l="l" t="t" r="r" b="b"/>
            <a:pathLst>
              <a:path w="19031690" h="3164019">
                <a:moveTo>
                  <a:pt x="0" y="0"/>
                </a:moveTo>
                <a:lnTo>
                  <a:pt x="19031690" y="0"/>
                </a:lnTo>
                <a:lnTo>
                  <a:pt x="19031690" y="3164018"/>
                </a:lnTo>
                <a:lnTo>
                  <a:pt x="0" y="3164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AA92A-6E94-D2D0-C7F5-12B1DD825BB7}"/>
              </a:ext>
            </a:extLst>
          </p:cNvPr>
          <p:cNvSpPr txBox="1"/>
          <p:nvPr/>
        </p:nvSpPr>
        <p:spPr>
          <a:xfrm>
            <a:off x="0" y="141803"/>
            <a:ext cx="1828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213F"/>
                </a:solidFill>
                <a:latin typeface="Avenir Book" panose="02000503020000020003" pitchFamily="2" charset="0"/>
              </a:rPr>
              <a:t>Summary &amp; Future Directions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BE5C3F-E1C1-C7A2-79E3-9B973C28BF41}"/>
              </a:ext>
            </a:extLst>
          </p:cNvPr>
          <p:cNvGrpSpPr/>
          <p:nvPr/>
        </p:nvGrpSpPr>
        <p:grpSpPr>
          <a:xfrm>
            <a:off x="172528" y="1033329"/>
            <a:ext cx="5826467" cy="8454289"/>
            <a:chOff x="172528" y="1033329"/>
            <a:chExt cx="5826467" cy="845428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D587A95-E08E-C902-FBFC-E675A31D298B}"/>
                </a:ext>
              </a:extLst>
            </p:cNvPr>
            <p:cNvSpPr/>
            <p:nvPr/>
          </p:nvSpPr>
          <p:spPr>
            <a:xfrm>
              <a:off x="172529" y="1033329"/>
              <a:ext cx="5814204" cy="8454289"/>
            </a:xfrm>
            <a:prstGeom prst="roundRect">
              <a:avLst/>
            </a:prstGeom>
            <a:noFill/>
            <a:ln>
              <a:solidFill>
                <a:srgbClr val="FFF9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F8FBA-05ED-0ED5-ECE7-58B8BB6BF457}"/>
                </a:ext>
              </a:extLst>
            </p:cNvPr>
            <p:cNvSpPr txBox="1"/>
            <p:nvPr/>
          </p:nvSpPr>
          <p:spPr>
            <a:xfrm>
              <a:off x="571500" y="2382442"/>
              <a:ext cx="4930799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7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TRPV4 is required for oxytocin-induced Ca²⁺ signaling and contraction</a:t>
              </a:r>
            </a:p>
            <a:p>
              <a:pPr marL="0" lvl="1" algn="ctr"/>
              <a:endParaRPr lang="en-US" sz="27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r>
                <a:rPr lang="en-US" sz="27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TRPV4–OXTR interaction is reduced in uterine atony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D69313-44EC-94B9-26C9-159947685115}"/>
                </a:ext>
              </a:extLst>
            </p:cNvPr>
            <p:cNvSpPr txBox="1"/>
            <p:nvPr/>
          </p:nvSpPr>
          <p:spPr>
            <a:xfrm>
              <a:off x="172528" y="1477478"/>
              <a:ext cx="58142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KEY FINDINGS</a:t>
              </a:r>
            </a:p>
          </p:txBody>
        </p:sp>
        <p:pic>
          <p:nvPicPr>
            <p:cNvPr id="39" name="Picture 38" descr="A diagram of different types of cells&#10;&#10;AI-generated content may be incorrect.">
              <a:extLst>
                <a:ext uri="{FF2B5EF4-FFF2-40B4-BE49-F238E27FC236}">
                  <a16:creationId xmlns:a16="http://schemas.microsoft.com/office/drawing/2014/main" id="{473B77D4-0304-BB64-E7C6-64DFB1A13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3" y="4894464"/>
              <a:ext cx="5800792" cy="425627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CD3C-26C8-12BE-F8FA-55D78E02CC12}"/>
              </a:ext>
            </a:extLst>
          </p:cNvPr>
          <p:cNvGrpSpPr/>
          <p:nvPr/>
        </p:nvGrpSpPr>
        <p:grpSpPr>
          <a:xfrm>
            <a:off x="-286871" y="7773811"/>
            <a:ext cx="2857543" cy="2721696"/>
            <a:chOff x="-286871" y="7773811"/>
            <a:chExt cx="2857543" cy="27216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99D11A-1EF5-B153-E9FF-877090367DE2}"/>
                </a:ext>
              </a:extLst>
            </p:cNvPr>
            <p:cNvSpPr/>
            <p:nvPr/>
          </p:nvSpPr>
          <p:spPr>
            <a:xfrm>
              <a:off x="2113613" y="9407671"/>
              <a:ext cx="457059" cy="159895"/>
            </a:xfrm>
            <a:prstGeom prst="rect">
              <a:avLst/>
            </a:prstGeom>
            <a:solidFill>
              <a:srgbClr val="0927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BD559E-4653-BAA9-11C7-66FD6611A039}"/>
                </a:ext>
              </a:extLst>
            </p:cNvPr>
            <p:cNvSpPr/>
            <p:nvPr/>
          </p:nvSpPr>
          <p:spPr>
            <a:xfrm rot="5400000">
              <a:off x="-230698" y="8438578"/>
              <a:ext cx="806450" cy="159895"/>
            </a:xfrm>
            <a:prstGeom prst="rect">
              <a:avLst/>
            </a:prstGeom>
            <a:solidFill>
              <a:srgbClr val="0927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A27A7071-6893-4170-F57A-A06647B31389}"/>
                </a:ext>
              </a:extLst>
            </p:cNvPr>
            <p:cNvSpPr/>
            <p:nvPr/>
          </p:nvSpPr>
          <p:spPr>
            <a:xfrm>
              <a:off x="-286871" y="7773811"/>
              <a:ext cx="2857543" cy="2721696"/>
            </a:xfrm>
            <a:custGeom>
              <a:avLst/>
              <a:gdLst/>
              <a:ahLst/>
              <a:cxnLst/>
              <a:rect l="l" t="t" r="r" b="b"/>
              <a:pathLst>
                <a:path w="8846274" h="8846274">
                  <a:moveTo>
                    <a:pt x="0" y="0"/>
                  </a:moveTo>
                  <a:lnTo>
                    <a:pt x="8846274" y="0"/>
                  </a:lnTo>
                  <a:lnTo>
                    <a:pt x="8846274" y="8846274"/>
                  </a:lnTo>
                  <a:lnTo>
                    <a:pt x="0" y="8846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0" name="Picture 4" descr="Branding and Identity | Department of Medicine | Stanford Medicine">
            <a:extLst>
              <a:ext uri="{FF2B5EF4-FFF2-40B4-BE49-F238E27FC236}">
                <a16:creationId xmlns:a16="http://schemas.microsoft.com/office/drawing/2014/main" id="{B15DA937-1035-FC11-15B1-DF908EBB2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79" b="35886"/>
          <a:stretch/>
        </p:blipFill>
        <p:spPr bwMode="auto">
          <a:xfrm>
            <a:off x="7098551" y="8954800"/>
            <a:ext cx="4217952" cy="12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17E477-4AEC-9338-7233-559AD70E0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76012" y="9610962"/>
            <a:ext cx="3172364" cy="616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FA1D2D6-DDEB-6C65-6AFD-AC2F6723CDAD}"/>
              </a:ext>
            </a:extLst>
          </p:cNvPr>
          <p:cNvSpPr txBox="1"/>
          <p:nvPr/>
        </p:nvSpPr>
        <p:spPr>
          <a:xfrm>
            <a:off x="13206376" y="9588460"/>
            <a:ext cx="1830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venir Book" panose="02000503020000020003" pitchFamily="2" charset="0"/>
              </a:rPr>
              <a:t>This work was supported by the Stanford Maternal &amp; Child Health Research Institute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FE725-7A97-CFC2-9BC9-A6DCC7D66F6B}"/>
              </a:ext>
            </a:extLst>
          </p:cNvPr>
          <p:cNvGrpSpPr/>
          <p:nvPr/>
        </p:nvGrpSpPr>
        <p:grpSpPr>
          <a:xfrm>
            <a:off x="6167887" y="1137061"/>
            <a:ext cx="5814204" cy="7609232"/>
            <a:chOff x="6167887" y="1137061"/>
            <a:chExt cx="5814204" cy="7609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E5A17D-16B4-7367-ADF6-9E4B05A33C08}"/>
                </a:ext>
              </a:extLst>
            </p:cNvPr>
            <p:cNvSpPr txBox="1"/>
            <p:nvPr/>
          </p:nvSpPr>
          <p:spPr>
            <a:xfrm>
              <a:off x="6169436" y="1477478"/>
              <a:ext cx="58111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CLINICAL RELEVANCE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87AA8FA-CB89-5301-3A95-682E21B76F61}"/>
                </a:ext>
              </a:extLst>
            </p:cNvPr>
            <p:cNvSpPr/>
            <p:nvPr/>
          </p:nvSpPr>
          <p:spPr>
            <a:xfrm>
              <a:off x="6167887" y="1137061"/>
              <a:ext cx="5814204" cy="7609232"/>
            </a:xfrm>
            <a:prstGeom prst="roundRect">
              <a:avLst/>
            </a:prstGeom>
            <a:noFill/>
            <a:ln>
              <a:solidFill>
                <a:srgbClr val="FFF9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530DAC-D131-FAEB-AC3B-11C545514887}"/>
                </a:ext>
              </a:extLst>
            </p:cNvPr>
            <p:cNvSpPr txBox="1"/>
            <p:nvPr/>
          </p:nvSpPr>
          <p:spPr>
            <a:xfrm>
              <a:off x="6345816" y="2377099"/>
              <a:ext cx="5458022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7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Reduced TRPV4- OXTR interaction could help explain why some patients do not respond to oxytocin.</a:t>
              </a:r>
            </a:p>
            <a:p>
              <a:pPr marL="0" lvl="1" algn="ctr"/>
              <a:endParaRPr lang="en-US" sz="27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r>
                <a:rPr lang="en-US" sz="27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TRPV4 could be a novel uterotonic target</a:t>
              </a:r>
            </a:p>
          </p:txBody>
        </p:sp>
        <p:pic>
          <p:nvPicPr>
            <p:cNvPr id="2" name="Picture 2" descr="Uterine atony - Wikipedia">
              <a:extLst>
                <a:ext uri="{FF2B5EF4-FFF2-40B4-BE49-F238E27FC236}">
                  <a16:creationId xmlns:a16="http://schemas.microsoft.com/office/drawing/2014/main" id="{73AC8205-3828-6F1A-3893-21A05CA879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7" t="10829" r="14586" b="23258"/>
            <a:stretch/>
          </p:blipFill>
          <p:spPr bwMode="auto">
            <a:xfrm>
              <a:off x="6538879" y="5488034"/>
              <a:ext cx="2461685" cy="3030491"/>
            </a:xfrm>
            <a:prstGeom prst="rect">
              <a:avLst/>
            </a:prstGeom>
            <a:noFill/>
            <a:effectLst>
              <a:softEdge rad="268801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image">
              <a:extLst>
                <a:ext uri="{FF2B5EF4-FFF2-40B4-BE49-F238E27FC236}">
                  <a16:creationId xmlns:a16="http://schemas.microsoft.com/office/drawing/2014/main" id="{8A3944B2-0B00-6733-B3F9-7B2D9BDB8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" b="4234"/>
            <a:stretch/>
          </p:blipFill>
          <p:spPr bwMode="auto">
            <a:xfrm>
              <a:off x="9345261" y="5488034"/>
              <a:ext cx="2277191" cy="3116601"/>
            </a:xfrm>
            <a:prstGeom prst="rect">
              <a:avLst/>
            </a:prstGeom>
            <a:noFill/>
            <a:effectLst>
              <a:softEdge rad="27599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2C36FD-5878-DD22-8354-A198DA175462}"/>
              </a:ext>
            </a:extLst>
          </p:cNvPr>
          <p:cNvGrpSpPr/>
          <p:nvPr/>
        </p:nvGrpSpPr>
        <p:grpSpPr>
          <a:xfrm>
            <a:off x="12178948" y="1033329"/>
            <a:ext cx="5931196" cy="8454289"/>
            <a:chOff x="12178948" y="1033329"/>
            <a:chExt cx="5931196" cy="84542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FCED62-33CF-D375-6503-ED93A6A3AF83}"/>
                </a:ext>
              </a:extLst>
            </p:cNvPr>
            <p:cNvSpPr txBox="1"/>
            <p:nvPr/>
          </p:nvSpPr>
          <p:spPr>
            <a:xfrm>
              <a:off x="12178949" y="1477478"/>
              <a:ext cx="5814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NEXT STEPS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1A146CE-BAF4-F8C5-22C2-5F674410D5D0}"/>
                </a:ext>
              </a:extLst>
            </p:cNvPr>
            <p:cNvSpPr/>
            <p:nvPr/>
          </p:nvSpPr>
          <p:spPr>
            <a:xfrm>
              <a:off x="12178948" y="1033329"/>
              <a:ext cx="5814204" cy="8454289"/>
            </a:xfrm>
            <a:prstGeom prst="roundRect">
              <a:avLst/>
            </a:prstGeom>
            <a:noFill/>
            <a:ln>
              <a:solidFill>
                <a:srgbClr val="FFF9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white container with a blue stripe&#10;&#10;AI-generated content may be incorrect.">
              <a:extLst>
                <a:ext uri="{FF2B5EF4-FFF2-40B4-BE49-F238E27FC236}">
                  <a16:creationId xmlns:a16="http://schemas.microsoft.com/office/drawing/2014/main" id="{4B392F06-0A34-4A15-794D-B8818ABBD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7174" y="7668382"/>
              <a:ext cx="644367" cy="1772009"/>
            </a:xfrm>
            <a:prstGeom prst="rect">
              <a:avLst/>
            </a:prstGeom>
          </p:spPr>
        </p:pic>
        <p:pic>
          <p:nvPicPr>
            <p:cNvPr id="14" name="Picture 13" descr="A diagram of a cell membrane&#10;&#10;AI-generated content may be incorrect.">
              <a:extLst>
                <a:ext uri="{FF2B5EF4-FFF2-40B4-BE49-F238E27FC236}">
                  <a16:creationId xmlns:a16="http://schemas.microsoft.com/office/drawing/2014/main" id="{2DBA172F-411F-9E7A-FDB5-F30F595F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8657" y="2692399"/>
              <a:ext cx="3051487" cy="231260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D3D1C1-9819-0B34-14AE-5A9A3A317BBD}"/>
                </a:ext>
              </a:extLst>
            </p:cNvPr>
            <p:cNvSpPr txBox="1"/>
            <p:nvPr/>
          </p:nvSpPr>
          <p:spPr>
            <a:xfrm>
              <a:off x="12204292" y="2377099"/>
              <a:ext cx="5763517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8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Study how OXTR opens the TRPV4 channel </a:t>
              </a:r>
            </a:p>
            <a:p>
              <a:pPr marL="0" lvl="1" algn="ctr"/>
              <a:endPara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endPara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endPara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r>
                <a:rPr lang="en-US" sz="28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Explore whether restoring TRPV4–OXTR coupling can recue uterine atony</a:t>
              </a:r>
            </a:p>
            <a:p>
              <a:pPr marL="0" lvl="1" algn="ctr"/>
              <a:endParaRPr lang="en-US" sz="2800" dirty="0">
                <a:solidFill>
                  <a:srgbClr val="FFF9DE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  <a:p>
              <a:pPr marL="0" lvl="1" algn="ctr"/>
              <a:r>
                <a:rPr lang="en-US" sz="28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Long-term: </a:t>
              </a:r>
            </a:p>
            <a:p>
              <a:pPr marL="0" lvl="1" algn="ctr"/>
              <a:r>
                <a:rPr lang="en-US" sz="2800" dirty="0">
                  <a:solidFill>
                    <a:srgbClr val="FFF9DE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screen TRPV4-targeting compounds as uterotonics.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3ddff2-9b2b-4368-b8cd-378ac60c41e5" xsi:nil="true"/>
    <lcf76f155ced4ddcb4097134ff3c332f xmlns="1748121e-0941-49be-a1be-16d9fb5665be">
      <Terms xmlns="http://schemas.microsoft.com/office/infopath/2007/PartnerControls"/>
    </lcf76f155ced4ddcb4097134ff3c332f>
    <_dlc_DocId xmlns="483ddff2-9b2b-4368-b8cd-378ac60c41e5">AQU3VKAFUFY6-525855781-160459</_dlc_DocId>
    <_dlc_DocIdUrl xmlns="483ddff2-9b2b-4368-b8cd-378ac60c41e5">
      <Url>https://amr.sharepoint.com/sites/amrfiles/_layouts/15/DocIdRedir.aspx?ID=AQU3VKAFUFY6-525855781-160459</Url>
      <Description>AQU3VKAFUFY6-525855781-160459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2798158E7F246A0AF917D4B611F6E" ma:contentTypeVersion="18" ma:contentTypeDescription="Create a new document." ma:contentTypeScope="" ma:versionID="41f2cd2f1f8aab84881e1b24a9afaae7">
  <xsd:schema xmlns:xsd="http://www.w3.org/2001/XMLSchema" xmlns:xs="http://www.w3.org/2001/XMLSchema" xmlns:p="http://schemas.microsoft.com/office/2006/metadata/properties" xmlns:ns2="483ddff2-9b2b-4368-b8cd-378ac60c41e5" xmlns:ns3="1748121e-0941-49be-a1be-16d9fb5665be" targetNamespace="http://schemas.microsoft.com/office/2006/metadata/properties" ma:root="true" ma:fieldsID="0fcddcca84e13ad930aaebb8436260f0" ns2:_="" ns3:_="">
    <xsd:import namespace="483ddff2-9b2b-4368-b8cd-378ac60c41e5"/>
    <xsd:import namespace="1748121e-0941-49be-a1be-16d9fb5665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ff2-9b2b-4368-b8cd-378ac60c41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9be6f66-3e0c-428f-969d-6094a384d721}" ma:internalName="TaxCatchAll" ma:showField="CatchAllData" ma:web="483ddff2-9b2b-4368-b8cd-378ac60c4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8121e-0941-49be-a1be-16d9fb566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82455f3-2cb7-495f-aa72-87a21e17d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05496E-91FD-45B1-A356-CB3997723CC7}">
  <ds:schemaRefs>
    <ds:schemaRef ds:uri="1748121e-0941-49be-a1be-16d9fb5665be"/>
    <ds:schemaRef ds:uri="483ddff2-9b2b-4368-b8cd-378ac60c41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60E9A3-56A0-4050-AAC2-4334817B11FD}">
  <ds:schemaRefs>
    <ds:schemaRef ds:uri="1748121e-0941-49be-a1be-16d9fb5665be"/>
    <ds:schemaRef ds:uri="483ddff2-9b2b-4368-b8cd-378ac60c41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AADAED-9222-4CD2-AFE4-24C4739B65A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2DC13FE-F54C-46A0-B445-46D61D9C45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1033</Words>
  <Application>Microsoft Macintosh PowerPoint</Application>
  <PresentationFormat>Custom</PresentationFormat>
  <Paragraphs>167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Symbol</vt:lpstr>
      <vt:lpstr>Aptos</vt:lpstr>
      <vt:lpstr>Arial</vt:lpstr>
      <vt:lpstr>Times New Roman</vt:lpstr>
      <vt:lpstr>Avenir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AM Speaker PPT</dc:title>
  <dc:creator>Melissa Wilson</dc:creator>
  <cp:lastModifiedBy>Daiana Debora Fornes</cp:lastModifiedBy>
  <cp:revision>136</cp:revision>
  <dcterms:created xsi:type="dcterms:W3CDTF">2006-08-16T00:00:00Z</dcterms:created>
  <dcterms:modified xsi:type="dcterms:W3CDTF">2025-04-30T21:35:21Z</dcterms:modified>
  <dc:identifier>DAGR5OWT5h0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0x01010048F2798158E7F246A0AF917D4B611F6E</vt:lpwstr>
  </property>
  <property fmtid="{D5CDD505-2E9C-101B-9397-08002B2CF9AE}" pid="3" name="_dlc_DocIdItemGuid">
    <vt:lpwstr>4b6958e1-a4c9-4135-b250-a537c003123a</vt:lpwstr>
  </property>
  <property fmtid="{D5CDD505-2E9C-101B-9397-08002B2CF9AE}" pid="4" name="MediaServiceImageTags">
    <vt:lpwstr/>
  </property>
</Properties>
</file>