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5"/>
  </p:notesMasterIdLst>
  <p:sldIdLst>
    <p:sldId id="260" r:id="rId2"/>
    <p:sldId id="264" r:id="rId3"/>
    <p:sldId id="263" r:id="rId4"/>
  </p:sldIdLst>
  <p:sldSz cx="12192000" cy="6858000"/>
  <p:notesSz cx="6858000" cy="9144000"/>
  <p:embeddedFontLst>
    <p:embeddedFont>
      <p:font typeface="Proxima Nova" panose="02000506030000020004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A53"/>
    <a:srgbClr val="82C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 autoAdjust="0"/>
    <p:restoredTop sz="94626"/>
  </p:normalViewPr>
  <p:slideViewPr>
    <p:cSldViewPr snapToGrid="0">
      <p:cViewPr varScale="1">
        <p:scale>
          <a:sx n="121" d="100"/>
          <a:sy n="121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8418F-AAF0-6F43-968F-F5C197B8278F}" type="datetimeFigureOut">
              <a:rPr lang="en-US" smtClean="0"/>
              <a:t>4/8/25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3C30B-712E-D349-AB53-B57F83B85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3C30B-712E-D349-AB53-B57F83B850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00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6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367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pos="384" userDrawn="1">
          <p15:clr>
            <a:srgbClr val="FBAE40"/>
          </p15:clr>
        </p15:guide>
        <p15:guide id="4" pos="729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1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55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7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8F6B-79D4-44C7-A2D1-6F42F30C21C7}" type="datetimeFigureOut">
              <a:rPr lang="en-US" smtClean="0"/>
              <a:t>4/8/25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FFFA1-6B45-4157-992C-C5D12B816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8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60929"/>
          </a:xfrm>
          <a:prstGeom prst="rect">
            <a:avLst/>
          </a:prstGeom>
          <a:solidFill>
            <a:srgbClr val="1E6A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20300" y="6434779"/>
            <a:ext cx="7418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100" spc="60" dirty="0">
                <a:solidFill>
                  <a:srgbClr val="1E6A53"/>
                </a:solidFill>
                <a:latin typeface="Proxima Nova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uab.edu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80218"/>
            <a:ext cx="12192000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en-US" sz="2400" b="1" spc="300" dirty="0">
                <a:solidFill>
                  <a:srgbClr val="1E6A53"/>
                </a:solidFill>
                <a:latin typeface="Proxima Nova" panose="02000506030000020004" pitchFamily="50" charset="0"/>
              </a:rPr>
              <a:t>Preservation of Uterus after Cesarean Section </a:t>
            </a:r>
          </a:p>
          <a:p>
            <a:pPr algn="ctr"/>
            <a:r>
              <a:rPr lang="en-US" sz="2400" b="1" spc="300" dirty="0">
                <a:solidFill>
                  <a:srgbClr val="1E6A53"/>
                </a:solidFill>
                <a:latin typeface="Proxima Nova" panose="02000506030000020004" pitchFamily="50" charset="0"/>
              </a:rPr>
              <a:t>in Uterine Transplant Patient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0608" y="1234938"/>
            <a:ext cx="11470783" cy="80021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en-US" spc="300" dirty="0">
                <a:solidFill>
                  <a:srgbClr val="82C140"/>
                </a:solidFill>
                <a:latin typeface="Proxima Nova" panose="02000506030000020004" pitchFamily="50" charset="0"/>
              </a:rPr>
              <a:t>Andrew Hackney MD, Annalese Neuenschwander MD</a:t>
            </a:r>
          </a:p>
          <a:p>
            <a:pPr algn="ctr"/>
            <a:r>
              <a:rPr lang="en-US" sz="1400" spc="300" dirty="0">
                <a:solidFill>
                  <a:srgbClr val="82C140"/>
                </a:solidFill>
                <a:latin typeface="Proxima Nova" panose="02000506030000020004" pitchFamily="50" charset="0"/>
              </a:rPr>
              <a:t>Department of Anesthesiology and Perioperative Medicine, University of Alabama at Birmingham, Birmingham, AL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777743" y="2047920"/>
            <a:ext cx="4065492" cy="76217"/>
          </a:xfrm>
          <a:prstGeom prst="rect">
            <a:avLst/>
          </a:prstGeom>
          <a:solidFill>
            <a:srgbClr val="1E6A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Graphic 8">
            <a:extLst>
              <a:ext uri="{FF2B5EF4-FFF2-40B4-BE49-F238E27FC236}">
                <a16:creationId xmlns:a16="http://schemas.microsoft.com/office/drawing/2014/main" id="{F7849BD5-9C11-5D44-854F-7027C6FBA9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96" y="100084"/>
            <a:ext cx="2100841" cy="1849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91F459-10E0-284A-A371-068B20F81053}"/>
              </a:ext>
            </a:extLst>
          </p:cNvPr>
          <p:cNvSpPr txBox="1"/>
          <p:nvPr/>
        </p:nvSpPr>
        <p:spPr>
          <a:xfrm>
            <a:off x="360608" y="2521104"/>
            <a:ext cx="111659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latin typeface="Proxima Nova" panose="02000506030000020004" pitchFamily="2" charset="0"/>
              </a:rPr>
              <a:t>Background: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Proxima Nova" panose="02000506030000020004" pitchFamily="2" charset="0"/>
                <a:ea typeface="MS Mincho" panose="02020609040205080304" pitchFamily="49" charset="-128"/>
              </a:rPr>
              <a:t>As of 2024, there have been at least 33 live births from transplanted uterus in the Unites States.</a:t>
            </a:r>
            <a:r>
              <a:rPr lang="en-US" sz="1800" baseline="30000" dirty="0">
                <a:effectLst/>
                <a:latin typeface="Proxima Nova" panose="02000506030000020004" pitchFamily="2" charset="0"/>
                <a:ea typeface="MS Mincho" panose="02020609040205080304" pitchFamily="49" charset="-128"/>
              </a:rPr>
              <a:t> 1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Select patients undergo Cesarean delivery (CD) without graft hysterectomy to pursue a second pregnancy.</a:t>
            </a:r>
            <a:endParaRPr lang="en-US" sz="1800" dirty="0">
              <a:effectLst/>
              <a:latin typeface="Proxima Nova" panose="02000506030000020004" pitchFamily="2" charset="0"/>
              <a:ea typeface="MS Mincho" panose="02020609040205080304" pitchFamily="49" charset="-128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In one case series of 20 patients from 2016-2019, two patients had a second live birth as of 2024.</a:t>
            </a:r>
            <a:r>
              <a:rPr lang="en-US" baseline="30000" dirty="0">
                <a:latin typeface="Proxima Nova" panose="02000506030000020004" pitchFamily="2" charset="0"/>
                <a:ea typeface="MS Mincho" panose="02020609040205080304" pitchFamily="49" charset="-128"/>
              </a:rPr>
              <a:t> 1</a:t>
            </a:r>
            <a:endParaRPr lang="en-US" sz="1800" baseline="30000" dirty="0">
              <a:effectLst/>
              <a:latin typeface="Proxima Nova" panose="02000506030000020004" pitchFamily="2" charset="0"/>
              <a:ea typeface="MS Mincho" panose="02020609040205080304" pitchFamily="49" charset="-128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Decision to pursue a second pregnancy is multifaceted and discussions begin as early as first trimester of the first pregnancy.</a:t>
            </a:r>
            <a:r>
              <a:rPr lang="en-US" baseline="30000" dirty="0">
                <a:latin typeface="Proxima Nova" panose="02000506030000020004" pitchFamily="2" charset="0"/>
                <a:ea typeface="MS Mincho" panose="02020609040205080304" pitchFamily="49" charset="-128"/>
              </a:rPr>
              <a:t>2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Proxima Nova" panose="02000506030000020004" pitchFamily="2" charset="0"/>
                <a:ea typeface="MS Mincho" panose="02020609040205080304" pitchFamily="49" charset="-128"/>
              </a:rPr>
              <a:t>A planned second pregnancy simplifies the first delivery</a:t>
            </a: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 by avoiding hysterectomy but also creates potential for complications during a second pregnancy and delivery.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Proxima Nova" panose="02000506030000020004" pitchFamily="2" charset="0"/>
                <a:ea typeface="MS Mincho" panose="02020609040205080304" pitchFamily="49" charset="-128"/>
              </a:rPr>
              <a:t>Patients will have to undergo additional rounds of embryo implantation, second pregnancy, prolonged exposure to graft uterus and immunosuppression and ultimately a second CD with hysterectomy.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31FF52-7213-474F-B82B-E3C0CA181019}"/>
              </a:ext>
            </a:extLst>
          </p:cNvPr>
          <p:cNvSpPr txBox="1"/>
          <p:nvPr/>
        </p:nvSpPr>
        <p:spPr>
          <a:xfrm>
            <a:off x="0" y="6506323"/>
            <a:ext cx="11526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0" i="0" dirty="0">
                <a:solidFill>
                  <a:srgbClr val="000000"/>
                </a:solidFill>
                <a:effectLst/>
                <a:latin typeface="Segoe"/>
              </a:rPr>
              <a:t>1.Testa G, McKenna GJ, Wall A, et al. Uterus transplant in women with absolute uterine-factor infertility. JAMA. 2024;332(10):817-824. doi:10.1001/jama.2024.11679. PMID: 39145955; PMCID: PMC11327905.</a:t>
            </a:r>
          </a:p>
          <a:p>
            <a:r>
              <a:rPr lang="en-US" sz="600" dirty="0">
                <a:solidFill>
                  <a:srgbClr val="000000"/>
                </a:solidFill>
                <a:latin typeface="Segoe"/>
              </a:rPr>
              <a:t>2. Johannesson L, Wall A, Warren AM, et al. Decisions on second pregnancy after uterus transplantation and timing for removal of the uterus-DUETS (Dallas </a:t>
            </a:r>
            <a:r>
              <a:rPr lang="en-US" sz="600" dirty="0" err="1">
                <a:solidFill>
                  <a:srgbClr val="000000"/>
                </a:solidFill>
                <a:latin typeface="Segoe"/>
              </a:rPr>
              <a:t>UtErus</a:t>
            </a:r>
            <a:r>
              <a:rPr lang="en-US" sz="600" dirty="0">
                <a:solidFill>
                  <a:srgbClr val="000000"/>
                </a:solidFill>
                <a:latin typeface="Segoe"/>
              </a:rPr>
              <a:t> Transplant Study). BJOG. 2021;128(10):1610-1614. doi:10.1111/1471-0528.16685</a:t>
            </a:r>
            <a:endParaRPr lang="en-US" sz="600" b="0" i="0" dirty="0">
              <a:solidFill>
                <a:srgbClr val="000000"/>
              </a:solidFill>
              <a:effectLst/>
              <a:latin typeface="Segoe"/>
            </a:endParaRPr>
          </a:p>
          <a:p>
            <a:endParaRPr lang="en-US" sz="600" b="0" i="0" dirty="0">
              <a:solidFill>
                <a:srgbClr val="000000"/>
              </a:solidFill>
              <a:effectLst/>
              <a:latin typeface="Segoe"/>
            </a:endParaRPr>
          </a:p>
          <a:p>
            <a:pPr marL="342900" indent="-342900">
              <a:buAutoNum type="arabicPeriod"/>
            </a:pPr>
            <a:endParaRPr lang="en-US" sz="600" b="0" i="0" dirty="0">
              <a:solidFill>
                <a:srgbClr val="000000"/>
              </a:solidFill>
              <a:effectLst/>
              <a:latin typeface="Segoe"/>
            </a:endParaRPr>
          </a:p>
          <a:p>
            <a:pPr marL="342900" indent="-342900">
              <a:buAutoNum type="arabicPeriod"/>
            </a:pPr>
            <a:endParaRPr lang="en-US" sz="600" b="0" i="0" dirty="0">
              <a:solidFill>
                <a:srgbClr val="000000"/>
              </a:solidFill>
              <a:effectLst/>
              <a:latin typeface="Segoe"/>
            </a:endParaRPr>
          </a:p>
        </p:txBody>
      </p:sp>
    </p:spTree>
    <p:extLst>
      <p:ext uri="{BB962C8B-B14F-4D97-AF65-F5344CB8AC3E}">
        <p14:creationId xmlns:p14="http://schemas.microsoft.com/office/powerpoint/2010/main" val="131215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E14CB5-0E62-EE10-6A0C-4C70D5A76614}"/>
              </a:ext>
            </a:extLst>
          </p:cNvPr>
          <p:cNvSpPr/>
          <p:nvPr/>
        </p:nvSpPr>
        <p:spPr>
          <a:xfrm>
            <a:off x="0" y="0"/>
            <a:ext cx="12192000" cy="360929"/>
          </a:xfrm>
          <a:prstGeom prst="rect">
            <a:avLst/>
          </a:prstGeom>
          <a:solidFill>
            <a:srgbClr val="1E6A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8">
            <a:extLst>
              <a:ext uri="{FF2B5EF4-FFF2-40B4-BE49-F238E27FC236}">
                <a16:creationId xmlns:a16="http://schemas.microsoft.com/office/drawing/2014/main" id="{9A22B9E4-FCE2-DFF7-FBA5-7D0C2948FA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96" y="100084"/>
            <a:ext cx="2100841" cy="184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EF55FF-D221-B5CA-68F1-1D838327833B}"/>
              </a:ext>
            </a:extLst>
          </p:cNvPr>
          <p:cNvSpPr txBox="1"/>
          <p:nvPr/>
        </p:nvSpPr>
        <p:spPr>
          <a:xfrm>
            <a:off x="132328" y="353524"/>
            <a:ext cx="5745299" cy="6052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2800" b="1" spc="300" dirty="0">
                <a:solidFill>
                  <a:srgbClr val="1E6A53"/>
                </a:solidFill>
                <a:latin typeface="Proxima Nova" panose="02000506030000020004" pitchFamily="50" charset="0"/>
              </a:rPr>
              <a:t>Case Series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79054D-D92C-F693-1919-3DAE143528A9}"/>
              </a:ext>
            </a:extLst>
          </p:cNvPr>
          <p:cNvSpPr txBox="1"/>
          <p:nvPr/>
        </p:nvSpPr>
        <p:spPr>
          <a:xfrm>
            <a:off x="132328" y="1271929"/>
            <a:ext cx="1289971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000" spc="300" dirty="0">
                <a:solidFill>
                  <a:srgbClr val="82C140"/>
                </a:solidFill>
                <a:latin typeface="Proxima Nova" panose="02000506030000020004" pitchFamily="50" charset="0"/>
              </a:rPr>
              <a:t>Case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5818C-1457-FB06-63C5-858160D11794}"/>
              </a:ext>
            </a:extLst>
          </p:cNvPr>
          <p:cNvSpPr txBox="1"/>
          <p:nvPr/>
        </p:nvSpPr>
        <p:spPr>
          <a:xfrm>
            <a:off x="132328" y="3203225"/>
            <a:ext cx="1640650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000" spc="300" dirty="0">
                <a:solidFill>
                  <a:srgbClr val="82C140"/>
                </a:solidFill>
                <a:latin typeface="Proxima Nova" panose="02000506030000020004" pitchFamily="50" charset="0"/>
              </a:rPr>
              <a:t>Case 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AAE757-1CAF-5953-D872-EBB45EF55D32}"/>
              </a:ext>
            </a:extLst>
          </p:cNvPr>
          <p:cNvCxnSpPr>
            <a:cxnSpLocks/>
          </p:cNvCxnSpPr>
          <p:nvPr/>
        </p:nvCxnSpPr>
        <p:spPr>
          <a:xfrm>
            <a:off x="336727" y="1873768"/>
            <a:ext cx="6460761" cy="0"/>
          </a:xfrm>
          <a:prstGeom prst="straightConnector1">
            <a:avLst/>
          </a:prstGeom>
          <a:ln w="22225">
            <a:solidFill>
              <a:schemeClr val="accent6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8FF2329-E797-AC3F-F32F-2D92CC533376}"/>
              </a:ext>
            </a:extLst>
          </p:cNvPr>
          <p:cNvSpPr txBox="1"/>
          <p:nvPr/>
        </p:nvSpPr>
        <p:spPr>
          <a:xfrm>
            <a:off x="7128696" y="493775"/>
            <a:ext cx="4741567" cy="3170099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r>
              <a:rPr lang="en-US" sz="1600" b="1" dirty="0">
                <a:latin typeface="Proxima Nova" panose="02000506030000020004" pitchFamily="50" charset="0"/>
              </a:rPr>
              <a:t>Transplant </a:t>
            </a:r>
            <a:r>
              <a:rPr lang="en-US" sz="1600" b="1" dirty="0">
                <a:latin typeface="Proxima Nova" panose="02000506030000020004" pitchFamily="50" charset="0"/>
                <a:sym typeface="Wingdings" pitchFamily="2" charset="2"/>
              </a:rPr>
              <a:t> First Delivery</a:t>
            </a:r>
            <a:endParaRPr lang="en-US" sz="1100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31-year-old G2P0121 with history of Mayer-Rokitansky-Kuster-Hauser (MRKH) syndrome, Class III Obesity and Type 2 DM s/p deceased donor uterine transplant.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Initial concern for vaginal stricture and acute rejection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Pregnancy uncomplicated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Scheduled CD at 36.4 weeks gestational age (</a:t>
            </a:r>
            <a:r>
              <a:rPr lang="en-US" sz="1400" dirty="0" err="1">
                <a:latin typeface="Proxima Nova" panose="02000506030000020004" pitchFamily="50" charset="0"/>
              </a:rPr>
              <a:t>wga</a:t>
            </a:r>
            <a:r>
              <a:rPr lang="en-US" sz="1400" dirty="0">
                <a:latin typeface="Proxima Nova" panose="02000506030000020004" pitchFamily="50" charset="0"/>
              </a:rPr>
              <a:t>) under CSE</a:t>
            </a:r>
          </a:p>
          <a:p>
            <a:r>
              <a:rPr lang="en-US" sz="1600" b="1" dirty="0">
                <a:latin typeface="Proxima Nova" panose="02000506030000020004" pitchFamily="50" charset="0"/>
              </a:rPr>
              <a:t>Second Pregnancy</a:t>
            </a:r>
            <a:endParaRPr lang="en-US" sz="1400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Diagnosed with vaginal intraepithelial neoplasia 8 months post CD </a:t>
            </a:r>
            <a:r>
              <a:rPr lang="en-US" sz="1400" dirty="0">
                <a:latin typeface="Proxima Nova" panose="02000506030000020004" pitchFamily="50" charset="0"/>
                <a:sym typeface="Wingdings" pitchFamily="2" charset="2"/>
              </a:rPr>
              <a:t> </a:t>
            </a:r>
            <a:r>
              <a:rPr lang="en-US" sz="1400" dirty="0">
                <a:latin typeface="Proxima Nova" panose="02000506030000020004" pitchFamily="50" charset="0"/>
              </a:rPr>
              <a:t>graft </a:t>
            </a:r>
            <a:r>
              <a:rPr lang="en-US" sz="1400" dirty="0" err="1">
                <a:latin typeface="Proxima Nova" panose="02000506030000020004" pitchFamily="50" charset="0"/>
              </a:rPr>
              <a:t>hyst</a:t>
            </a:r>
            <a:r>
              <a:rPr lang="en-US" sz="1400" dirty="0">
                <a:latin typeface="Proxima Nova" panose="02000506030000020004" pitchFamily="50" charset="0"/>
              </a:rPr>
              <a:t> recommended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Patient elected to proceed with second pregnancy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Currently gravid at 29wga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Proxima Nova" panose="02000506030000020004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E4803-1E50-69B5-4DB1-1548C5920EE9}"/>
              </a:ext>
            </a:extLst>
          </p:cNvPr>
          <p:cNvSpPr txBox="1"/>
          <p:nvPr/>
        </p:nvSpPr>
        <p:spPr>
          <a:xfrm>
            <a:off x="137415" y="2017415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r>
              <a:rPr lang="en-US" sz="1000" b="1" dirty="0">
                <a:latin typeface="Proxima Nova" panose="02000506030000020004" pitchFamily="50" charset="0"/>
              </a:rPr>
              <a:t>Transplant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68BCD1-3BFE-F719-AEE1-80A23FD516EA}"/>
              </a:ext>
            </a:extLst>
          </p:cNvPr>
          <p:cNvSpPr txBox="1"/>
          <p:nvPr/>
        </p:nvSpPr>
        <p:spPr>
          <a:xfrm>
            <a:off x="1672621" y="2013755"/>
            <a:ext cx="974361" cy="40011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Successful </a:t>
            </a:r>
          </a:p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1AD37D-74B4-2272-AC2B-8E63E53B74BC}"/>
              </a:ext>
            </a:extLst>
          </p:cNvPr>
          <p:cNvSpPr txBox="1"/>
          <p:nvPr/>
        </p:nvSpPr>
        <p:spPr>
          <a:xfrm>
            <a:off x="2907734" y="2012238"/>
            <a:ext cx="974361" cy="40011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CD @ 36.4wga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AF8E43-7C18-B8FC-72D4-EC2FAD8D8CA5}"/>
              </a:ext>
            </a:extLst>
          </p:cNvPr>
          <p:cNvSpPr txBox="1"/>
          <p:nvPr/>
        </p:nvSpPr>
        <p:spPr>
          <a:xfrm>
            <a:off x="2944261" y="1576917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C5F2F5-7FC8-522F-27B5-64155A0E60B1}"/>
              </a:ext>
            </a:extLst>
          </p:cNvPr>
          <p:cNvSpPr txBox="1"/>
          <p:nvPr/>
        </p:nvSpPr>
        <p:spPr>
          <a:xfrm>
            <a:off x="1663252" y="1581243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11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31FE18-3CBE-7F38-7D16-AE5BE816E65B}"/>
              </a:ext>
            </a:extLst>
          </p:cNvPr>
          <p:cNvSpPr txBox="1"/>
          <p:nvPr/>
        </p:nvSpPr>
        <p:spPr>
          <a:xfrm>
            <a:off x="1377247" y="1583487"/>
            <a:ext cx="295374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7ADF0C-0BBC-02A0-0595-500F06F29EC4}"/>
              </a:ext>
            </a:extLst>
          </p:cNvPr>
          <p:cNvSpPr txBox="1"/>
          <p:nvPr/>
        </p:nvSpPr>
        <p:spPr>
          <a:xfrm>
            <a:off x="742683" y="2288882"/>
            <a:ext cx="1030293" cy="553998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Unsuccessful embryo transfer (ET)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C7E359-E4BE-07FC-195D-708E781E47E6}"/>
              </a:ext>
            </a:extLst>
          </p:cNvPr>
          <p:cNvSpPr txBox="1"/>
          <p:nvPr/>
        </p:nvSpPr>
        <p:spPr>
          <a:xfrm>
            <a:off x="4208427" y="1586630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27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8774AA-F02D-0E9B-EA38-42F8845EA8A0}"/>
              </a:ext>
            </a:extLst>
          </p:cNvPr>
          <p:cNvSpPr txBox="1"/>
          <p:nvPr/>
        </p:nvSpPr>
        <p:spPr>
          <a:xfrm>
            <a:off x="3952863" y="2017074"/>
            <a:ext cx="1088441" cy="40011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Graft </a:t>
            </a:r>
            <a:r>
              <a:rPr lang="en-US" sz="1000" b="1" dirty="0" err="1">
                <a:latin typeface="Proxima Nova" panose="02000506030000020004" pitchFamily="50" charset="0"/>
              </a:rPr>
              <a:t>hyst</a:t>
            </a:r>
            <a:r>
              <a:rPr lang="en-US" sz="1000" b="1" dirty="0">
                <a:latin typeface="Proxima Nova" panose="02000506030000020004" pitchFamily="50" charset="0"/>
              </a:rPr>
              <a:t> recommended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6F7F07-8D5F-48B5-24F2-FECF5286373C}"/>
              </a:ext>
            </a:extLst>
          </p:cNvPr>
          <p:cNvSpPr txBox="1"/>
          <p:nvPr/>
        </p:nvSpPr>
        <p:spPr>
          <a:xfrm>
            <a:off x="4536711" y="1578182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AA4F3A-CAA8-BDB8-FB30-1F0A86C4C56E}"/>
              </a:ext>
            </a:extLst>
          </p:cNvPr>
          <p:cNvSpPr txBox="1"/>
          <p:nvPr/>
        </p:nvSpPr>
        <p:spPr>
          <a:xfrm>
            <a:off x="4577393" y="2496615"/>
            <a:ext cx="1229938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Unsuccessful ET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B088F-502D-19FD-53D4-CF13EEE8985B}"/>
              </a:ext>
            </a:extLst>
          </p:cNvPr>
          <p:cNvSpPr txBox="1"/>
          <p:nvPr/>
        </p:nvSpPr>
        <p:spPr>
          <a:xfrm>
            <a:off x="7113707" y="3769215"/>
            <a:ext cx="4741567" cy="273921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r>
              <a:rPr lang="en-US" sz="1600" b="1" dirty="0">
                <a:latin typeface="Proxima Nova" panose="02000506030000020004" pitchFamily="50" charset="0"/>
              </a:rPr>
              <a:t>Transplant </a:t>
            </a:r>
            <a:r>
              <a:rPr lang="en-US" sz="1600" b="1" dirty="0">
                <a:latin typeface="Proxima Nova" panose="02000506030000020004" pitchFamily="50" charset="0"/>
                <a:sym typeface="Wingdings" pitchFamily="2" charset="2"/>
              </a:rPr>
              <a:t> First Delivery</a:t>
            </a:r>
            <a:endParaRPr lang="en-US" sz="1100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26-year-old G1P0121 with history of MRKH and chronic hypertension s/p deceased donor uterine transplant.</a:t>
            </a:r>
            <a:endParaRPr lang="en-US" sz="1600" b="1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Delivery at 36.3 </a:t>
            </a:r>
            <a:r>
              <a:rPr lang="en-US" sz="1400" dirty="0" err="1">
                <a:latin typeface="Proxima Nova" panose="02000506030000020004" pitchFamily="50" charset="0"/>
              </a:rPr>
              <a:t>wga</a:t>
            </a:r>
            <a:r>
              <a:rPr lang="en-US" sz="1400" dirty="0">
                <a:latin typeface="Proxima Nova" panose="02000506030000020004" pitchFamily="50" charset="0"/>
              </a:rPr>
              <a:t> due to worsening HTN under CSE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Stress dose steroids administered concurrently with NXA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Bowel adhesion, otherwise uncomplicated</a:t>
            </a:r>
          </a:p>
          <a:p>
            <a:r>
              <a:rPr lang="en-US" sz="1600" b="1" dirty="0">
                <a:latin typeface="Proxima Nova" panose="02000506030000020004" pitchFamily="50" charset="0"/>
              </a:rPr>
              <a:t>Second Pregnancy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Planning frozen embryo transfer at 6 months postpartum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Proxima Nova" panose="02000506030000020004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7A2F63-E924-D63E-F7E9-0E9178CD5D5C}"/>
              </a:ext>
            </a:extLst>
          </p:cNvPr>
          <p:cNvSpPr txBox="1"/>
          <p:nvPr/>
        </p:nvSpPr>
        <p:spPr>
          <a:xfrm>
            <a:off x="153462" y="4614538"/>
            <a:ext cx="3582755" cy="249299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r>
              <a:rPr lang="en-US" sz="1600" b="1" dirty="0">
                <a:latin typeface="Proxima Nova" panose="02000506030000020004" pitchFamily="50" charset="0"/>
              </a:rPr>
              <a:t>Commonalities</a:t>
            </a:r>
            <a:endParaRPr lang="en-US" sz="1100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Both patients elected to retain uterus after first CD to pursue second pregnancy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Uncomplicated CD and postoperative courses except for bowel adhesion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" panose="02000506030000020004" pitchFamily="50" charset="0"/>
              </a:rPr>
              <a:t>One currently pregnant and second awaiting embryo transfer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Proxima Nova" panose="02000506030000020004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atin typeface="Proxima Nova" panose="02000506030000020004" pitchFamily="50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1E0091-2D70-4101-9D83-B57929D837B3}"/>
              </a:ext>
            </a:extLst>
          </p:cNvPr>
          <p:cNvSpPr txBox="1"/>
          <p:nvPr/>
        </p:nvSpPr>
        <p:spPr>
          <a:xfrm>
            <a:off x="4832974" y="1578087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31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9EB5C5-AF8D-26C2-E802-1669757A1E9B}"/>
              </a:ext>
            </a:extLst>
          </p:cNvPr>
          <p:cNvSpPr txBox="1"/>
          <p:nvPr/>
        </p:nvSpPr>
        <p:spPr>
          <a:xfrm>
            <a:off x="5207555" y="2006570"/>
            <a:ext cx="924886" cy="40011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Successful ET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664480-8951-0906-DA0A-A6A1EC5D0A9B}"/>
              </a:ext>
            </a:extLst>
          </p:cNvPr>
          <p:cNvSpPr txBox="1"/>
          <p:nvPr/>
        </p:nvSpPr>
        <p:spPr>
          <a:xfrm>
            <a:off x="133679" y="3987830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r>
              <a:rPr lang="en-US" sz="1000" b="1" dirty="0">
                <a:latin typeface="Proxima Nova" panose="02000506030000020004" pitchFamily="50" charset="0"/>
              </a:rPr>
              <a:t>Transplant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DB3945-51B8-3FEE-9B6B-8F909686E8E6}"/>
              </a:ext>
            </a:extLst>
          </p:cNvPr>
          <p:cNvSpPr txBox="1"/>
          <p:nvPr/>
        </p:nvSpPr>
        <p:spPr>
          <a:xfrm>
            <a:off x="2015048" y="3987830"/>
            <a:ext cx="974361" cy="40011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Successful </a:t>
            </a:r>
          </a:p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ET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91161C-143A-28C2-5BA0-F8B7967C0A70}"/>
              </a:ext>
            </a:extLst>
          </p:cNvPr>
          <p:cNvSpPr txBox="1"/>
          <p:nvPr/>
        </p:nvSpPr>
        <p:spPr>
          <a:xfrm>
            <a:off x="3279720" y="4001024"/>
            <a:ext cx="974361" cy="400110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CD @ 36.3wga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55BC08-424E-2726-1D31-FE242CA12216}"/>
              </a:ext>
            </a:extLst>
          </p:cNvPr>
          <p:cNvSpPr txBox="1"/>
          <p:nvPr/>
        </p:nvSpPr>
        <p:spPr>
          <a:xfrm>
            <a:off x="3264748" y="3624739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23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B0FC8D-795C-7DA5-ADC5-D1E827CDE923}"/>
              </a:ext>
            </a:extLst>
          </p:cNvPr>
          <p:cNvSpPr txBox="1"/>
          <p:nvPr/>
        </p:nvSpPr>
        <p:spPr>
          <a:xfrm>
            <a:off x="2000713" y="3618493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15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F2D014A-B833-D612-B4DA-28709655A327}"/>
              </a:ext>
            </a:extLst>
          </p:cNvPr>
          <p:cNvSpPr txBox="1"/>
          <p:nvPr/>
        </p:nvSpPr>
        <p:spPr>
          <a:xfrm>
            <a:off x="955213" y="3994493"/>
            <a:ext cx="974361" cy="553998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Multiple Unsuccessful </a:t>
            </a:r>
          </a:p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ET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EA8815-83B3-757E-8455-A2F26C860A6A}"/>
              </a:ext>
            </a:extLst>
          </p:cNvPr>
          <p:cNvSpPr txBox="1"/>
          <p:nvPr/>
        </p:nvSpPr>
        <p:spPr>
          <a:xfrm>
            <a:off x="4704452" y="3620680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29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BDAB8D6-5DBA-AF14-4194-CEBD70FDBB05}"/>
              </a:ext>
            </a:extLst>
          </p:cNvPr>
          <p:cNvSpPr txBox="1"/>
          <p:nvPr/>
        </p:nvSpPr>
        <p:spPr>
          <a:xfrm>
            <a:off x="4742379" y="3994402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Planned ET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0369689-07DC-3FD0-5FAD-EFBC2D1E1239}"/>
              </a:ext>
            </a:extLst>
          </p:cNvPr>
          <p:cNvCxnSpPr>
            <a:cxnSpLocks/>
          </p:cNvCxnSpPr>
          <p:nvPr/>
        </p:nvCxnSpPr>
        <p:spPr>
          <a:xfrm flipH="1">
            <a:off x="6955437" y="3627544"/>
            <a:ext cx="4899837" cy="0"/>
          </a:xfrm>
          <a:prstGeom prst="line">
            <a:avLst/>
          </a:prstGeom>
          <a:ln w="190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BC069E3-D1D7-F5D8-329A-66D1835E05A4}"/>
              </a:ext>
            </a:extLst>
          </p:cNvPr>
          <p:cNvSpPr txBox="1"/>
          <p:nvPr/>
        </p:nvSpPr>
        <p:spPr>
          <a:xfrm>
            <a:off x="3019092" y="1364154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MONTHS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42615F7-EB5E-3700-1AC2-AE0417D0A55D}"/>
              </a:ext>
            </a:extLst>
          </p:cNvPr>
          <p:cNvSpPr txBox="1"/>
          <p:nvPr/>
        </p:nvSpPr>
        <p:spPr>
          <a:xfrm>
            <a:off x="3076241" y="3362566"/>
            <a:ext cx="974361" cy="246221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algn="ctr"/>
            <a:r>
              <a:rPr lang="en-US" sz="1000" b="1" dirty="0">
                <a:latin typeface="Proxima Nova" panose="02000506030000020004" pitchFamily="50" charset="0"/>
              </a:rPr>
              <a:t>MONTHS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10F8170-92ED-26BA-79C6-19DB6F7BB73F}"/>
              </a:ext>
            </a:extLst>
          </p:cNvPr>
          <p:cNvCxnSpPr>
            <a:cxnSpLocks/>
          </p:cNvCxnSpPr>
          <p:nvPr/>
        </p:nvCxnSpPr>
        <p:spPr>
          <a:xfrm>
            <a:off x="340965" y="179005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04A3A7A-257F-1C4C-2C17-B91A32042660}"/>
              </a:ext>
            </a:extLst>
          </p:cNvPr>
          <p:cNvCxnSpPr>
            <a:cxnSpLocks/>
          </p:cNvCxnSpPr>
          <p:nvPr/>
        </p:nvCxnSpPr>
        <p:spPr>
          <a:xfrm>
            <a:off x="6358805" y="180228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53FD1EB-2F00-02ED-ECD2-C28113305450}"/>
              </a:ext>
            </a:extLst>
          </p:cNvPr>
          <p:cNvCxnSpPr>
            <a:cxnSpLocks/>
          </p:cNvCxnSpPr>
          <p:nvPr/>
        </p:nvCxnSpPr>
        <p:spPr>
          <a:xfrm>
            <a:off x="979683" y="179234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33D59E1-B288-88D4-DC3F-3A6FDDCE6F24}"/>
              </a:ext>
            </a:extLst>
          </p:cNvPr>
          <p:cNvCxnSpPr>
            <a:cxnSpLocks/>
          </p:cNvCxnSpPr>
          <p:nvPr/>
        </p:nvCxnSpPr>
        <p:spPr>
          <a:xfrm>
            <a:off x="495954" y="179006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DF2F280-89A9-1C64-90F3-4371803F120A}"/>
              </a:ext>
            </a:extLst>
          </p:cNvPr>
          <p:cNvCxnSpPr>
            <a:cxnSpLocks/>
          </p:cNvCxnSpPr>
          <p:nvPr/>
        </p:nvCxnSpPr>
        <p:spPr>
          <a:xfrm>
            <a:off x="656407" y="179372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2036BC6-3AEA-926A-E91F-08B5257E973A}"/>
              </a:ext>
            </a:extLst>
          </p:cNvPr>
          <p:cNvCxnSpPr>
            <a:cxnSpLocks/>
          </p:cNvCxnSpPr>
          <p:nvPr/>
        </p:nvCxnSpPr>
        <p:spPr>
          <a:xfrm>
            <a:off x="816556" y="179114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B638E1F-2B04-82A9-0086-25D49B73D855}"/>
              </a:ext>
            </a:extLst>
          </p:cNvPr>
          <p:cNvCxnSpPr>
            <a:cxnSpLocks/>
          </p:cNvCxnSpPr>
          <p:nvPr/>
        </p:nvCxnSpPr>
        <p:spPr>
          <a:xfrm>
            <a:off x="1134262" y="179138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89814D4-05C9-FB78-7B2C-F4FF37F0E457}"/>
              </a:ext>
            </a:extLst>
          </p:cNvPr>
          <p:cNvCxnSpPr>
            <a:cxnSpLocks/>
          </p:cNvCxnSpPr>
          <p:nvPr/>
        </p:nvCxnSpPr>
        <p:spPr>
          <a:xfrm>
            <a:off x="1772980" y="179367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4032BCC-6E0E-4ACE-CE3A-D7AD45C6690F}"/>
              </a:ext>
            </a:extLst>
          </p:cNvPr>
          <p:cNvCxnSpPr>
            <a:cxnSpLocks/>
          </p:cNvCxnSpPr>
          <p:nvPr/>
        </p:nvCxnSpPr>
        <p:spPr>
          <a:xfrm>
            <a:off x="1289251" y="179138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8B21278-4A62-9F36-069F-18CDF6E01365}"/>
              </a:ext>
            </a:extLst>
          </p:cNvPr>
          <p:cNvCxnSpPr>
            <a:cxnSpLocks/>
          </p:cNvCxnSpPr>
          <p:nvPr/>
        </p:nvCxnSpPr>
        <p:spPr>
          <a:xfrm>
            <a:off x="1449704" y="179505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4940B6A-FBC7-7F2C-623E-66967B1F6F75}"/>
              </a:ext>
            </a:extLst>
          </p:cNvPr>
          <p:cNvCxnSpPr>
            <a:cxnSpLocks/>
          </p:cNvCxnSpPr>
          <p:nvPr/>
        </p:nvCxnSpPr>
        <p:spPr>
          <a:xfrm>
            <a:off x="1609853" y="179247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2025FF4-CDE2-0459-E56A-D567FF5D0A83}"/>
              </a:ext>
            </a:extLst>
          </p:cNvPr>
          <p:cNvCxnSpPr>
            <a:cxnSpLocks/>
          </p:cNvCxnSpPr>
          <p:nvPr/>
        </p:nvCxnSpPr>
        <p:spPr>
          <a:xfrm>
            <a:off x="1930279" y="178811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E10972D-CAA8-3793-A53F-2BEBD42B6865}"/>
              </a:ext>
            </a:extLst>
          </p:cNvPr>
          <p:cNvCxnSpPr>
            <a:cxnSpLocks/>
          </p:cNvCxnSpPr>
          <p:nvPr/>
        </p:nvCxnSpPr>
        <p:spPr>
          <a:xfrm>
            <a:off x="2568997" y="179040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DF66CFF-8C33-75FF-1A24-19E7CCBF6700}"/>
              </a:ext>
            </a:extLst>
          </p:cNvPr>
          <p:cNvCxnSpPr>
            <a:cxnSpLocks/>
          </p:cNvCxnSpPr>
          <p:nvPr/>
        </p:nvCxnSpPr>
        <p:spPr>
          <a:xfrm>
            <a:off x="2085268" y="178812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1FEAA69-C7C6-527A-CE60-4F5C6F135075}"/>
              </a:ext>
            </a:extLst>
          </p:cNvPr>
          <p:cNvCxnSpPr>
            <a:cxnSpLocks/>
          </p:cNvCxnSpPr>
          <p:nvPr/>
        </p:nvCxnSpPr>
        <p:spPr>
          <a:xfrm>
            <a:off x="2245721" y="179178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5D719938-115D-8530-E4A6-8FFE1339ABEF}"/>
              </a:ext>
            </a:extLst>
          </p:cNvPr>
          <p:cNvCxnSpPr>
            <a:cxnSpLocks/>
          </p:cNvCxnSpPr>
          <p:nvPr/>
        </p:nvCxnSpPr>
        <p:spPr>
          <a:xfrm>
            <a:off x="2405870" y="178920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7F86AAF-FC72-B605-A125-A0CF545294DE}"/>
              </a:ext>
            </a:extLst>
          </p:cNvPr>
          <p:cNvCxnSpPr>
            <a:cxnSpLocks/>
          </p:cNvCxnSpPr>
          <p:nvPr/>
        </p:nvCxnSpPr>
        <p:spPr>
          <a:xfrm>
            <a:off x="2723576" y="178944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B50DBA5-E01C-7A94-2235-3B0173630C43}"/>
              </a:ext>
            </a:extLst>
          </p:cNvPr>
          <p:cNvCxnSpPr>
            <a:cxnSpLocks/>
          </p:cNvCxnSpPr>
          <p:nvPr/>
        </p:nvCxnSpPr>
        <p:spPr>
          <a:xfrm>
            <a:off x="3362294" y="179173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F2ECD42-9465-0F11-C86B-FE7785EB1495}"/>
              </a:ext>
            </a:extLst>
          </p:cNvPr>
          <p:cNvCxnSpPr>
            <a:cxnSpLocks/>
          </p:cNvCxnSpPr>
          <p:nvPr/>
        </p:nvCxnSpPr>
        <p:spPr>
          <a:xfrm>
            <a:off x="2878565" y="178944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CF6A7C6-E74A-B264-445C-F1199C71CA73}"/>
              </a:ext>
            </a:extLst>
          </p:cNvPr>
          <p:cNvCxnSpPr>
            <a:cxnSpLocks/>
          </p:cNvCxnSpPr>
          <p:nvPr/>
        </p:nvCxnSpPr>
        <p:spPr>
          <a:xfrm>
            <a:off x="3039018" y="179311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7F1A52A-1910-C91D-03FB-74B0B6309603}"/>
              </a:ext>
            </a:extLst>
          </p:cNvPr>
          <p:cNvCxnSpPr>
            <a:cxnSpLocks/>
          </p:cNvCxnSpPr>
          <p:nvPr/>
        </p:nvCxnSpPr>
        <p:spPr>
          <a:xfrm>
            <a:off x="3199167" y="179053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F5C0EF2-952C-9F02-E302-C5C2A3E064AA}"/>
              </a:ext>
            </a:extLst>
          </p:cNvPr>
          <p:cNvCxnSpPr>
            <a:cxnSpLocks/>
          </p:cNvCxnSpPr>
          <p:nvPr/>
        </p:nvCxnSpPr>
        <p:spPr>
          <a:xfrm>
            <a:off x="3515497" y="179764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49C9316-5F74-89AA-14C5-8902BC8E3D54}"/>
              </a:ext>
            </a:extLst>
          </p:cNvPr>
          <p:cNvCxnSpPr>
            <a:cxnSpLocks/>
          </p:cNvCxnSpPr>
          <p:nvPr/>
        </p:nvCxnSpPr>
        <p:spPr>
          <a:xfrm>
            <a:off x="4154215" y="179993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B461C36-304A-037F-8AFD-8681842BB640}"/>
              </a:ext>
            </a:extLst>
          </p:cNvPr>
          <p:cNvCxnSpPr>
            <a:cxnSpLocks/>
          </p:cNvCxnSpPr>
          <p:nvPr/>
        </p:nvCxnSpPr>
        <p:spPr>
          <a:xfrm>
            <a:off x="3670486" y="179764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3054376-614E-043B-F44F-0384BCB6A0BD}"/>
              </a:ext>
            </a:extLst>
          </p:cNvPr>
          <p:cNvCxnSpPr>
            <a:cxnSpLocks/>
          </p:cNvCxnSpPr>
          <p:nvPr/>
        </p:nvCxnSpPr>
        <p:spPr>
          <a:xfrm>
            <a:off x="3830939" y="180131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F33E636-4F1F-7523-0507-8F2AFCBDF5EA}"/>
              </a:ext>
            </a:extLst>
          </p:cNvPr>
          <p:cNvCxnSpPr>
            <a:cxnSpLocks/>
          </p:cNvCxnSpPr>
          <p:nvPr/>
        </p:nvCxnSpPr>
        <p:spPr>
          <a:xfrm>
            <a:off x="3991088" y="179873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206ED32-E1B9-267E-D405-824C75FB2DDC}"/>
              </a:ext>
            </a:extLst>
          </p:cNvPr>
          <p:cNvCxnSpPr>
            <a:cxnSpLocks/>
          </p:cNvCxnSpPr>
          <p:nvPr/>
        </p:nvCxnSpPr>
        <p:spPr>
          <a:xfrm>
            <a:off x="4308794" y="1798973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D8F8E7E-C09C-0169-5E77-46D0C81900DB}"/>
              </a:ext>
            </a:extLst>
          </p:cNvPr>
          <p:cNvCxnSpPr>
            <a:cxnSpLocks/>
          </p:cNvCxnSpPr>
          <p:nvPr/>
        </p:nvCxnSpPr>
        <p:spPr>
          <a:xfrm>
            <a:off x="4947512" y="1801263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A8807E7-9A9A-F9F6-D901-F0A648C2E856}"/>
              </a:ext>
            </a:extLst>
          </p:cNvPr>
          <p:cNvCxnSpPr>
            <a:cxnSpLocks/>
          </p:cNvCxnSpPr>
          <p:nvPr/>
        </p:nvCxnSpPr>
        <p:spPr>
          <a:xfrm>
            <a:off x="4463783" y="179897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5B02BB5F-0FD8-E3D8-F985-FFB7C5608AF6}"/>
              </a:ext>
            </a:extLst>
          </p:cNvPr>
          <p:cNvCxnSpPr>
            <a:cxnSpLocks/>
          </p:cNvCxnSpPr>
          <p:nvPr/>
        </p:nvCxnSpPr>
        <p:spPr>
          <a:xfrm>
            <a:off x="4624236" y="1802644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92721C7-FC51-E140-58E5-75FCAAFDC9D7}"/>
              </a:ext>
            </a:extLst>
          </p:cNvPr>
          <p:cNvCxnSpPr>
            <a:cxnSpLocks/>
          </p:cNvCxnSpPr>
          <p:nvPr/>
        </p:nvCxnSpPr>
        <p:spPr>
          <a:xfrm>
            <a:off x="4784385" y="1800064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5EE1AFA-3C02-0D2D-6FF7-7FE55FA1F159}"/>
              </a:ext>
            </a:extLst>
          </p:cNvPr>
          <p:cNvCxnSpPr>
            <a:cxnSpLocks/>
          </p:cNvCxnSpPr>
          <p:nvPr/>
        </p:nvCxnSpPr>
        <p:spPr>
          <a:xfrm>
            <a:off x="5104139" y="179764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FC6671A-8D93-92E8-74A4-C30FF33317B8}"/>
              </a:ext>
            </a:extLst>
          </p:cNvPr>
          <p:cNvCxnSpPr>
            <a:cxnSpLocks/>
          </p:cNvCxnSpPr>
          <p:nvPr/>
        </p:nvCxnSpPr>
        <p:spPr>
          <a:xfrm>
            <a:off x="5727989" y="1799935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EA0B12D-28CF-E6FE-E0BE-071B802865B0}"/>
              </a:ext>
            </a:extLst>
          </p:cNvPr>
          <p:cNvCxnSpPr>
            <a:cxnSpLocks/>
          </p:cNvCxnSpPr>
          <p:nvPr/>
        </p:nvCxnSpPr>
        <p:spPr>
          <a:xfrm>
            <a:off x="5244260" y="179764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3CB37DF-1A8E-EEFC-2591-41B96C99B545}"/>
              </a:ext>
            </a:extLst>
          </p:cNvPr>
          <p:cNvCxnSpPr>
            <a:cxnSpLocks/>
          </p:cNvCxnSpPr>
          <p:nvPr/>
        </p:nvCxnSpPr>
        <p:spPr>
          <a:xfrm>
            <a:off x="5404713" y="180131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5CA9993-4B4C-EE7D-F7F3-9734F1385C79}"/>
              </a:ext>
            </a:extLst>
          </p:cNvPr>
          <p:cNvCxnSpPr>
            <a:cxnSpLocks/>
          </p:cNvCxnSpPr>
          <p:nvPr/>
        </p:nvCxnSpPr>
        <p:spPr>
          <a:xfrm>
            <a:off x="5564862" y="179873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706BADB-4138-90A9-D868-77BEFFE8DAA7}"/>
              </a:ext>
            </a:extLst>
          </p:cNvPr>
          <p:cNvCxnSpPr>
            <a:cxnSpLocks/>
          </p:cNvCxnSpPr>
          <p:nvPr/>
        </p:nvCxnSpPr>
        <p:spPr>
          <a:xfrm>
            <a:off x="5882568" y="1798973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1A81E1B-639B-5403-D433-F2AAA5DE9D43}"/>
              </a:ext>
            </a:extLst>
          </p:cNvPr>
          <p:cNvCxnSpPr>
            <a:cxnSpLocks/>
          </p:cNvCxnSpPr>
          <p:nvPr/>
        </p:nvCxnSpPr>
        <p:spPr>
          <a:xfrm>
            <a:off x="6037557" y="179897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691FDF5C-6B86-ABD1-2C30-3201CE1B55C9}"/>
              </a:ext>
            </a:extLst>
          </p:cNvPr>
          <p:cNvCxnSpPr>
            <a:cxnSpLocks/>
          </p:cNvCxnSpPr>
          <p:nvPr/>
        </p:nvCxnSpPr>
        <p:spPr>
          <a:xfrm>
            <a:off x="6198010" y="1802644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31B5B2E1-6FA5-D987-3931-A18A4F4515CF}"/>
              </a:ext>
            </a:extLst>
          </p:cNvPr>
          <p:cNvCxnSpPr>
            <a:cxnSpLocks/>
          </p:cNvCxnSpPr>
          <p:nvPr/>
        </p:nvCxnSpPr>
        <p:spPr>
          <a:xfrm>
            <a:off x="344743" y="3915131"/>
            <a:ext cx="6460761" cy="0"/>
          </a:xfrm>
          <a:prstGeom prst="straightConnector1">
            <a:avLst/>
          </a:prstGeom>
          <a:ln w="22225">
            <a:solidFill>
              <a:schemeClr val="accent6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0B5DE9F-8F11-DADE-9068-8C36F066578C}"/>
              </a:ext>
            </a:extLst>
          </p:cNvPr>
          <p:cNvCxnSpPr>
            <a:cxnSpLocks/>
          </p:cNvCxnSpPr>
          <p:nvPr/>
        </p:nvCxnSpPr>
        <p:spPr>
          <a:xfrm>
            <a:off x="348981" y="3831420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5E6BBE1-E1C9-8208-3119-8D4ECE863454}"/>
              </a:ext>
            </a:extLst>
          </p:cNvPr>
          <p:cNvCxnSpPr>
            <a:cxnSpLocks/>
          </p:cNvCxnSpPr>
          <p:nvPr/>
        </p:nvCxnSpPr>
        <p:spPr>
          <a:xfrm>
            <a:off x="6366821" y="384365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9833DF28-9E85-A486-B49D-F52CABF2C0C3}"/>
              </a:ext>
            </a:extLst>
          </p:cNvPr>
          <p:cNvCxnSpPr>
            <a:cxnSpLocks/>
          </p:cNvCxnSpPr>
          <p:nvPr/>
        </p:nvCxnSpPr>
        <p:spPr>
          <a:xfrm>
            <a:off x="987699" y="3833710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97F0A42F-C3CD-07A1-4C81-B721B29FAE55}"/>
              </a:ext>
            </a:extLst>
          </p:cNvPr>
          <p:cNvCxnSpPr>
            <a:cxnSpLocks/>
          </p:cNvCxnSpPr>
          <p:nvPr/>
        </p:nvCxnSpPr>
        <p:spPr>
          <a:xfrm>
            <a:off x="503970" y="3831424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3931062-B0DD-216C-07BB-AD5D7D0EE049}"/>
              </a:ext>
            </a:extLst>
          </p:cNvPr>
          <p:cNvCxnSpPr>
            <a:cxnSpLocks/>
          </p:cNvCxnSpPr>
          <p:nvPr/>
        </p:nvCxnSpPr>
        <p:spPr>
          <a:xfrm>
            <a:off x="664423" y="383509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8C8DDB69-9C8B-BD74-5099-7844ED178794}"/>
              </a:ext>
            </a:extLst>
          </p:cNvPr>
          <p:cNvCxnSpPr>
            <a:cxnSpLocks/>
          </p:cNvCxnSpPr>
          <p:nvPr/>
        </p:nvCxnSpPr>
        <p:spPr>
          <a:xfrm>
            <a:off x="824572" y="383251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3897B469-098A-2080-4CAE-99FEFF1A317A}"/>
              </a:ext>
            </a:extLst>
          </p:cNvPr>
          <p:cNvCxnSpPr>
            <a:cxnSpLocks/>
          </p:cNvCxnSpPr>
          <p:nvPr/>
        </p:nvCxnSpPr>
        <p:spPr>
          <a:xfrm>
            <a:off x="1142278" y="383274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964AD073-BCE5-CA67-8003-212F54CAC942}"/>
              </a:ext>
            </a:extLst>
          </p:cNvPr>
          <p:cNvCxnSpPr>
            <a:cxnSpLocks/>
          </p:cNvCxnSpPr>
          <p:nvPr/>
        </p:nvCxnSpPr>
        <p:spPr>
          <a:xfrm>
            <a:off x="1780996" y="383503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DE6C70E4-AA31-E951-B4A9-5D51BB817F27}"/>
              </a:ext>
            </a:extLst>
          </p:cNvPr>
          <p:cNvCxnSpPr>
            <a:cxnSpLocks/>
          </p:cNvCxnSpPr>
          <p:nvPr/>
        </p:nvCxnSpPr>
        <p:spPr>
          <a:xfrm>
            <a:off x="1297267" y="3832752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D1272BB0-83C6-FC18-87DD-4ECBE764BCF8}"/>
              </a:ext>
            </a:extLst>
          </p:cNvPr>
          <p:cNvCxnSpPr>
            <a:cxnSpLocks/>
          </p:cNvCxnSpPr>
          <p:nvPr/>
        </p:nvCxnSpPr>
        <p:spPr>
          <a:xfrm>
            <a:off x="1457720" y="383641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2B7909C2-44F3-8C4A-15F0-88B7EC627BF5}"/>
              </a:ext>
            </a:extLst>
          </p:cNvPr>
          <p:cNvCxnSpPr>
            <a:cxnSpLocks/>
          </p:cNvCxnSpPr>
          <p:nvPr/>
        </p:nvCxnSpPr>
        <p:spPr>
          <a:xfrm>
            <a:off x="1617869" y="383383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3F26ADA4-96E5-C22E-3407-FD28AF03CB23}"/>
              </a:ext>
            </a:extLst>
          </p:cNvPr>
          <p:cNvCxnSpPr>
            <a:cxnSpLocks/>
          </p:cNvCxnSpPr>
          <p:nvPr/>
        </p:nvCxnSpPr>
        <p:spPr>
          <a:xfrm>
            <a:off x="1938295" y="3829480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05A498F-0904-AD05-2681-99B1A0885005}"/>
              </a:ext>
            </a:extLst>
          </p:cNvPr>
          <p:cNvCxnSpPr>
            <a:cxnSpLocks/>
          </p:cNvCxnSpPr>
          <p:nvPr/>
        </p:nvCxnSpPr>
        <p:spPr>
          <a:xfrm>
            <a:off x="2577013" y="3831770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B780E4B1-BE79-D875-6BFA-A32BC67B4BEE}"/>
              </a:ext>
            </a:extLst>
          </p:cNvPr>
          <p:cNvCxnSpPr>
            <a:cxnSpLocks/>
          </p:cNvCxnSpPr>
          <p:nvPr/>
        </p:nvCxnSpPr>
        <p:spPr>
          <a:xfrm>
            <a:off x="2093284" y="3829484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5287D8C2-1826-0973-1DB5-AC57EF0D2927}"/>
              </a:ext>
            </a:extLst>
          </p:cNvPr>
          <p:cNvCxnSpPr>
            <a:cxnSpLocks/>
          </p:cNvCxnSpPr>
          <p:nvPr/>
        </p:nvCxnSpPr>
        <p:spPr>
          <a:xfrm>
            <a:off x="2253737" y="383315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F0A6E35A-21E3-AE6C-7FC4-008A2882CB09}"/>
              </a:ext>
            </a:extLst>
          </p:cNvPr>
          <p:cNvCxnSpPr>
            <a:cxnSpLocks/>
          </p:cNvCxnSpPr>
          <p:nvPr/>
        </p:nvCxnSpPr>
        <p:spPr>
          <a:xfrm>
            <a:off x="2413886" y="3830571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A7D139EC-8BB1-A0C9-1894-11D902786C9E}"/>
              </a:ext>
            </a:extLst>
          </p:cNvPr>
          <p:cNvCxnSpPr>
            <a:cxnSpLocks/>
          </p:cNvCxnSpPr>
          <p:nvPr/>
        </p:nvCxnSpPr>
        <p:spPr>
          <a:xfrm>
            <a:off x="2731592" y="383080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2884B1B1-17D6-3FE9-7274-7E66CEC1BB34}"/>
              </a:ext>
            </a:extLst>
          </p:cNvPr>
          <p:cNvCxnSpPr>
            <a:cxnSpLocks/>
          </p:cNvCxnSpPr>
          <p:nvPr/>
        </p:nvCxnSpPr>
        <p:spPr>
          <a:xfrm>
            <a:off x="3370310" y="383309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B46CFD39-526C-3228-B32B-2CC70A36AE04}"/>
              </a:ext>
            </a:extLst>
          </p:cNvPr>
          <p:cNvCxnSpPr>
            <a:cxnSpLocks/>
          </p:cNvCxnSpPr>
          <p:nvPr/>
        </p:nvCxnSpPr>
        <p:spPr>
          <a:xfrm>
            <a:off x="2886581" y="3830812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D1EEBDB9-1978-6036-6C36-1B710C737D8E}"/>
              </a:ext>
            </a:extLst>
          </p:cNvPr>
          <p:cNvCxnSpPr>
            <a:cxnSpLocks/>
          </p:cNvCxnSpPr>
          <p:nvPr/>
        </p:nvCxnSpPr>
        <p:spPr>
          <a:xfrm>
            <a:off x="3047034" y="383447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78BB3B4D-B575-6F89-2549-53DB0F04470A}"/>
              </a:ext>
            </a:extLst>
          </p:cNvPr>
          <p:cNvCxnSpPr>
            <a:cxnSpLocks/>
          </p:cNvCxnSpPr>
          <p:nvPr/>
        </p:nvCxnSpPr>
        <p:spPr>
          <a:xfrm>
            <a:off x="3207183" y="383189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15433015-02CA-2FE5-8287-3A855C461E4A}"/>
              </a:ext>
            </a:extLst>
          </p:cNvPr>
          <p:cNvCxnSpPr>
            <a:cxnSpLocks/>
          </p:cNvCxnSpPr>
          <p:nvPr/>
        </p:nvCxnSpPr>
        <p:spPr>
          <a:xfrm>
            <a:off x="3523513" y="383900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0943E7D3-8916-BA46-C695-8681D5966585}"/>
              </a:ext>
            </a:extLst>
          </p:cNvPr>
          <p:cNvCxnSpPr>
            <a:cxnSpLocks/>
          </p:cNvCxnSpPr>
          <p:nvPr/>
        </p:nvCxnSpPr>
        <p:spPr>
          <a:xfrm>
            <a:off x="4162231" y="384129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E8166102-096A-855C-40D5-7CF3A6121875}"/>
              </a:ext>
            </a:extLst>
          </p:cNvPr>
          <p:cNvCxnSpPr>
            <a:cxnSpLocks/>
          </p:cNvCxnSpPr>
          <p:nvPr/>
        </p:nvCxnSpPr>
        <p:spPr>
          <a:xfrm>
            <a:off x="3678502" y="3839012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3EBF258-9415-C8B8-641C-5EC58D097990}"/>
              </a:ext>
            </a:extLst>
          </p:cNvPr>
          <p:cNvCxnSpPr>
            <a:cxnSpLocks/>
          </p:cNvCxnSpPr>
          <p:nvPr/>
        </p:nvCxnSpPr>
        <p:spPr>
          <a:xfrm>
            <a:off x="3838955" y="384267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B339F020-FF35-65B5-0DEB-9D983A11282E}"/>
              </a:ext>
            </a:extLst>
          </p:cNvPr>
          <p:cNvCxnSpPr>
            <a:cxnSpLocks/>
          </p:cNvCxnSpPr>
          <p:nvPr/>
        </p:nvCxnSpPr>
        <p:spPr>
          <a:xfrm>
            <a:off x="3999104" y="384009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0F9B257D-0D86-FBEE-6B63-9E85D81C8CDB}"/>
              </a:ext>
            </a:extLst>
          </p:cNvPr>
          <p:cNvCxnSpPr>
            <a:cxnSpLocks/>
          </p:cNvCxnSpPr>
          <p:nvPr/>
        </p:nvCxnSpPr>
        <p:spPr>
          <a:xfrm>
            <a:off x="4316810" y="384033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A94785E4-16A5-59BE-590A-604E6AFB535F}"/>
              </a:ext>
            </a:extLst>
          </p:cNvPr>
          <p:cNvCxnSpPr>
            <a:cxnSpLocks/>
          </p:cNvCxnSpPr>
          <p:nvPr/>
        </p:nvCxnSpPr>
        <p:spPr>
          <a:xfrm>
            <a:off x="4955528" y="384262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5F65FD78-A101-6ECC-54D4-A1885DEE515C}"/>
              </a:ext>
            </a:extLst>
          </p:cNvPr>
          <p:cNvCxnSpPr>
            <a:cxnSpLocks/>
          </p:cNvCxnSpPr>
          <p:nvPr/>
        </p:nvCxnSpPr>
        <p:spPr>
          <a:xfrm>
            <a:off x="4471799" y="3840340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2F0A86F9-44B9-0CC0-8C13-AAAC6CAA1AE7}"/>
              </a:ext>
            </a:extLst>
          </p:cNvPr>
          <p:cNvCxnSpPr>
            <a:cxnSpLocks/>
          </p:cNvCxnSpPr>
          <p:nvPr/>
        </p:nvCxnSpPr>
        <p:spPr>
          <a:xfrm>
            <a:off x="4632252" y="384400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B9DCF0F-F94F-B339-4E81-2CF6316CF76E}"/>
              </a:ext>
            </a:extLst>
          </p:cNvPr>
          <p:cNvCxnSpPr>
            <a:cxnSpLocks/>
          </p:cNvCxnSpPr>
          <p:nvPr/>
        </p:nvCxnSpPr>
        <p:spPr>
          <a:xfrm>
            <a:off x="4792401" y="384142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0F851FE-590A-DB73-3471-76480EA3F9C2}"/>
              </a:ext>
            </a:extLst>
          </p:cNvPr>
          <p:cNvCxnSpPr>
            <a:cxnSpLocks/>
          </p:cNvCxnSpPr>
          <p:nvPr/>
        </p:nvCxnSpPr>
        <p:spPr>
          <a:xfrm>
            <a:off x="5112155" y="383900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2C407CE3-44DD-0995-45CA-AEA0BFA43348}"/>
              </a:ext>
            </a:extLst>
          </p:cNvPr>
          <p:cNvCxnSpPr>
            <a:cxnSpLocks/>
          </p:cNvCxnSpPr>
          <p:nvPr/>
        </p:nvCxnSpPr>
        <p:spPr>
          <a:xfrm>
            <a:off x="5736005" y="3841298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C1A1E57-6196-E1FE-F287-DD6D014D80ED}"/>
              </a:ext>
            </a:extLst>
          </p:cNvPr>
          <p:cNvCxnSpPr>
            <a:cxnSpLocks/>
          </p:cNvCxnSpPr>
          <p:nvPr/>
        </p:nvCxnSpPr>
        <p:spPr>
          <a:xfrm>
            <a:off x="5252276" y="3839012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81D33E9-9DD3-5009-687C-C9EFFB9B78AA}"/>
              </a:ext>
            </a:extLst>
          </p:cNvPr>
          <p:cNvCxnSpPr>
            <a:cxnSpLocks/>
          </p:cNvCxnSpPr>
          <p:nvPr/>
        </p:nvCxnSpPr>
        <p:spPr>
          <a:xfrm>
            <a:off x="5412729" y="384267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2EB76DE-E420-E5F3-A1E6-43A11808569A}"/>
              </a:ext>
            </a:extLst>
          </p:cNvPr>
          <p:cNvCxnSpPr>
            <a:cxnSpLocks/>
          </p:cNvCxnSpPr>
          <p:nvPr/>
        </p:nvCxnSpPr>
        <p:spPr>
          <a:xfrm>
            <a:off x="5572878" y="3840099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F9DE0E19-8200-1722-C31E-EE9241CD4C38}"/>
              </a:ext>
            </a:extLst>
          </p:cNvPr>
          <p:cNvCxnSpPr>
            <a:cxnSpLocks/>
          </p:cNvCxnSpPr>
          <p:nvPr/>
        </p:nvCxnSpPr>
        <p:spPr>
          <a:xfrm>
            <a:off x="5890584" y="3840336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779E52C6-9963-1473-45B9-4EE0045A8548}"/>
              </a:ext>
            </a:extLst>
          </p:cNvPr>
          <p:cNvCxnSpPr>
            <a:cxnSpLocks/>
          </p:cNvCxnSpPr>
          <p:nvPr/>
        </p:nvCxnSpPr>
        <p:spPr>
          <a:xfrm>
            <a:off x="6045573" y="3840340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903A4DB6-BEA5-D117-C651-65FB213543A8}"/>
              </a:ext>
            </a:extLst>
          </p:cNvPr>
          <p:cNvCxnSpPr>
            <a:cxnSpLocks/>
          </p:cNvCxnSpPr>
          <p:nvPr/>
        </p:nvCxnSpPr>
        <p:spPr>
          <a:xfrm>
            <a:off x="6206026" y="3844007"/>
            <a:ext cx="0" cy="1606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1195D1D9-33E9-72D5-0C00-E2DDBF8A68FC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1257830" y="1954367"/>
            <a:ext cx="194725" cy="334515"/>
          </a:xfrm>
          <a:prstGeom prst="line">
            <a:avLst/>
          </a:prstGeom>
          <a:ln>
            <a:solidFill>
              <a:schemeClr val="accent6"/>
            </a:solidFill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D75D5AB1-7765-830D-79B4-6F385314EB2C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4949860" y="1965698"/>
            <a:ext cx="242502" cy="530917"/>
          </a:xfrm>
          <a:prstGeom prst="line">
            <a:avLst/>
          </a:prstGeom>
          <a:ln>
            <a:solidFill>
              <a:schemeClr val="accent6"/>
            </a:solidFill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39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307729" y="1027244"/>
            <a:ext cx="11180226" cy="3477875"/>
          </a:xfrm>
          <a:prstGeom prst="rect">
            <a:avLst/>
          </a:prstGeom>
          <a:noFill/>
        </p:spPr>
        <p:txBody>
          <a:bodyPr wrap="square" lIns="0" rIns="137160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Several uterine transplant patients are now attempting second pregnancy.</a:t>
            </a:r>
            <a:r>
              <a:rPr lang="en-US" baseline="30000" dirty="0">
                <a:latin typeface="Proxima Nova" panose="02000506030000020004" pitchFamily="2" charset="0"/>
                <a:ea typeface="MS Mincho" panose="02020609040205080304" pitchFamily="49" charset="-128"/>
              </a:rPr>
              <a:t>1,3</a:t>
            </a:r>
            <a:endParaRPr lang="en-US" dirty="0">
              <a:latin typeface="Proxima Nova" panose="02000506030000020004" pitchFamily="2" charset="0"/>
              <a:ea typeface="MS Mincho" panose="02020609040205080304" pitchFamily="49" charset="-128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The decision to forego hysterectomy and pursue a second pregnancy is ”recipient centered” but also weighed against risks obstetric/maternal complications, pre-existing disease, immunosuppression, recipient graft time and CD complications.</a:t>
            </a:r>
            <a:r>
              <a:rPr lang="en-US" baseline="30000" dirty="0">
                <a:latin typeface="Proxima Nova" panose="02000506030000020004" pitchFamily="2" charset="0"/>
                <a:ea typeface="MS Mincho" panose="02020609040205080304" pitchFamily="49" charset="-128"/>
              </a:rPr>
              <a:t>2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Despite expert recommendation for graft hysterectomy, a patient can still elect to pursue a second pregnancy.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After initial CD, patients desiring second pregnancy will undergo additional embryo transfer(s), continued immunosuppression and surveillance for graft rejection, and ultimately a second CD followed by hysterectomy.</a:t>
            </a:r>
            <a:r>
              <a:rPr lang="en-US" baseline="30000" dirty="0">
                <a:latin typeface="Proxima Nova" panose="02000506030000020004" pitchFamily="2" charset="0"/>
                <a:ea typeface="MS Mincho" panose="02020609040205080304" pitchFamily="49" charset="-128"/>
              </a:rPr>
              <a:t>2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" panose="02000506030000020004" pitchFamily="2" charset="0"/>
                <a:ea typeface="MS Mincho" panose="02020609040205080304" pitchFamily="49" charset="-128"/>
              </a:rPr>
              <a:t>A multidisciplinary team including obstetric trained anesthesiologists remains vital for these cases.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360929"/>
          </a:xfrm>
          <a:prstGeom prst="rect">
            <a:avLst/>
          </a:prstGeom>
          <a:solidFill>
            <a:srgbClr val="1E6A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8">
            <a:extLst>
              <a:ext uri="{FF2B5EF4-FFF2-40B4-BE49-F238E27FC236}">
                <a16:creationId xmlns:a16="http://schemas.microsoft.com/office/drawing/2014/main" id="{F7849BD5-9C11-5D44-854F-7027C6FBA9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96" y="100084"/>
            <a:ext cx="2100841" cy="1849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0920300" y="6434779"/>
            <a:ext cx="7418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100" spc="60" dirty="0">
                <a:solidFill>
                  <a:srgbClr val="1E6A53"/>
                </a:solidFill>
                <a:latin typeface="Proxima Nova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uab.edu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AC0546-8E5D-A24E-AF3D-B7B9ECF07057}"/>
              </a:ext>
            </a:extLst>
          </p:cNvPr>
          <p:cNvSpPr txBox="1"/>
          <p:nvPr/>
        </p:nvSpPr>
        <p:spPr>
          <a:xfrm>
            <a:off x="132328" y="353524"/>
            <a:ext cx="12192000" cy="60523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2800" b="1" spc="300" dirty="0">
                <a:solidFill>
                  <a:srgbClr val="1E6A53"/>
                </a:solidFill>
                <a:latin typeface="Proxima Nova" panose="02000506030000020004" pitchFamily="50" charset="0"/>
              </a:rPr>
              <a:t>Teaching Points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D9770E-4D56-BA4D-9784-21264005AED9}"/>
              </a:ext>
            </a:extLst>
          </p:cNvPr>
          <p:cNvSpPr txBox="1"/>
          <p:nvPr/>
        </p:nvSpPr>
        <p:spPr>
          <a:xfrm>
            <a:off x="50149" y="6400348"/>
            <a:ext cx="115265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0" dirty="0">
                <a:solidFill>
                  <a:srgbClr val="000000"/>
                </a:solidFill>
                <a:effectLst/>
                <a:latin typeface="Segoe"/>
              </a:rPr>
              <a:t>1.Testa G, McKenna GJ, Wall A, et al. Uterus transplant in women with absolute uterine-factor infertility. JAMA. 2024;332(10):817-824. doi:10.1001/jama.2024.11679. PMID: 39145955; PMCID: PMC11327905.</a:t>
            </a:r>
            <a:endParaRPr lang="en-US" sz="700" dirty="0">
              <a:solidFill>
                <a:srgbClr val="000000"/>
              </a:solidFill>
              <a:latin typeface="Segoe"/>
            </a:endParaRPr>
          </a:p>
          <a:p>
            <a:r>
              <a:rPr lang="en-US" sz="700" dirty="0">
                <a:solidFill>
                  <a:srgbClr val="000000"/>
                </a:solidFill>
                <a:latin typeface="Segoe"/>
              </a:rPr>
              <a:t>2. Johannesson L, Wall A, Warren AM, et al. Decisions on second pregnancy after uterus transplantation and timing for removal of the uterus-DUETS (Dallas </a:t>
            </a:r>
            <a:r>
              <a:rPr lang="en-US" sz="700" dirty="0" err="1">
                <a:solidFill>
                  <a:srgbClr val="000000"/>
                </a:solidFill>
                <a:latin typeface="Segoe"/>
              </a:rPr>
              <a:t>UtErus</a:t>
            </a:r>
            <a:r>
              <a:rPr lang="en-US" sz="700" dirty="0">
                <a:solidFill>
                  <a:srgbClr val="000000"/>
                </a:solidFill>
                <a:latin typeface="Segoe"/>
              </a:rPr>
              <a:t> Transplant Study). BJOG. 2021;128(10):1610-1614. doi:10.1111/1471-0528.16685</a:t>
            </a:r>
          </a:p>
          <a:p>
            <a:r>
              <a:rPr lang="en-US" sz="700" dirty="0">
                <a:solidFill>
                  <a:srgbClr val="000000"/>
                </a:solidFill>
                <a:latin typeface="Segoe"/>
              </a:rPr>
              <a:t>3.</a:t>
            </a:r>
            <a:r>
              <a:rPr lang="en-US" sz="700" b="0" i="0" dirty="0">
                <a:solidFill>
                  <a:srgbClr val="000000"/>
                </a:solidFill>
                <a:effectLst/>
                <a:latin typeface="Segoe"/>
              </a:rPr>
              <a:t>.Johannesson L, Richards E, Reddy V, et al. The first 5 years of uterus transplant in the US: a report from the United States Uterus Transplant Consortium. JAMA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03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714</Words>
  <Application>Microsoft Macintosh PowerPoint</Application>
  <PresentationFormat>Widescreen</PresentationFormat>
  <Paragraphs>76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Proxima Nova</vt:lpstr>
      <vt:lpstr>Segoe</vt:lpstr>
      <vt:lpstr>Calibri Light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Ruxandra Morosan</dc:creator>
  <cp:lastModifiedBy>Hackney, Andrew C (Campus)</cp:lastModifiedBy>
  <cp:revision>55</cp:revision>
  <dcterms:created xsi:type="dcterms:W3CDTF">2019-06-06T14:53:19Z</dcterms:created>
  <dcterms:modified xsi:type="dcterms:W3CDTF">2025-04-09T02:20:51Z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7542bc-63e5-412b-b0a0-d9586028a7d0_Enabled">
    <vt:lpwstr>true</vt:lpwstr>
  </property>
  <property fmtid="{D5CDD505-2E9C-101B-9397-08002B2CF9AE}" pid="3" name="MSIP_Label_ae7542bc-63e5-412b-b0a0-d9586028a7d0_SetDate">
    <vt:lpwstr>2025-04-07T03:07:45Z</vt:lpwstr>
  </property>
  <property fmtid="{D5CDD505-2E9C-101B-9397-08002B2CF9AE}" pid="4" name="MSIP_Label_ae7542bc-63e5-412b-b0a0-d9586028a7d0_Method">
    <vt:lpwstr>Standard</vt:lpwstr>
  </property>
  <property fmtid="{D5CDD505-2E9C-101B-9397-08002B2CF9AE}" pid="5" name="MSIP_Label_ae7542bc-63e5-412b-b0a0-d9586028a7d0_Name">
    <vt:lpwstr>Sensitive</vt:lpwstr>
  </property>
  <property fmtid="{D5CDD505-2E9C-101B-9397-08002B2CF9AE}" pid="6" name="MSIP_Label_ae7542bc-63e5-412b-b0a0-d9586028a7d0_SiteId">
    <vt:lpwstr>d8999fe4-76af-40b3-b435-1d8977abc08c</vt:lpwstr>
  </property>
  <property fmtid="{D5CDD505-2E9C-101B-9397-08002B2CF9AE}" pid="7" name="MSIP_Label_ae7542bc-63e5-412b-b0a0-d9586028a7d0_ActionId">
    <vt:lpwstr>9dd0cf9d-fbc6-4828-b5ed-810adc1a0e93</vt:lpwstr>
  </property>
  <property fmtid="{D5CDD505-2E9C-101B-9397-08002B2CF9AE}" pid="8" name="MSIP_Label_ae7542bc-63e5-412b-b0a0-d9586028a7d0_ContentBits">
    <vt:lpwstr>0</vt:lpwstr>
  </property>
  <property fmtid="{D5CDD505-2E9C-101B-9397-08002B2CF9AE}" pid="9" name="MSIP_Label_ae7542bc-63e5-412b-b0a0-d9586028a7d0_Tag">
    <vt:lpwstr>50, 3, 0, 1</vt:lpwstr>
  </property>
</Properties>
</file>