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13"/>
  </p:notesMasterIdLst>
  <p:sldIdLst>
    <p:sldId id="263" r:id="rId6"/>
    <p:sldId id="258" r:id="rId7"/>
    <p:sldId id="259" r:id="rId8"/>
    <p:sldId id="268" r:id="rId9"/>
    <p:sldId id="269" r:id="rId10"/>
    <p:sldId id="270" r:id="rId11"/>
    <p:sldId id="272" r:id="rId12"/>
  </p:sldIdLst>
  <p:sldSz cx="18288000" cy="10287000"/>
  <p:notesSz cx="6858000" cy="9144000"/>
  <p:embeddedFontLst>
    <p:embeddedFont>
      <p:font typeface="Canva Sans" panose="020B0503030501040103" pitchFamily="3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547"/>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54"/>
    <p:restoredTop sz="73413"/>
  </p:normalViewPr>
  <p:slideViewPr>
    <p:cSldViewPr snapToGrid="0">
      <p:cViewPr varScale="1">
        <p:scale>
          <a:sx n="59" d="100"/>
          <a:sy n="59" d="100"/>
        </p:scale>
        <p:origin x="1208"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35D0D-DC6E-4F4B-B393-8FD2575BC5D8}" type="datetimeFigureOut">
              <a:rPr lang="en-US" smtClean="0"/>
              <a:t>4/30/25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925C8-E487-9642-855C-19709447C02B}" type="slidenum">
              <a:rPr lang="en-US" smtClean="0"/>
              <a:t>‹#›</a:t>
            </a:fld>
            <a:endParaRPr lang="en-US"/>
          </a:p>
        </p:txBody>
      </p:sp>
    </p:spTree>
    <p:extLst>
      <p:ext uri="{BB962C8B-B14F-4D97-AF65-F5344CB8AC3E}">
        <p14:creationId xmlns:p14="http://schemas.microsoft.com/office/powerpoint/2010/main" val="342868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925C8-E487-9642-855C-19709447C02B}" type="slidenum">
              <a:rPr lang="en-US" smtClean="0"/>
              <a:t>1</a:t>
            </a:fld>
            <a:endParaRPr lang="en-US"/>
          </a:p>
        </p:txBody>
      </p:sp>
    </p:spTree>
    <p:extLst>
      <p:ext uri="{BB962C8B-B14F-4D97-AF65-F5344CB8AC3E}">
        <p14:creationId xmlns:p14="http://schemas.microsoft.com/office/powerpoint/2010/main" val="391759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financial disclosures, this work was funded by the NIH.</a:t>
            </a:r>
          </a:p>
        </p:txBody>
      </p:sp>
      <p:sp>
        <p:nvSpPr>
          <p:cNvPr id="4" name="Slide Number Placeholder 3"/>
          <p:cNvSpPr>
            <a:spLocks noGrp="1"/>
          </p:cNvSpPr>
          <p:nvPr>
            <p:ph type="sldNum" sz="quarter" idx="5"/>
          </p:nvPr>
        </p:nvSpPr>
        <p:spPr/>
        <p:txBody>
          <a:bodyPr/>
          <a:lstStyle/>
          <a:p>
            <a:fld id="{A27925C8-E487-9642-855C-19709447C02B}" type="slidenum">
              <a:rPr lang="en-US" smtClean="0"/>
              <a:t>2</a:t>
            </a:fld>
            <a:endParaRPr lang="en-US"/>
          </a:p>
        </p:txBody>
      </p:sp>
    </p:spTree>
    <p:extLst>
      <p:ext uri="{BB962C8B-B14F-4D97-AF65-F5344CB8AC3E}">
        <p14:creationId xmlns:p14="http://schemas.microsoft.com/office/powerpoint/2010/main" val="271839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brilliant colleague Dr. Fornes already did my work for me here. Uterine atony is a huge problem, responsible for most cases of postpartum hemorrhage. And although we have some idea of why uterine atony occurs in some cases, for example patients with a giant stretched out uterus from triplets or a fatigued uterus from prolonged labor with chorioamnionitis….</a:t>
            </a:r>
          </a:p>
          <a:p>
            <a:endParaRPr lang="en-US" dirty="0"/>
          </a:p>
          <a:p>
            <a:r>
              <a:rPr lang="en-US" dirty="0"/>
              <a:t>More than half of cases happen in patients with no risk factors. And in those patients, we really don’t understand what is going wrong to make the uterus muscle not contract after delivery. And we need to know to be able to better predict those patients and ideally have them deliver in high risk centers with good resources. And we need to know to be able to develop new treatments for uterine atony.</a:t>
            </a:r>
          </a:p>
          <a:p>
            <a:endParaRPr lang="en-US" dirty="0"/>
          </a:p>
          <a:p>
            <a:r>
              <a:rPr lang="en-US" dirty="0"/>
              <a:t>Enter single cell transcriptomics. In single cell transcriptomics, we take all the cells in a sample, in this case a uterine biopsy, and we are able to count every single RNA transcript in every individual cell to generate a ginormous amount of information. </a:t>
            </a:r>
          </a:p>
          <a:p>
            <a:endParaRPr lang="en-US" dirty="0"/>
          </a:p>
          <a:p>
            <a:r>
              <a:rPr lang="en-US" dirty="0"/>
              <a:t>Now I don’t have a PhD, and I’m going to explain this with a metaphor that makes sense to me. Imagine that in optimal cases, when the uterus contracts like gangbusters after delivery, we have this nice coordinated phenomenon happening like a wave in a soccer stadium. </a:t>
            </a:r>
          </a:p>
          <a:p>
            <a:endParaRPr lang="en-US" dirty="0"/>
          </a:p>
          <a:p>
            <a:r>
              <a:rPr lang="en-US" dirty="0"/>
              <a:t>And in uterine atony we have this sad state of affairs. Poor guy.</a:t>
            </a:r>
          </a:p>
          <a:p>
            <a:endParaRPr lang="en-US" dirty="0"/>
          </a:p>
          <a:p>
            <a:r>
              <a:rPr lang="en-US" dirty="0"/>
              <a:t>Single cell transcriptomics is like having a microphone transcript on every single person in the stadium, and using computer software to figure out why the wave worked in several cases compared to why it didn’t in several others. This data may tell us that the dude was surrounded by fans from the other team. Or he was obnoxious and trying to self-initiate a wave over and over whereas the wave works when the announcer calls for it over the speaker. </a:t>
            </a:r>
            <a:r>
              <a:rPr lang="en-US"/>
              <a:t>Or </a:t>
            </a:r>
            <a:r>
              <a:rPr lang="en-US" dirty="0"/>
              <a:t>it all depends on the announcer and how motivating they are! </a:t>
            </a:r>
          </a:p>
          <a:p>
            <a:endParaRPr lang="en-US" dirty="0"/>
          </a:p>
          <a:p>
            <a:r>
              <a:rPr lang="en-US" dirty="0"/>
              <a:t>Just like this metaphor, we can go into our analysis with some hypotheses, but the data, much like microphone recordings, is unbiased and may show us something totally unexpected.</a:t>
            </a:r>
          </a:p>
        </p:txBody>
      </p:sp>
      <p:sp>
        <p:nvSpPr>
          <p:cNvPr id="4" name="Slide Number Placeholder 3"/>
          <p:cNvSpPr>
            <a:spLocks noGrp="1"/>
          </p:cNvSpPr>
          <p:nvPr>
            <p:ph type="sldNum" sz="quarter" idx="5"/>
          </p:nvPr>
        </p:nvSpPr>
        <p:spPr/>
        <p:txBody>
          <a:bodyPr/>
          <a:lstStyle/>
          <a:p>
            <a:fld id="{A27925C8-E487-9642-855C-19709447C02B}" type="slidenum">
              <a:rPr lang="en-US" smtClean="0"/>
              <a:t>3</a:t>
            </a:fld>
            <a:endParaRPr lang="en-US"/>
          </a:p>
        </p:txBody>
      </p:sp>
    </p:spTree>
    <p:extLst>
      <p:ext uri="{BB962C8B-B14F-4D97-AF65-F5344CB8AC3E}">
        <p14:creationId xmlns:p14="http://schemas.microsoft.com/office/powerpoint/2010/main" val="3827340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1E03-BC2A-75B1-06C1-4F6210FBA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A0B1B-4F96-ACE5-7BF7-E4EEA7A29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F15E-79FB-C850-0B6C-93263DB00B74}"/>
              </a:ext>
            </a:extLst>
          </p:cNvPr>
          <p:cNvSpPr>
            <a:spLocks noGrp="1"/>
          </p:cNvSpPr>
          <p:nvPr>
            <p:ph type="body" idx="1"/>
          </p:nvPr>
        </p:nvSpPr>
        <p:spPr/>
        <p:txBody>
          <a:bodyPr/>
          <a:lstStyle/>
          <a:p>
            <a:r>
              <a:rPr lang="en-US" dirty="0"/>
              <a:t>How did we actually do this? For the past three years, we have been generating a biobank of uterine biopsies taken from the lower uterine segment from consenting patients. These are patients undergoing scheduled cesarean delivery, and we have frozen tissue and frozen smooth muscle cells in culture for each patient.</a:t>
            </a:r>
          </a:p>
          <a:p>
            <a:endParaRPr lang="en-US" dirty="0"/>
          </a:p>
          <a:p>
            <a:r>
              <a:rPr lang="en-US" dirty="0"/>
              <a:t>Before we could use single cell transcriptomics to try to understand uterine atony, we actually had to first generate an atlas and determine the cell types of the human uterus, because this technology had not yet been applied to pregnant uterine tissue! So we selected 15 samples from our database for this atlas.</a:t>
            </a:r>
          </a:p>
          <a:p>
            <a:endParaRPr lang="en-US" dirty="0"/>
          </a:p>
          <a:p>
            <a:r>
              <a:rPr lang="en-US" dirty="0"/>
              <a:t>Once we determined the cell types, we could look at differences in uterine atony in each cell type. For this part of the experiment, we compared 4 patients with uterine atony and no risk factors to 4 controls. We defined uterine atony as a uterine tone score on a 0-10 scale less than 6 plus a second-line uterotonic administration + a PPH with QBL&gt;1000. Controls were matched on age, gestational age, race/ethnicity, BMI, and indication for delivery. They had a uterine tone score greater than or equal to 8, received only prophylactic oxytocin bolus, and did not have PPH.</a:t>
            </a:r>
          </a:p>
          <a:p>
            <a:endParaRPr lang="en-US" dirty="0"/>
          </a:p>
          <a:p>
            <a:r>
              <a:rPr lang="en-US" dirty="0"/>
              <a:t>And once we got some preliminary results from our single nuclear </a:t>
            </a:r>
            <a:r>
              <a:rPr lang="en-US" dirty="0" err="1"/>
              <a:t>RNAseq</a:t>
            </a:r>
            <a:r>
              <a:rPr lang="en-US" dirty="0"/>
              <a:t>, we used smooth muscle cells from the biobank to confirm RNA and protein expression for the genes of interest.</a:t>
            </a:r>
          </a:p>
        </p:txBody>
      </p:sp>
      <p:sp>
        <p:nvSpPr>
          <p:cNvPr id="4" name="Slide Number Placeholder 3">
            <a:extLst>
              <a:ext uri="{FF2B5EF4-FFF2-40B4-BE49-F238E27FC236}">
                <a16:creationId xmlns:a16="http://schemas.microsoft.com/office/drawing/2014/main" id="{52C24721-D3BA-BCB5-A7C1-313370D081EB}"/>
              </a:ext>
            </a:extLst>
          </p:cNvPr>
          <p:cNvSpPr>
            <a:spLocks noGrp="1"/>
          </p:cNvSpPr>
          <p:nvPr>
            <p:ph type="sldNum" sz="quarter" idx="5"/>
          </p:nvPr>
        </p:nvSpPr>
        <p:spPr/>
        <p:txBody>
          <a:bodyPr/>
          <a:lstStyle/>
          <a:p>
            <a:fld id="{A27925C8-E487-9642-855C-19709447C02B}" type="slidenum">
              <a:rPr lang="en-US" smtClean="0"/>
              <a:t>4</a:t>
            </a:fld>
            <a:endParaRPr lang="en-US"/>
          </a:p>
        </p:txBody>
      </p:sp>
    </p:spTree>
    <p:extLst>
      <p:ext uri="{BB962C8B-B14F-4D97-AF65-F5344CB8AC3E}">
        <p14:creationId xmlns:p14="http://schemas.microsoft.com/office/powerpoint/2010/main" val="330901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9648-8549-75A9-2BEA-D8DFAF19D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185A9-FCAD-86BC-937E-9BFCE5E1A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EF730-A745-F82D-8958-1645CECEE39F}"/>
              </a:ext>
            </a:extLst>
          </p:cNvPr>
          <p:cNvSpPr>
            <a:spLocks noGrp="1"/>
          </p:cNvSpPr>
          <p:nvPr>
            <p:ph type="body" idx="1"/>
          </p:nvPr>
        </p:nvSpPr>
        <p:spPr/>
        <p:txBody>
          <a:bodyPr/>
          <a:lstStyle/>
          <a:p>
            <a:r>
              <a:rPr lang="en-US" dirty="0"/>
              <a:t>So as I said, step one was to generate the first single nuclear RNA sequencing atlas of the pregnant human uterus. This was a huge computational effort, but at the end of the day we found 19 cell types including 2 smooth muscle cell types and a number of immune, endothelial, stromal, and even fetal cells. The heatmap at the bottom of the screen has genes on the x axis and cell types on the Y axis. The heatmap shows multiple genes unique to each cell type, where yellow shows high expression and purple no expression. </a:t>
            </a:r>
          </a:p>
          <a:p>
            <a:endParaRPr lang="en-US" dirty="0"/>
          </a:p>
          <a:p>
            <a:r>
              <a:rPr lang="en-US" dirty="0"/>
              <a:t>Importantly, we found two very distinct smooth muscle cell types. This hasn’t been shown before and is very important to studies in smooth muscle contractility like we do in our lab. And then we went back and validated these cell types in tissue using in situ </a:t>
            </a:r>
            <a:r>
              <a:rPr lang="en-US" dirty="0" err="1"/>
              <a:t>hyvridization</a:t>
            </a:r>
            <a:r>
              <a:rPr lang="en-US" dirty="0"/>
              <a:t> techniques.</a:t>
            </a:r>
          </a:p>
        </p:txBody>
      </p:sp>
      <p:sp>
        <p:nvSpPr>
          <p:cNvPr id="4" name="Slide Number Placeholder 3">
            <a:extLst>
              <a:ext uri="{FF2B5EF4-FFF2-40B4-BE49-F238E27FC236}">
                <a16:creationId xmlns:a16="http://schemas.microsoft.com/office/drawing/2014/main" id="{28273443-F212-AB08-EA2E-C002FAFA5E91}"/>
              </a:ext>
            </a:extLst>
          </p:cNvPr>
          <p:cNvSpPr>
            <a:spLocks noGrp="1"/>
          </p:cNvSpPr>
          <p:nvPr>
            <p:ph type="sldNum" sz="quarter" idx="5"/>
          </p:nvPr>
        </p:nvSpPr>
        <p:spPr/>
        <p:txBody>
          <a:bodyPr/>
          <a:lstStyle/>
          <a:p>
            <a:fld id="{A27925C8-E487-9642-855C-19709447C02B}" type="slidenum">
              <a:rPr lang="en-US" smtClean="0"/>
              <a:t>5</a:t>
            </a:fld>
            <a:endParaRPr lang="en-US"/>
          </a:p>
        </p:txBody>
      </p:sp>
    </p:spTree>
    <p:extLst>
      <p:ext uri="{BB962C8B-B14F-4D97-AF65-F5344CB8AC3E}">
        <p14:creationId xmlns:p14="http://schemas.microsoft.com/office/powerpoint/2010/main" val="1343296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12A1C-2450-0058-3C37-6613C571F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1AF05-4F7F-BBAB-068A-FC4718F73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905E8-1CAC-90AD-A1FA-7A7EC13D8646}"/>
              </a:ext>
            </a:extLst>
          </p:cNvPr>
          <p:cNvSpPr>
            <a:spLocks noGrp="1"/>
          </p:cNvSpPr>
          <p:nvPr>
            <p:ph type="body" idx="1"/>
          </p:nvPr>
        </p:nvSpPr>
        <p:spPr/>
        <p:txBody>
          <a:bodyPr/>
          <a:lstStyle/>
          <a:p>
            <a:r>
              <a:rPr lang="en-US" dirty="0"/>
              <a:t>Now for the exciting part. Once we had our atlas, we could start to ask the question: what is different specifically in the uterine smooth muscle cells from patients with uterine atony? One unexpected pattern that emerged in our analysis was that gonadotropin and REI-relevant signaling pathways were way down in our samples from patients with uterine atony.</a:t>
            </a:r>
          </a:p>
          <a:p>
            <a:endParaRPr lang="en-US" dirty="0"/>
          </a:p>
          <a:p>
            <a:r>
              <a:rPr lang="en-US" dirty="0"/>
              <a:t>As one specific gene, the follicle stimulating hormone </a:t>
            </a:r>
            <a:r>
              <a:rPr lang="en-US" dirty="0" err="1"/>
              <a:t>recepter</a:t>
            </a:r>
            <a:r>
              <a:rPr lang="en-US" dirty="0"/>
              <a:t> was virtually absent in all 4 samples from patients with uterine atony compared to controls. </a:t>
            </a:r>
          </a:p>
          <a:p>
            <a:endParaRPr lang="en-US" dirty="0"/>
          </a:p>
          <a:p>
            <a:r>
              <a:rPr lang="en-US" dirty="0"/>
              <a:t>This is cool but begs the question– is there such a thing as extragonadal FSH action? It turns out there is controversy, with one publication claiming it’s present, upregulated in pregnancy, and stimulates contraction and another publication claiming it isn’t there at all!</a:t>
            </a:r>
          </a:p>
          <a:p>
            <a:endParaRPr lang="en-US" dirty="0"/>
          </a:p>
          <a:p>
            <a:r>
              <a:rPr lang="en-US" dirty="0"/>
              <a:t>So we needed to validate. First, is FSHR RNA present in our smooth muscle cells in culture? The answer is a resounding yes! In this picture in the top right, the blue ovals are the nuclei of smooth muscle cells. And the white dots represent mRNA transcripts for the FSH receptor.</a:t>
            </a:r>
          </a:p>
          <a:p>
            <a:endParaRPr lang="en-US" dirty="0"/>
          </a:p>
          <a:p>
            <a:r>
              <a:rPr lang="en-US" dirty="0"/>
              <a:t>OK but then is the protein present? By immunofluorescence, it sure looks like it! And by Western blot we can quantify it. Again here nuclei are blue, and this time the FSHR protein is green.</a:t>
            </a:r>
          </a:p>
          <a:p>
            <a:endParaRPr lang="en-US" dirty="0"/>
          </a:p>
        </p:txBody>
      </p:sp>
      <p:sp>
        <p:nvSpPr>
          <p:cNvPr id="4" name="Slide Number Placeholder 3">
            <a:extLst>
              <a:ext uri="{FF2B5EF4-FFF2-40B4-BE49-F238E27FC236}">
                <a16:creationId xmlns:a16="http://schemas.microsoft.com/office/drawing/2014/main" id="{A69E476C-97E1-B276-DF98-62CAEFB3CF28}"/>
              </a:ext>
            </a:extLst>
          </p:cNvPr>
          <p:cNvSpPr>
            <a:spLocks noGrp="1"/>
          </p:cNvSpPr>
          <p:nvPr>
            <p:ph type="sldNum" sz="quarter" idx="5"/>
          </p:nvPr>
        </p:nvSpPr>
        <p:spPr/>
        <p:txBody>
          <a:bodyPr/>
          <a:lstStyle/>
          <a:p>
            <a:fld id="{A27925C8-E487-9642-855C-19709447C02B}" type="slidenum">
              <a:rPr lang="en-US" smtClean="0"/>
              <a:t>6</a:t>
            </a:fld>
            <a:endParaRPr lang="en-US"/>
          </a:p>
        </p:txBody>
      </p:sp>
    </p:spTree>
    <p:extLst>
      <p:ext uri="{BB962C8B-B14F-4D97-AF65-F5344CB8AC3E}">
        <p14:creationId xmlns:p14="http://schemas.microsoft.com/office/powerpoint/2010/main" val="28790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generated the first single nuclear </a:t>
            </a:r>
            <a:r>
              <a:rPr lang="en-US" dirty="0" err="1"/>
              <a:t>RNAseq</a:t>
            </a:r>
            <a:r>
              <a:rPr lang="en-US" dirty="0"/>
              <a:t> atlas of the gravid human uterus, validated the cell types, and were able to use it to get a totally new hypothesis about what could be causing uterine atony.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does this resolve a controversy in the literature, but down the line it could lead to new prediction and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 the line:</a:t>
            </a:r>
          </a:p>
          <a:p>
            <a:endParaRPr lang="en-US" dirty="0"/>
          </a:p>
        </p:txBody>
      </p:sp>
      <p:sp>
        <p:nvSpPr>
          <p:cNvPr id="4" name="Slide Number Placeholder 3"/>
          <p:cNvSpPr>
            <a:spLocks noGrp="1"/>
          </p:cNvSpPr>
          <p:nvPr>
            <p:ph type="sldNum" sz="quarter" idx="5"/>
          </p:nvPr>
        </p:nvSpPr>
        <p:spPr/>
        <p:txBody>
          <a:bodyPr/>
          <a:lstStyle/>
          <a:p>
            <a:fld id="{A27925C8-E487-9642-855C-19709447C02B}" type="slidenum">
              <a:rPr lang="en-US" smtClean="0"/>
              <a:t>7</a:t>
            </a:fld>
            <a:endParaRPr lang="en-US"/>
          </a:p>
        </p:txBody>
      </p:sp>
    </p:spTree>
    <p:extLst>
      <p:ext uri="{BB962C8B-B14F-4D97-AF65-F5344CB8AC3E}">
        <p14:creationId xmlns:p14="http://schemas.microsoft.com/office/powerpoint/2010/main" val="45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gif"/><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emf"/><Relationship Id="rId4" Type="http://schemas.openxmlformats.org/officeDocument/2006/relationships/image" Target="../media/image10.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5.tif"/><Relationship Id="rId4" Type="http://schemas.openxmlformats.org/officeDocument/2006/relationships/image" Target="../media/image10.sv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4.wdp"/><Relationship Id="rId18" Type="http://schemas.openxmlformats.org/officeDocument/2006/relationships/image" Target="../media/image36.png"/><Relationship Id="rId3" Type="http://schemas.openxmlformats.org/officeDocument/2006/relationships/tags" Target="../tags/tag3.xml"/><Relationship Id="rId7" Type="http://schemas.openxmlformats.org/officeDocument/2006/relationships/notesSlide" Target="../notesSlides/notesSlide7.xml"/><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tags" Target="../tags/tag2.xml"/><Relationship Id="rId16" Type="http://schemas.openxmlformats.org/officeDocument/2006/relationships/image" Target="../media/image34.png"/><Relationship Id="rId20" Type="http://schemas.openxmlformats.org/officeDocument/2006/relationships/image" Target="../media/image2.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5.tif"/><Relationship Id="rId5" Type="http://schemas.openxmlformats.org/officeDocument/2006/relationships/tags" Target="../tags/tag5.xml"/><Relationship Id="rId15" Type="http://schemas.openxmlformats.org/officeDocument/2006/relationships/image" Target="../media/image33.png"/><Relationship Id="rId10" Type="http://schemas.microsoft.com/office/2007/relationships/hdphoto" Target="../media/hdphoto3.wdp"/><Relationship Id="rId19"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30.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2647"/>
        </a:solidFill>
        <a:effectLst/>
      </p:bgPr>
    </p:bg>
    <p:spTree>
      <p:nvGrpSpPr>
        <p:cNvPr id="1" name="">
          <a:extLst>
            <a:ext uri="{FF2B5EF4-FFF2-40B4-BE49-F238E27FC236}">
              <a16:creationId xmlns:a16="http://schemas.microsoft.com/office/drawing/2014/main" id="{A1EC77D5-7C11-813B-4290-7713A8A05C2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AF5235C-9CBA-9FA5-F577-1FBBCE81473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0" y="3947034"/>
            <a:ext cx="18288000" cy="6339966"/>
          </a:xfrm>
          <a:prstGeom prst="rect">
            <a:avLst/>
          </a:prstGeom>
        </p:spPr>
      </p:pic>
      <p:sp>
        <p:nvSpPr>
          <p:cNvPr id="2" name="Freeform 2">
            <a:extLst>
              <a:ext uri="{FF2B5EF4-FFF2-40B4-BE49-F238E27FC236}">
                <a16:creationId xmlns:a16="http://schemas.microsoft.com/office/drawing/2014/main" id="{D8551EA2-B895-4851-F3B8-07897C9D9140}"/>
              </a:ext>
            </a:extLst>
          </p:cNvPr>
          <p:cNvSpPr/>
          <p:nvPr/>
        </p:nvSpPr>
        <p:spPr>
          <a:xfrm>
            <a:off x="362375" y="5699541"/>
            <a:ext cx="4857670" cy="4626737"/>
          </a:xfrm>
          <a:custGeom>
            <a:avLst/>
            <a:gdLst/>
            <a:ahLst/>
            <a:cxnLst/>
            <a:rect l="l" t="t" r="r" b="b"/>
            <a:pathLst>
              <a:path w="8846274" h="8846274">
                <a:moveTo>
                  <a:pt x="0" y="0"/>
                </a:moveTo>
                <a:lnTo>
                  <a:pt x="8846274" y="0"/>
                </a:lnTo>
                <a:lnTo>
                  <a:pt x="8846274" y="8846274"/>
                </a:lnTo>
                <a:lnTo>
                  <a:pt x="0" y="884627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5EFC39E0-539F-88BF-FF9A-967AAA8FE1EC}"/>
              </a:ext>
            </a:extLst>
          </p:cNvPr>
          <p:cNvSpPr txBox="1"/>
          <p:nvPr/>
        </p:nvSpPr>
        <p:spPr>
          <a:xfrm>
            <a:off x="7848600" y="3619500"/>
            <a:ext cx="8126760" cy="2672719"/>
          </a:xfrm>
          <a:prstGeom prst="rect">
            <a:avLst/>
          </a:prstGeom>
        </p:spPr>
        <p:txBody>
          <a:bodyPr lIns="0" tIns="0" rIns="0" bIns="0" rtlCol="0" anchor="t">
            <a:spAutoFit/>
          </a:bodyPr>
          <a:lstStyle/>
          <a:p>
            <a:pPr marL="0" marR="0" lvl="0" indent="0" algn="ctr" defTabSz="914400" rtl="0" eaLnBrk="1" fontAlgn="auto" latinLnBrk="0" hangingPunct="1">
              <a:lnSpc>
                <a:spcPts val="7139"/>
              </a:lnSpc>
              <a:spcBef>
                <a:spcPts val="0"/>
              </a:spcBef>
              <a:spcAft>
                <a:spcPts val="0"/>
              </a:spcAft>
              <a:buClrTx/>
              <a:buSzTx/>
              <a:buFontTx/>
              <a:buNone/>
              <a:tabLst/>
              <a:defRPr/>
            </a:pPr>
            <a:br>
              <a:rPr kumimoji="0" lang="en-US" sz="5099" b="0" i="0" u="none" strike="noStrike" kern="1200" cap="none" spc="0" normalizeH="0" baseline="0" noProof="0" dirty="0">
                <a:ln>
                  <a:noFill/>
                </a:ln>
                <a:solidFill>
                  <a:srgbClr val="FFFFFF"/>
                </a:solidFill>
                <a:effectLst/>
                <a:uLnTx/>
                <a:uFillTx/>
                <a:latin typeface="Canva Sans"/>
                <a:ea typeface="Canva Sans"/>
                <a:cs typeface="Canva Sans"/>
                <a:sym typeface="Canva Sans"/>
              </a:rPr>
            </a:br>
            <a:endParaRPr kumimoji="0" lang="en-US" sz="5099" b="0" i="0" u="none" strike="noStrike" kern="1200" cap="none" spc="0" normalizeH="0" baseline="0" noProof="0" dirty="0">
              <a:ln>
                <a:noFill/>
              </a:ln>
              <a:solidFill>
                <a:srgbClr val="FFFFFF"/>
              </a:solidFill>
              <a:effectLst/>
              <a:uLnTx/>
              <a:uFillTx/>
              <a:latin typeface="Canva Sans"/>
              <a:ea typeface="Canva Sans"/>
              <a:cs typeface="Canva Sans"/>
              <a:sym typeface="Canva Sans"/>
            </a:endParaRPr>
          </a:p>
          <a:p>
            <a:pPr marL="0" marR="0" lvl="0" indent="0" algn="ctr" defTabSz="914400" rtl="0" eaLnBrk="1" fontAlgn="auto" latinLnBrk="0" hangingPunct="1">
              <a:lnSpc>
                <a:spcPts val="7139"/>
              </a:lnSpc>
              <a:spcBef>
                <a:spcPts val="0"/>
              </a:spcBef>
              <a:spcAft>
                <a:spcPts val="0"/>
              </a:spcAft>
              <a:buClrTx/>
              <a:buSzTx/>
              <a:buFontTx/>
              <a:buNone/>
              <a:tabLst/>
              <a:defRPr/>
            </a:pPr>
            <a:r>
              <a:rPr kumimoji="0" lang="en-US" sz="5099" b="0" i="0" u="none" strike="noStrike" kern="1200" cap="none" spc="0" normalizeH="0" baseline="0" noProof="0" dirty="0">
                <a:ln>
                  <a:noFill/>
                </a:ln>
                <a:solidFill>
                  <a:srgbClr val="FFFFFF"/>
                </a:solidFill>
                <a:effectLst/>
                <a:uLnTx/>
                <a:uFillTx/>
                <a:latin typeface="Canva Sans"/>
                <a:ea typeface="Canva Sans"/>
                <a:cs typeface="Canva Sans"/>
                <a:sym typeface="Canva Sans"/>
              </a:rPr>
              <a:t>.</a:t>
            </a:r>
          </a:p>
        </p:txBody>
      </p:sp>
      <p:sp>
        <p:nvSpPr>
          <p:cNvPr id="6" name="TextBox 3">
            <a:extLst>
              <a:ext uri="{FF2B5EF4-FFF2-40B4-BE49-F238E27FC236}">
                <a16:creationId xmlns:a16="http://schemas.microsoft.com/office/drawing/2014/main" id="{7362E28C-9145-A406-3F56-0D4FC8EA1ACE}"/>
              </a:ext>
            </a:extLst>
          </p:cNvPr>
          <p:cNvSpPr txBox="1"/>
          <p:nvPr/>
        </p:nvSpPr>
        <p:spPr>
          <a:xfrm>
            <a:off x="108375" y="713554"/>
            <a:ext cx="18179625" cy="4493731"/>
          </a:xfrm>
          <a:prstGeom prst="rect">
            <a:avLst/>
          </a:prstGeom>
        </p:spPr>
        <p:txBody>
          <a:bodyPr wrap="square" lIns="0" tIns="0" rIns="0" bIns="0" rtlCol="0" anchor="t">
            <a:spAutoFit/>
          </a:bodyPr>
          <a:lstStyle/>
          <a:p>
            <a:pPr algn="ctr">
              <a:lnSpc>
                <a:spcPts val="7139"/>
              </a:lnSpc>
            </a:pPr>
            <a:r>
              <a:rPr lang="en-US" sz="5400" b="1" dirty="0">
                <a:solidFill>
                  <a:srgbClr val="FFFFFF"/>
                </a:solidFill>
                <a:latin typeface="Canva Sans"/>
                <a:ea typeface="Canva Sans"/>
                <a:cs typeface="Canva Sans"/>
                <a:sym typeface="Canva Sans"/>
              </a:rPr>
              <a:t>SINGLE NUCLEAR TRANSCRIPTOMICS UNCOVER DOWNREGULATION OF FSHR IN THE MYOMETRIUM OF PATIENTS WITH UTERINE ATONY</a:t>
            </a:r>
            <a:br>
              <a:rPr lang="en-US" sz="5099" dirty="0">
                <a:solidFill>
                  <a:srgbClr val="FFFFFF"/>
                </a:solidFill>
                <a:latin typeface="Canva Sans"/>
                <a:ea typeface="Canva Sans"/>
                <a:cs typeface="Canva Sans"/>
                <a:sym typeface="Canva Sans"/>
              </a:rPr>
            </a:br>
            <a:endParaRPr lang="en-US" sz="5099" dirty="0">
              <a:solidFill>
                <a:srgbClr val="FFFFFF"/>
              </a:solidFill>
              <a:latin typeface="Canva Sans"/>
              <a:ea typeface="Canva Sans"/>
              <a:cs typeface="Canva Sans"/>
              <a:sym typeface="Canva Sans"/>
            </a:endParaRPr>
          </a:p>
          <a:p>
            <a:pPr algn="ctr">
              <a:lnSpc>
                <a:spcPts val="7139"/>
              </a:lnSpc>
            </a:pPr>
            <a:endParaRPr lang="en-US" sz="5099" dirty="0">
              <a:solidFill>
                <a:srgbClr val="FFFFFF"/>
              </a:solidFill>
              <a:latin typeface="Canva Sans"/>
              <a:ea typeface="Canva Sans"/>
              <a:cs typeface="Canva Sans"/>
              <a:sym typeface="Canva Sans"/>
            </a:endParaRPr>
          </a:p>
        </p:txBody>
      </p:sp>
      <p:sp>
        <p:nvSpPr>
          <p:cNvPr id="7" name="TextBox 6">
            <a:extLst>
              <a:ext uri="{FF2B5EF4-FFF2-40B4-BE49-F238E27FC236}">
                <a16:creationId xmlns:a16="http://schemas.microsoft.com/office/drawing/2014/main" id="{2B092D37-7E80-86BB-3B00-43E31ECBA93E}"/>
              </a:ext>
            </a:extLst>
          </p:cNvPr>
          <p:cNvSpPr txBox="1"/>
          <p:nvPr/>
        </p:nvSpPr>
        <p:spPr>
          <a:xfrm>
            <a:off x="907441" y="4000230"/>
            <a:ext cx="16552632" cy="1699311"/>
          </a:xfrm>
          <a:prstGeom prst="rect">
            <a:avLst/>
          </a:prstGeom>
        </p:spPr>
        <p:txBody>
          <a:bodyPr wrap="square" lIns="0" tIns="0" rIns="0" bIns="0" rtlCol="0" anchor="t">
            <a:spAutoFit/>
          </a:bodyPr>
          <a:lstStyle/>
          <a:p>
            <a:pPr>
              <a:lnSpc>
                <a:spcPts val="7139"/>
              </a:lnSpc>
            </a:pPr>
            <a:r>
              <a:rPr lang="en-US" sz="3600" dirty="0">
                <a:solidFill>
                  <a:srgbClr val="FFFFFF"/>
                </a:solidFill>
                <a:latin typeface="Canva Sans"/>
                <a:ea typeface="Canva Sans"/>
                <a:cs typeface="Canva Sans"/>
                <a:sym typeface="Canva Sans"/>
              </a:rPr>
              <a:t>Jessica Ansari, Daiana </a:t>
            </a:r>
            <a:r>
              <a:rPr lang="en-US" sz="3600" dirty="0" err="1">
                <a:solidFill>
                  <a:srgbClr val="FFFFFF"/>
                </a:solidFill>
                <a:latin typeface="Canva Sans"/>
                <a:ea typeface="Canva Sans"/>
                <a:cs typeface="Canva Sans"/>
                <a:sym typeface="Canva Sans"/>
              </a:rPr>
              <a:t>Fornes</a:t>
            </a:r>
            <a:r>
              <a:rPr lang="en-US" sz="3600" dirty="0">
                <a:solidFill>
                  <a:srgbClr val="FFFFFF"/>
                </a:solidFill>
                <a:latin typeface="Canva Sans"/>
                <a:ea typeface="Canva Sans"/>
                <a:cs typeface="Canva Sans"/>
                <a:sym typeface="Canva Sans"/>
              </a:rPr>
              <a:t>, Carsten Knutsen, Guillermina Michel, Alexander Kum, Virginia Winn, David Cornfield</a:t>
            </a:r>
          </a:p>
        </p:txBody>
      </p:sp>
      <p:grpSp>
        <p:nvGrpSpPr>
          <p:cNvPr id="10" name="Group 9">
            <a:extLst>
              <a:ext uri="{FF2B5EF4-FFF2-40B4-BE49-F238E27FC236}">
                <a16:creationId xmlns:a16="http://schemas.microsoft.com/office/drawing/2014/main" id="{0F68FCB3-2F24-5E72-6FDA-3F6FF92634D8}"/>
              </a:ext>
            </a:extLst>
          </p:cNvPr>
          <p:cNvGrpSpPr/>
          <p:nvPr/>
        </p:nvGrpSpPr>
        <p:grpSpPr>
          <a:xfrm>
            <a:off x="12527540" y="7404522"/>
            <a:ext cx="4932533" cy="2362853"/>
            <a:chOff x="12573000" y="7190969"/>
            <a:chExt cx="5411138" cy="2592121"/>
          </a:xfrm>
        </p:grpSpPr>
        <p:pic>
          <p:nvPicPr>
            <p:cNvPr id="9" name="Picture 8">
              <a:extLst>
                <a:ext uri="{FF2B5EF4-FFF2-40B4-BE49-F238E27FC236}">
                  <a16:creationId xmlns:a16="http://schemas.microsoft.com/office/drawing/2014/main" id="{31BF91FA-01A4-B9BD-AD20-342FF0F956E4}"/>
                </a:ext>
              </a:extLst>
            </p:cNvPr>
            <p:cNvPicPr>
              <a:picLocks noChangeAspect="1"/>
            </p:cNvPicPr>
            <p:nvPr/>
          </p:nvPicPr>
          <p:blipFill>
            <a:blip r:embed="rId6"/>
            <a:stretch>
              <a:fillRect/>
            </a:stretch>
          </p:blipFill>
          <p:spPr>
            <a:xfrm>
              <a:off x="12583886" y="7190969"/>
              <a:ext cx="5400252" cy="2592121"/>
            </a:xfrm>
            <a:prstGeom prst="rect">
              <a:avLst/>
            </a:prstGeom>
          </p:spPr>
        </p:pic>
        <p:pic>
          <p:nvPicPr>
            <p:cNvPr id="8" name="Picture 7">
              <a:extLst>
                <a:ext uri="{FF2B5EF4-FFF2-40B4-BE49-F238E27FC236}">
                  <a16:creationId xmlns:a16="http://schemas.microsoft.com/office/drawing/2014/main" id="{1132698A-F180-3D77-2A57-7017A9567DB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2573000" y="7190969"/>
              <a:ext cx="1439659" cy="1781792"/>
            </a:xfrm>
            <a:prstGeom prst="rect">
              <a:avLst/>
            </a:prstGeom>
          </p:spPr>
        </p:pic>
      </p:grpSp>
    </p:spTree>
    <p:extLst>
      <p:ext uri="{BB962C8B-B14F-4D97-AF65-F5344CB8AC3E}">
        <p14:creationId xmlns:p14="http://schemas.microsoft.com/office/powerpoint/2010/main" val="3483361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2647"/>
        </a:solidFill>
        <a:effectLst/>
      </p:bgPr>
    </p:bg>
    <p:spTree>
      <p:nvGrpSpPr>
        <p:cNvPr id="1" name=""/>
        <p:cNvGrpSpPr/>
        <p:nvPr/>
      </p:nvGrpSpPr>
      <p:grpSpPr>
        <a:xfrm>
          <a:off x="0" y="0"/>
          <a:ext cx="0" cy="0"/>
          <a:chOff x="0" y="0"/>
          <a:chExt cx="0" cy="0"/>
        </a:xfrm>
      </p:grpSpPr>
      <p:pic>
        <p:nvPicPr>
          <p:cNvPr id="5" name="Picture 4" descr="A close-up of cells&#10;&#10;AI-generated content may be incorrect.">
            <a:extLst>
              <a:ext uri="{FF2B5EF4-FFF2-40B4-BE49-F238E27FC236}">
                <a16:creationId xmlns:a16="http://schemas.microsoft.com/office/drawing/2014/main" id="{57061E2B-7BF1-1759-8DBC-2613D17756C3}"/>
              </a:ext>
            </a:extLst>
          </p:cNvPr>
          <p:cNvPicPr>
            <a:picLocks noChangeAspect="1"/>
          </p:cNvPicPr>
          <p:nvPr/>
        </p:nvPicPr>
        <p:blipFill>
          <a:blip r:embed="rId3"/>
          <a:stretch>
            <a:fillRect/>
          </a:stretch>
        </p:blipFill>
        <p:spPr>
          <a:xfrm>
            <a:off x="1203686" y="1143000"/>
            <a:ext cx="8001000" cy="8001000"/>
          </a:xfrm>
          <a:prstGeom prst="rect">
            <a:avLst/>
          </a:prstGeom>
        </p:spPr>
      </p:pic>
      <p:sp>
        <p:nvSpPr>
          <p:cNvPr id="2" name="Freeform 2"/>
          <p:cNvSpPr/>
          <p:nvPr/>
        </p:nvSpPr>
        <p:spPr>
          <a:xfrm>
            <a:off x="14130840" y="5714998"/>
            <a:ext cx="3953960" cy="3869115"/>
          </a:xfrm>
          <a:custGeom>
            <a:avLst/>
            <a:gdLst/>
            <a:ahLst/>
            <a:cxnLst/>
            <a:rect l="l" t="t" r="r" b="b"/>
            <a:pathLst>
              <a:path w="8846274" h="8846274">
                <a:moveTo>
                  <a:pt x="0" y="0"/>
                </a:moveTo>
                <a:lnTo>
                  <a:pt x="8846274" y="0"/>
                </a:lnTo>
                <a:lnTo>
                  <a:pt x="8846274" y="8846274"/>
                </a:lnTo>
                <a:lnTo>
                  <a:pt x="0" y="8846274"/>
                </a:lnTo>
                <a:lnTo>
                  <a:pt x="0" y="0"/>
                </a:lnTo>
                <a:close/>
              </a:path>
            </a:pathLst>
          </a:custGeom>
          <a:blipFill>
            <a:blip r:embed="rId4"/>
            <a:stretch>
              <a:fillRect/>
            </a:stretch>
          </a:blipFill>
        </p:spPr>
        <p:txBody>
          <a:bodyPr/>
          <a:lstStyle/>
          <a:p>
            <a:endParaRPr lang="en-US"/>
          </a:p>
        </p:txBody>
      </p:sp>
      <p:sp>
        <p:nvSpPr>
          <p:cNvPr id="3" name="TextBox 3"/>
          <p:cNvSpPr txBox="1"/>
          <p:nvPr/>
        </p:nvSpPr>
        <p:spPr>
          <a:xfrm>
            <a:off x="9966686" y="1953973"/>
            <a:ext cx="7854228" cy="3583225"/>
          </a:xfrm>
          <a:prstGeom prst="rect">
            <a:avLst/>
          </a:prstGeom>
        </p:spPr>
        <p:txBody>
          <a:bodyPr wrap="square" lIns="0" tIns="0" rIns="0" bIns="0" rtlCol="0" anchor="t">
            <a:spAutoFit/>
          </a:bodyPr>
          <a:lstStyle/>
          <a:p>
            <a:pPr>
              <a:lnSpc>
                <a:spcPts val="7139"/>
              </a:lnSpc>
            </a:pPr>
            <a:r>
              <a:rPr lang="en-US" sz="5099" b="1" dirty="0">
                <a:solidFill>
                  <a:srgbClr val="FFFFFF"/>
                </a:solidFill>
                <a:latin typeface="Canva Sans"/>
                <a:ea typeface="Canva Sans"/>
                <a:cs typeface="Canva Sans"/>
                <a:sym typeface="Canva Sans"/>
              </a:rPr>
              <a:t>SPEAKER DISCLOSURE</a:t>
            </a:r>
            <a:br>
              <a:rPr lang="en-US" sz="5099" dirty="0">
                <a:solidFill>
                  <a:srgbClr val="FFFFFF"/>
                </a:solidFill>
                <a:latin typeface="Canva Sans"/>
                <a:ea typeface="Canva Sans"/>
                <a:cs typeface="Canva Sans"/>
                <a:sym typeface="Canva Sans"/>
              </a:rPr>
            </a:br>
            <a:endParaRPr lang="en-US" sz="5099" dirty="0">
              <a:solidFill>
                <a:srgbClr val="FFFFFF"/>
              </a:solidFill>
              <a:latin typeface="Canva Sans"/>
              <a:ea typeface="Canva Sans"/>
              <a:cs typeface="Canva Sans"/>
              <a:sym typeface="Canva Sans"/>
            </a:endParaRPr>
          </a:p>
          <a:p>
            <a:pPr>
              <a:lnSpc>
                <a:spcPts val="7139"/>
              </a:lnSpc>
            </a:pPr>
            <a:r>
              <a:rPr lang="en-US" sz="5099" dirty="0">
                <a:solidFill>
                  <a:srgbClr val="FFFFFF"/>
                </a:solidFill>
                <a:latin typeface="Canva Sans"/>
                <a:ea typeface="Canva Sans"/>
                <a:cs typeface="Canva Sans"/>
                <a:sym typeface="Canva Sans"/>
              </a:rPr>
              <a:t>Work funded by NIH, nothing else to disclose.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gle Cell RNA Sequencing on Make a GIF">
            <a:extLst>
              <a:ext uri="{FF2B5EF4-FFF2-40B4-BE49-F238E27FC236}">
                <a16:creationId xmlns:a16="http://schemas.microsoft.com/office/drawing/2014/main" id="{5CFF27BA-1F01-F7D8-9F6B-6C47A04215A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0909"/>
          <a:stretch/>
        </p:blipFill>
        <p:spPr bwMode="auto">
          <a:xfrm>
            <a:off x="9159711" y="5574977"/>
            <a:ext cx="8363519" cy="41912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rty Wave GIF by MotoGP - Find &amp; Share on GIPHY">
            <a:extLst>
              <a:ext uri="{FF2B5EF4-FFF2-40B4-BE49-F238E27FC236}">
                <a16:creationId xmlns:a16="http://schemas.microsoft.com/office/drawing/2014/main" id="{329D7403-3B26-DEA9-AC67-B39C565EC61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 t="11068" r="4" b="-2807"/>
          <a:stretch/>
        </p:blipFill>
        <p:spPr bwMode="auto">
          <a:xfrm>
            <a:off x="9144000" y="5574977"/>
            <a:ext cx="8578735" cy="44269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Wave GIFs | Tenor">
            <a:extLst>
              <a:ext uri="{FF2B5EF4-FFF2-40B4-BE49-F238E27FC236}">
                <a16:creationId xmlns:a16="http://schemas.microsoft.com/office/drawing/2014/main" id="{78AD7360-53A0-73CC-52A6-73C141E8E6D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58986" y="5661053"/>
            <a:ext cx="7548762" cy="425475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
            <a:extLst>
              <a:ext uri="{FF2B5EF4-FFF2-40B4-BE49-F238E27FC236}">
                <a16:creationId xmlns:a16="http://schemas.microsoft.com/office/drawing/2014/main" id="{0E54086D-3AE9-2C76-FCB0-836A407953AE}"/>
              </a:ext>
            </a:extLst>
          </p:cNvPr>
          <p:cNvSpPr/>
          <p:nvPr/>
        </p:nvSpPr>
        <p:spPr>
          <a:xfrm>
            <a:off x="0" y="0"/>
            <a:ext cx="18288000" cy="1181100"/>
          </a:xfrm>
          <a:custGeom>
            <a:avLst/>
            <a:gdLst/>
            <a:ahLst/>
            <a:cxnLst/>
            <a:rect l="l" t="t" r="r" b="b"/>
            <a:pathLst>
              <a:path w="19031690" h="3164019">
                <a:moveTo>
                  <a:pt x="0" y="0"/>
                </a:moveTo>
                <a:lnTo>
                  <a:pt x="19031690" y="0"/>
                </a:lnTo>
                <a:lnTo>
                  <a:pt x="19031690" y="3164018"/>
                </a:lnTo>
                <a:lnTo>
                  <a:pt x="0" y="3164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15627926" y="-224898"/>
            <a:ext cx="2776975" cy="2569418"/>
          </a:xfrm>
          <a:custGeom>
            <a:avLst/>
            <a:gdLst/>
            <a:ahLst/>
            <a:cxnLst/>
            <a:rect l="l" t="t" r="r" b="b"/>
            <a:pathLst>
              <a:path w="3292364" h="3292364">
                <a:moveTo>
                  <a:pt x="0" y="0"/>
                </a:moveTo>
                <a:lnTo>
                  <a:pt x="3292364" y="0"/>
                </a:lnTo>
                <a:lnTo>
                  <a:pt x="3292364" y="3292364"/>
                </a:lnTo>
                <a:lnTo>
                  <a:pt x="0" y="3292364"/>
                </a:lnTo>
                <a:lnTo>
                  <a:pt x="0" y="0"/>
                </a:lnTo>
                <a:close/>
              </a:path>
            </a:pathLst>
          </a:custGeom>
          <a:blipFill>
            <a:blip r:embed="rId8"/>
            <a:stretch>
              <a:fillRect/>
            </a:stretch>
          </a:blipFill>
        </p:spPr>
        <p:txBody>
          <a:bodyPr/>
          <a:lstStyle/>
          <a:p>
            <a:endParaRPr lang="en-US"/>
          </a:p>
        </p:txBody>
      </p:sp>
      <p:sp>
        <p:nvSpPr>
          <p:cNvPr id="4" name="TextBox 3">
            <a:extLst>
              <a:ext uri="{FF2B5EF4-FFF2-40B4-BE49-F238E27FC236}">
                <a16:creationId xmlns:a16="http://schemas.microsoft.com/office/drawing/2014/main" id="{CFE877BE-5AF0-16E4-EDC0-827D9096FAFB}"/>
              </a:ext>
            </a:extLst>
          </p:cNvPr>
          <p:cNvSpPr txBox="1"/>
          <p:nvPr/>
        </p:nvSpPr>
        <p:spPr>
          <a:xfrm>
            <a:off x="233680" y="82718"/>
            <a:ext cx="10414000" cy="1015663"/>
          </a:xfrm>
          <a:prstGeom prst="rect">
            <a:avLst/>
          </a:prstGeom>
          <a:noFill/>
        </p:spPr>
        <p:txBody>
          <a:bodyPr wrap="square" rtlCol="0">
            <a:spAutoFit/>
          </a:bodyPr>
          <a:lstStyle/>
          <a:p>
            <a:r>
              <a:rPr lang="en-US" sz="6000" b="1" dirty="0">
                <a:solidFill>
                  <a:schemeClr val="bg2"/>
                </a:solidFill>
              </a:rPr>
              <a:t>BACKGROUND</a:t>
            </a:r>
          </a:p>
        </p:txBody>
      </p:sp>
      <p:sp>
        <p:nvSpPr>
          <p:cNvPr id="8" name="TextBox 7">
            <a:extLst>
              <a:ext uri="{FF2B5EF4-FFF2-40B4-BE49-F238E27FC236}">
                <a16:creationId xmlns:a16="http://schemas.microsoft.com/office/drawing/2014/main" id="{07A4A393-E6FC-5249-51AB-2C3D76FB4B5B}"/>
              </a:ext>
            </a:extLst>
          </p:cNvPr>
          <p:cNvSpPr txBox="1"/>
          <p:nvPr/>
        </p:nvSpPr>
        <p:spPr>
          <a:xfrm>
            <a:off x="365761" y="1463040"/>
            <a:ext cx="8363520" cy="4355038"/>
          </a:xfrm>
          <a:prstGeom prst="rect">
            <a:avLst/>
          </a:prstGeom>
          <a:noFill/>
        </p:spPr>
        <p:txBody>
          <a:bodyPr wrap="square" rtlCol="0">
            <a:spAutoFit/>
          </a:bodyPr>
          <a:lstStyle/>
          <a:p>
            <a:r>
              <a:rPr lang="en-US" sz="4500" b="1" dirty="0"/>
              <a:t>Uterine atony</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3000" dirty="0"/>
              <a:t>Causes 80% of PPH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3000" dirty="0"/>
              <a:t>More than half of cases occur in low-risk patients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3000" dirty="0"/>
              <a:t>We need to figure out the </a:t>
            </a:r>
            <a:r>
              <a:rPr lang="en-US" sz="3000" i="1" dirty="0"/>
              <a:t>why</a:t>
            </a:r>
            <a:r>
              <a:rPr lang="en-US" sz="3000" dirty="0"/>
              <a:t> on a cellular and molecular level to:</a:t>
            </a:r>
          </a:p>
          <a:p>
            <a:pPr marL="914400" lvl="1" indent="-457200">
              <a:buFont typeface="Arial" panose="020B0604020202020204" pitchFamily="34" charset="0"/>
              <a:buChar char="•"/>
            </a:pPr>
            <a:r>
              <a:rPr lang="en-US" sz="3000" dirty="0"/>
              <a:t>Predict (biomarkers)</a:t>
            </a:r>
          </a:p>
          <a:p>
            <a:pPr marL="914400" lvl="1" indent="-457200">
              <a:buFont typeface="Arial" panose="020B0604020202020204" pitchFamily="34" charset="0"/>
              <a:buChar char="•"/>
            </a:pPr>
            <a:r>
              <a:rPr lang="en-US" sz="3000" dirty="0"/>
              <a:t>Treat (develop new uterotonics)</a:t>
            </a:r>
          </a:p>
        </p:txBody>
      </p:sp>
      <p:pic>
        <p:nvPicPr>
          <p:cNvPr id="10" name="Picture 9">
            <a:extLst>
              <a:ext uri="{FF2B5EF4-FFF2-40B4-BE49-F238E27FC236}">
                <a16:creationId xmlns:a16="http://schemas.microsoft.com/office/drawing/2014/main" id="{86D99A84-DDA2-FE18-0893-D22C5D34D4CF}"/>
              </a:ext>
            </a:extLst>
          </p:cNvPr>
          <p:cNvPicPr>
            <a:picLocks noChangeAspect="1"/>
          </p:cNvPicPr>
          <p:nvPr/>
        </p:nvPicPr>
        <p:blipFill>
          <a:blip r:embed="rId9"/>
          <a:stretch>
            <a:fillRect/>
          </a:stretch>
        </p:blipFill>
        <p:spPr>
          <a:xfrm>
            <a:off x="1047013" y="5931962"/>
            <a:ext cx="5632924" cy="4355038"/>
          </a:xfrm>
          <a:prstGeom prst="rect">
            <a:avLst/>
          </a:prstGeom>
        </p:spPr>
      </p:pic>
      <p:sp>
        <p:nvSpPr>
          <p:cNvPr id="11" name="TextBox 10">
            <a:extLst>
              <a:ext uri="{FF2B5EF4-FFF2-40B4-BE49-F238E27FC236}">
                <a16:creationId xmlns:a16="http://schemas.microsoft.com/office/drawing/2014/main" id="{CE862481-09DF-168D-2E40-8229766D9F76}"/>
              </a:ext>
            </a:extLst>
          </p:cNvPr>
          <p:cNvSpPr txBox="1"/>
          <p:nvPr/>
        </p:nvSpPr>
        <p:spPr>
          <a:xfrm>
            <a:off x="8944495" y="1463040"/>
            <a:ext cx="8578735" cy="3708708"/>
          </a:xfrm>
          <a:prstGeom prst="rect">
            <a:avLst/>
          </a:prstGeom>
          <a:noFill/>
        </p:spPr>
        <p:txBody>
          <a:bodyPr wrap="square" rtlCol="0">
            <a:spAutoFit/>
          </a:bodyPr>
          <a:lstStyle/>
          <a:p>
            <a:r>
              <a:rPr lang="en-US" sz="4500" b="1" dirty="0"/>
              <a:t>Single cell transcriptomics</a:t>
            </a:r>
          </a:p>
          <a:p>
            <a:pPr marL="457200" indent="-457200">
              <a:buFont typeface="Arial" panose="020B0604020202020204" pitchFamily="34" charset="0"/>
              <a:buChar char="•"/>
            </a:pPr>
            <a:endParaRPr lang="en-US" sz="1000" dirty="0"/>
          </a:p>
          <a:p>
            <a:pPr marL="457200" indent="-457200">
              <a:buFont typeface="Arial" panose="020B0604020202020204" pitchFamily="34" charset="0"/>
              <a:buChar char="•"/>
            </a:pPr>
            <a:r>
              <a:rPr lang="en-US" sz="3000" dirty="0"/>
              <a:t>Count all the RNA transcripts in each cell of a tissue sample</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Can look at each different cell type for differences, for example between uterine atony and control patients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0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C28A0-8069-1CF3-53A4-262E4B32935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B67877F-3852-688B-153B-AE2153D93E9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00100" y="1450642"/>
            <a:ext cx="12058650" cy="4223696"/>
          </a:xfrm>
          <a:prstGeom prst="rect">
            <a:avLst/>
          </a:prstGeom>
        </p:spPr>
      </p:pic>
      <p:sp>
        <p:nvSpPr>
          <p:cNvPr id="27" name="Rounded Rectangle 26">
            <a:extLst>
              <a:ext uri="{FF2B5EF4-FFF2-40B4-BE49-F238E27FC236}">
                <a16:creationId xmlns:a16="http://schemas.microsoft.com/office/drawing/2014/main" id="{A2E71D10-79FF-092C-9877-71FF3ADB970C}"/>
              </a:ext>
            </a:extLst>
          </p:cNvPr>
          <p:cNvSpPr/>
          <p:nvPr/>
        </p:nvSpPr>
        <p:spPr>
          <a:xfrm>
            <a:off x="9720650" y="5577754"/>
            <a:ext cx="8148149" cy="4223696"/>
          </a:xfrm>
          <a:prstGeom prst="roundRect">
            <a:avLst/>
          </a:prstGeom>
          <a:noFill/>
          <a:ln w="1016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396E128-8E5A-CE46-1286-F76FB32C0437}"/>
              </a:ext>
            </a:extLst>
          </p:cNvPr>
          <p:cNvSpPr/>
          <p:nvPr/>
        </p:nvSpPr>
        <p:spPr>
          <a:xfrm>
            <a:off x="12708469" y="1322405"/>
            <a:ext cx="5005435" cy="4188058"/>
          </a:xfrm>
          <a:prstGeom prst="roundRect">
            <a:avLst/>
          </a:prstGeom>
          <a:noFill/>
          <a:ln w="1016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28969FE-EC68-6D92-B884-98618E039245}"/>
              </a:ext>
            </a:extLst>
          </p:cNvPr>
          <p:cNvPicPr>
            <a:picLocks noChangeAspect="1"/>
          </p:cNvPicPr>
          <p:nvPr/>
        </p:nvPicPr>
        <p:blipFill>
          <a:blip r:embed="rId4"/>
          <a:stretch>
            <a:fillRect/>
          </a:stretch>
        </p:blipFill>
        <p:spPr>
          <a:xfrm>
            <a:off x="10048273" y="6262198"/>
            <a:ext cx="7772400" cy="2192634"/>
          </a:xfrm>
          <a:prstGeom prst="rect">
            <a:avLst/>
          </a:prstGeom>
        </p:spPr>
      </p:pic>
      <p:sp>
        <p:nvSpPr>
          <p:cNvPr id="7" name="Freeform 2">
            <a:extLst>
              <a:ext uri="{FF2B5EF4-FFF2-40B4-BE49-F238E27FC236}">
                <a16:creationId xmlns:a16="http://schemas.microsoft.com/office/drawing/2014/main" id="{6975CE12-B187-3B8E-D81A-491A9DA81B6F}"/>
              </a:ext>
            </a:extLst>
          </p:cNvPr>
          <p:cNvSpPr/>
          <p:nvPr/>
        </p:nvSpPr>
        <p:spPr>
          <a:xfrm>
            <a:off x="0" y="0"/>
            <a:ext cx="18288000" cy="1181100"/>
          </a:xfrm>
          <a:custGeom>
            <a:avLst/>
            <a:gdLst/>
            <a:ahLst/>
            <a:cxnLst/>
            <a:rect l="l" t="t" r="r" b="b"/>
            <a:pathLst>
              <a:path w="19031690" h="3164019">
                <a:moveTo>
                  <a:pt x="0" y="0"/>
                </a:moveTo>
                <a:lnTo>
                  <a:pt x="19031690" y="0"/>
                </a:lnTo>
                <a:lnTo>
                  <a:pt x="19031690" y="3164018"/>
                </a:lnTo>
                <a:lnTo>
                  <a:pt x="0" y="3164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6C62DE7-F293-6CFE-94D5-77186E8994DE}"/>
              </a:ext>
            </a:extLst>
          </p:cNvPr>
          <p:cNvSpPr/>
          <p:nvPr/>
        </p:nvSpPr>
        <p:spPr>
          <a:xfrm>
            <a:off x="15475021" y="7589146"/>
            <a:ext cx="3154192" cy="2837176"/>
          </a:xfrm>
          <a:custGeom>
            <a:avLst/>
            <a:gdLst/>
            <a:ahLst/>
            <a:cxnLst/>
            <a:rect l="l" t="t" r="r" b="b"/>
            <a:pathLst>
              <a:path w="3292364" h="3292364">
                <a:moveTo>
                  <a:pt x="0" y="0"/>
                </a:moveTo>
                <a:lnTo>
                  <a:pt x="3292364" y="0"/>
                </a:lnTo>
                <a:lnTo>
                  <a:pt x="3292364" y="3292364"/>
                </a:lnTo>
                <a:lnTo>
                  <a:pt x="0" y="3292364"/>
                </a:lnTo>
                <a:lnTo>
                  <a:pt x="0" y="0"/>
                </a:lnTo>
                <a:close/>
              </a:path>
            </a:pathLst>
          </a:custGeom>
          <a:blipFill>
            <a:blip r:embed="rId7"/>
            <a:stretch>
              <a:fillRect/>
            </a:stretch>
          </a:blipFill>
        </p:spPr>
        <p:txBody>
          <a:bodyPr/>
          <a:lstStyle/>
          <a:p>
            <a:endParaRPr lang="en-US"/>
          </a:p>
        </p:txBody>
      </p:sp>
      <p:sp>
        <p:nvSpPr>
          <p:cNvPr id="4" name="TextBox 3">
            <a:extLst>
              <a:ext uri="{FF2B5EF4-FFF2-40B4-BE49-F238E27FC236}">
                <a16:creationId xmlns:a16="http://schemas.microsoft.com/office/drawing/2014/main" id="{301808A1-2A95-4BDF-4947-3DBF6CE035E7}"/>
              </a:ext>
            </a:extLst>
          </p:cNvPr>
          <p:cNvSpPr txBox="1"/>
          <p:nvPr/>
        </p:nvSpPr>
        <p:spPr>
          <a:xfrm>
            <a:off x="233680" y="82718"/>
            <a:ext cx="10414000" cy="1015663"/>
          </a:xfrm>
          <a:prstGeom prst="rect">
            <a:avLst/>
          </a:prstGeom>
          <a:noFill/>
        </p:spPr>
        <p:txBody>
          <a:bodyPr wrap="square" rtlCol="0">
            <a:spAutoFit/>
          </a:bodyPr>
          <a:lstStyle/>
          <a:p>
            <a:r>
              <a:rPr lang="en-US" sz="6000" b="1" dirty="0">
                <a:solidFill>
                  <a:schemeClr val="bg2"/>
                </a:solidFill>
              </a:rPr>
              <a:t>METHODS</a:t>
            </a:r>
          </a:p>
        </p:txBody>
      </p:sp>
      <p:pic>
        <p:nvPicPr>
          <p:cNvPr id="6" name="Picture 5">
            <a:extLst>
              <a:ext uri="{FF2B5EF4-FFF2-40B4-BE49-F238E27FC236}">
                <a16:creationId xmlns:a16="http://schemas.microsoft.com/office/drawing/2014/main" id="{653BF022-8D88-287D-B5D4-8C07BC1ACE03}"/>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324698" y="6135046"/>
            <a:ext cx="4929812" cy="2530722"/>
          </a:xfrm>
          <a:prstGeom prst="rect">
            <a:avLst/>
          </a:prstGeom>
        </p:spPr>
      </p:pic>
      <p:sp>
        <p:nvSpPr>
          <p:cNvPr id="12" name="TextBox 11">
            <a:extLst>
              <a:ext uri="{FF2B5EF4-FFF2-40B4-BE49-F238E27FC236}">
                <a16:creationId xmlns:a16="http://schemas.microsoft.com/office/drawing/2014/main" id="{65DB133A-D7C8-25B2-E592-FC8FB6091BC9}"/>
              </a:ext>
            </a:extLst>
          </p:cNvPr>
          <p:cNvSpPr txBox="1"/>
          <p:nvPr/>
        </p:nvSpPr>
        <p:spPr>
          <a:xfrm>
            <a:off x="3469762" y="4770564"/>
            <a:ext cx="6719325" cy="492443"/>
          </a:xfrm>
          <a:prstGeom prst="rect">
            <a:avLst/>
          </a:prstGeom>
          <a:noFill/>
        </p:spPr>
        <p:txBody>
          <a:bodyPr wrap="square" rtlCol="0">
            <a:spAutoFit/>
          </a:bodyPr>
          <a:lstStyle/>
          <a:p>
            <a:pPr algn="ctr"/>
            <a:r>
              <a:rPr lang="en-US" sz="2600" dirty="0"/>
              <a:t>Lower uterine segment biopsies n=170</a:t>
            </a:r>
          </a:p>
        </p:txBody>
      </p:sp>
      <p:pic>
        <p:nvPicPr>
          <p:cNvPr id="13" name="Picture 12">
            <a:extLst>
              <a:ext uri="{FF2B5EF4-FFF2-40B4-BE49-F238E27FC236}">
                <a16:creationId xmlns:a16="http://schemas.microsoft.com/office/drawing/2014/main" id="{7EE1CB69-8C08-12F7-1FDA-8F65F5DC93FD}"/>
              </a:ext>
            </a:extLst>
          </p:cNvPr>
          <p:cNvPicPr>
            <a:picLocks noChangeAspect="1"/>
          </p:cNvPicPr>
          <p:nvPr/>
        </p:nvPicPr>
        <p:blipFill>
          <a:blip r:embed="rId9"/>
          <a:stretch>
            <a:fillRect/>
          </a:stretch>
        </p:blipFill>
        <p:spPr>
          <a:xfrm>
            <a:off x="13822483" y="2766462"/>
            <a:ext cx="2837548" cy="2666383"/>
          </a:xfrm>
          <a:prstGeom prst="rect">
            <a:avLst/>
          </a:prstGeom>
        </p:spPr>
      </p:pic>
      <p:sp>
        <p:nvSpPr>
          <p:cNvPr id="14" name="TextBox 13">
            <a:extLst>
              <a:ext uri="{FF2B5EF4-FFF2-40B4-BE49-F238E27FC236}">
                <a16:creationId xmlns:a16="http://schemas.microsoft.com/office/drawing/2014/main" id="{DA2F38BE-CDCA-DE85-C6F4-9916F713A381}"/>
              </a:ext>
            </a:extLst>
          </p:cNvPr>
          <p:cNvSpPr txBox="1"/>
          <p:nvPr/>
        </p:nvSpPr>
        <p:spPr>
          <a:xfrm>
            <a:off x="12858750" y="1502281"/>
            <a:ext cx="4961923" cy="1172629"/>
          </a:xfrm>
          <a:prstGeom prst="rect">
            <a:avLst/>
          </a:prstGeom>
          <a:noFill/>
        </p:spPr>
        <p:txBody>
          <a:bodyPr wrap="square" rtlCol="0">
            <a:spAutoFit/>
          </a:bodyPr>
          <a:lstStyle/>
          <a:p>
            <a:pPr>
              <a:lnSpc>
                <a:spcPct val="90000"/>
              </a:lnSpc>
            </a:pPr>
            <a:r>
              <a:rPr lang="en-US" sz="2600" b="1" dirty="0">
                <a:solidFill>
                  <a:srgbClr val="012547"/>
                </a:solidFill>
                <a:latin typeface="Calibri" panose="020F0502020204030204" pitchFamily="34" charset="0"/>
                <a:ea typeface="Source Sans Pro" panose="020B0503030403020204" pitchFamily="34" charset="0"/>
                <a:cs typeface="Calibri" panose="020F0502020204030204" pitchFamily="34" charset="0"/>
              </a:rPr>
              <a:t>Step 1</a:t>
            </a:r>
            <a:r>
              <a:rPr lang="en-US" sz="2600" b="1" dirty="0">
                <a:latin typeface="Calibri" panose="020F0502020204030204" pitchFamily="34" charset="0"/>
                <a:ea typeface="Source Sans Pro" panose="020B0503030403020204" pitchFamily="34" charset="0"/>
                <a:cs typeface="Calibri" panose="020F0502020204030204" pitchFamily="34" charset="0"/>
              </a:rPr>
              <a:t>:</a:t>
            </a:r>
            <a:r>
              <a:rPr lang="en-US" sz="2600" dirty="0">
                <a:latin typeface="Calibri" panose="020F0502020204030204" pitchFamily="34" charset="0"/>
                <a:ea typeface="Source Sans Pro" panose="020B0503030403020204" pitchFamily="34" charset="0"/>
                <a:cs typeface="Calibri" panose="020F0502020204030204" pitchFamily="34" charset="0"/>
              </a:rPr>
              <a:t> What are the cell types?</a:t>
            </a:r>
          </a:p>
          <a:p>
            <a:pPr>
              <a:lnSpc>
                <a:spcPct val="90000"/>
              </a:lnSpc>
            </a:pPr>
            <a:r>
              <a:rPr lang="en-US" sz="2600" dirty="0">
                <a:latin typeface="Calibri" panose="020F0502020204030204" pitchFamily="34" charset="0"/>
                <a:ea typeface="Source Sans Pro" panose="020B0503030403020204" pitchFamily="34" charset="0"/>
                <a:cs typeface="Calibri" panose="020F0502020204030204" pitchFamily="34" charset="0"/>
              </a:rPr>
              <a:t>Generate a single cell </a:t>
            </a:r>
            <a:r>
              <a:rPr lang="en-US" sz="2600" dirty="0" err="1">
                <a:latin typeface="Calibri" panose="020F0502020204030204" pitchFamily="34" charset="0"/>
                <a:ea typeface="Source Sans Pro" panose="020B0503030403020204" pitchFamily="34" charset="0"/>
                <a:cs typeface="Calibri" panose="020F0502020204030204" pitchFamily="34" charset="0"/>
              </a:rPr>
              <a:t>RNAseq</a:t>
            </a:r>
            <a:r>
              <a:rPr lang="en-US" sz="2600" dirty="0">
                <a:latin typeface="Calibri" panose="020F0502020204030204" pitchFamily="34" charset="0"/>
                <a:ea typeface="Source Sans Pro" panose="020B0503030403020204" pitchFamily="34" charset="0"/>
                <a:cs typeface="Calibri" panose="020F0502020204030204" pitchFamily="34" charset="0"/>
              </a:rPr>
              <a:t> atlas </a:t>
            </a:r>
          </a:p>
          <a:p>
            <a:pPr>
              <a:lnSpc>
                <a:spcPct val="90000"/>
              </a:lnSpc>
            </a:pPr>
            <a:r>
              <a:rPr lang="en-US" sz="2600" dirty="0">
                <a:latin typeface="Calibri" panose="020F0502020204030204" pitchFamily="34" charset="0"/>
                <a:ea typeface="Source Sans Pro" panose="020B0503030403020204" pitchFamily="34" charset="0"/>
                <a:cs typeface="Calibri" panose="020F0502020204030204" pitchFamily="34" charset="0"/>
              </a:rPr>
              <a:t>(n=15) and validate cell types</a:t>
            </a:r>
          </a:p>
        </p:txBody>
      </p:sp>
      <p:sp>
        <p:nvSpPr>
          <p:cNvPr id="15" name="TextBox 14">
            <a:extLst>
              <a:ext uri="{FF2B5EF4-FFF2-40B4-BE49-F238E27FC236}">
                <a16:creationId xmlns:a16="http://schemas.microsoft.com/office/drawing/2014/main" id="{68B040A1-613A-E272-00D5-6656DC315B38}"/>
              </a:ext>
            </a:extLst>
          </p:cNvPr>
          <p:cNvSpPr txBox="1"/>
          <p:nvPr/>
        </p:nvSpPr>
        <p:spPr>
          <a:xfrm>
            <a:off x="426185" y="5719059"/>
            <a:ext cx="8717815" cy="812530"/>
          </a:xfrm>
          <a:prstGeom prst="rect">
            <a:avLst/>
          </a:prstGeom>
          <a:noFill/>
        </p:spPr>
        <p:txBody>
          <a:bodyPr wrap="square" rtlCol="0">
            <a:spAutoFit/>
          </a:bodyPr>
          <a:lstStyle/>
          <a:p>
            <a:pPr>
              <a:lnSpc>
                <a:spcPct val="90000"/>
              </a:lnSpc>
            </a:pPr>
            <a:r>
              <a:rPr lang="en-US" sz="2600" b="1" dirty="0">
                <a:solidFill>
                  <a:srgbClr val="012547"/>
                </a:solidFill>
                <a:latin typeface="Calibri" panose="020F0502020204030204" pitchFamily="34" charset="0"/>
                <a:ea typeface="Source Sans Pro" panose="020B0503030403020204" pitchFamily="34" charset="0"/>
                <a:cs typeface="Calibri" panose="020F0502020204030204" pitchFamily="34" charset="0"/>
              </a:rPr>
              <a:t>Step 2</a:t>
            </a:r>
            <a:r>
              <a:rPr lang="en-US" sz="2600" b="1" dirty="0">
                <a:latin typeface="Calibri" panose="020F0502020204030204" pitchFamily="34" charset="0"/>
                <a:ea typeface="Source Sans Pro" panose="020B0503030403020204" pitchFamily="34" charset="0"/>
                <a:cs typeface="Calibri" panose="020F0502020204030204" pitchFamily="34" charset="0"/>
              </a:rPr>
              <a:t>: </a:t>
            </a:r>
            <a:r>
              <a:rPr lang="en-US" sz="2600" dirty="0">
                <a:latin typeface="Calibri" panose="020F0502020204030204" pitchFamily="34" charset="0"/>
                <a:ea typeface="Source Sans Pro" panose="020B0503030403020204" pitchFamily="34" charset="0"/>
                <a:cs typeface="Calibri" panose="020F0502020204030204" pitchFamily="34" charset="0"/>
              </a:rPr>
              <a:t>How do the RNA transcripts in the different cell types differ in uterine atony  (n=4) compared to controls (n=4)?</a:t>
            </a:r>
          </a:p>
        </p:txBody>
      </p:sp>
      <p:sp>
        <p:nvSpPr>
          <p:cNvPr id="16" name="TextBox 15">
            <a:extLst>
              <a:ext uri="{FF2B5EF4-FFF2-40B4-BE49-F238E27FC236}">
                <a16:creationId xmlns:a16="http://schemas.microsoft.com/office/drawing/2014/main" id="{B1388A97-FB61-E3B8-F1A5-36973E927A09}"/>
              </a:ext>
            </a:extLst>
          </p:cNvPr>
          <p:cNvSpPr txBox="1"/>
          <p:nvPr/>
        </p:nvSpPr>
        <p:spPr>
          <a:xfrm>
            <a:off x="233680" y="8638212"/>
            <a:ext cx="10083137" cy="784830"/>
          </a:xfrm>
          <a:prstGeom prst="rect">
            <a:avLst/>
          </a:prstGeom>
          <a:noFill/>
        </p:spPr>
        <p:txBody>
          <a:bodyPr wrap="square" rtlCol="0">
            <a:spAutoFit/>
          </a:bodyPr>
          <a:lstStyle/>
          <a:p>
            <a:pPr>
              <a:lnSpc>
                <a:spcPct val="90000"/>
              </a:lnSpc>
            </a:pPr>
            <a:r>
              <a:rPr lang="en-US" sz="2400" dirty="0">
                <a:solidFill>
                  <a:srgbClr val="012547"/>
                </a:solidFill>
                <a:latin typeface="Calibri" panose="020F0502020204030204" pitchFamily="34" charset="0"/>
                <a:ea typeface="Source Sans Pro" panose="020B0503030403020204" pitchFamily="34" charset="0"/>
                <a:cs typeface="Calibri" panose="020F0502020204030204" pitchFamily="34" charset="0"/>
              </a:rPr>
              <a:t>Atony:    </a:t>
            </a:r>
            <a:r>
              <a:rPr lang="en-US" sz="2400" dirty="0">
                <a:latin typeface="Calibri" panose="020F0502020204030204" pitchFamily="34" charset="0"/>
                <a:ea typeface="Source Sans Pro" panose="020B0503030403020204" pitchFamily="34" charset="0"/>
                <a:cs typeface="Calibri" panose="020F0502020204030204" pitchFamily="34" charset="0"/>
              </a:rPr>
              <a:t>Uterine tone score &lt; 6   +   2</a:t>
            </a:r>
            <a:r>
              <a:rPr lang="en-US" sz="2400" baseline="30000" dirty="0">
                <a:latin typeface="Calibri" panose="020F0502020204030204" pitchFamily="34" charset="0"/>
                <a:ea typeface="Source Sans Pro" panose="020B0503030403020204" pitchFamily="34" charset="0"/>
                <a:cs typeface="Calibri" panose="020F0502020204030204" pitchFamily="34" charset="0"/>
              </a:rPr>
              <a:t>nd</a:t>
            </a:r>
            <a:r>
              <a:rPr lang="en-US" sz="2400" dirty="0">
                <a:latin typeface="Calibri" panose="020F0502020204030204" pitchFamily="34" charset="0"/>
                <a:ea typeface="Source Sans Pro" panose="020B0503030403020204" pitchFamily="34" charset="0"/>
                <a:cs typeface="Calibri" panose="020F0502020204030204" pitchFamily="34" charset="0"/>
              </a:rPr>
              <a:t> line uterotonic    +   QBL &gt; 1000 mL </a:t>
            </a:r>
            <a:endParaRPr lang="en-US" dirty="0">
              <a:latin typeface="Calibri" panose="020F0502020204030204" pitchFamily="34" charset="0"/>
              <a:ea typeface="Source Sans Pro" panose="020B0503030403020204" pitchFamily="34" charset="0"/>
              <a:cs typeface="Calibri" panose="020F0502020204030204" pitchFamily="34" charset="0"/>
            </a:endParaRPr>
          </a:p>
          <a:p>
            <a:pPr>
              <a:lnSpc>
                <a:spcPct val="90000"/>
              </a:lnSpc>
            </a:pPr>
            <a:endParaRPr lang="en-US" sz="200" dirty="0">
              <a:latin typeface="Calibri" panose="020F0502020204030204" pitchFamily="34" charset="0"/>
              <a:ea typeface="Source Sans Pro" panose="020B0503030403020204" pitchFamily="34" charset="0"/>
              <a:cs typeface="Calibri" panose="020F0502020204030204" pitchFamily="34" charset="0"/>
            </a:endParaRPr>
          </a:p>
          <a:p>
            <a:pPr>
              <a:lnSpc>
                <a:spcPct val="90000"/>
              </a:lnSpc>
            </a:pPr>
            <a:r>
              <a:rPr lang="en-US" sz="2400" dirty="0">
                <a:solidFill>
                  <a:srgbClr val="012547"/>
                </a:solidFill>
                <a:latin typeface="Calibri" panose="020F0502020204030204" pitchFamily="34" charset="0"/>
                <a:ea typeface="Source Sans Pro" panose="020B0503030403020204" pitchFamily="34" charset="0"/>
                <a:cs typeface="Calibri" panose="020F0502020204030204" pitchFamily="34" charset="0"/>
              </a:rPr>
              <a:t>Control: </a:t>
            </a:r>
            <a:r>
              <a:rPr lang="en-US" sz="2400" dirty="0">
                <a:latin typeface="Calibri" panose="020F0502020204030204" pitchFamily="34" charset="0"/>
                <a:ea typeface="Source Sans Pro" panose="020B0503030403020204" pitchFamily="34" charset="0"/>
                <a:cs typeface="Calibri" panose="020F0502020204030204" pitchFamily="34" charset="0"/>
              </a:rPr>
              <a:t>Uterine tone score ≥ 8   +   one dose oxytocin    +   QBL &lt; 1000 mL</a:t>
            </a:r>
          </a:p>
        </p:txBody>
      </p:sp>
      <p:sp>
        <p:nvSpPr>
          <p:cNvPr id="17" name="TextBox 16">
            <a:extLst>
              <a:ext uri="{FF2B5EF4-FFF2-40B4-BE49-F238E27FC236}">
                <a16:creationId xmlns:a16="http://schemas.microsoft.com/office/drawing/2014/main" id="{89681970-5A2A-5809-02D0-2DD790DCA803}"/>
              </a:ext>
            </a:extLst>
          </p:cNvPr>
          <p:cNvSpPr txBox="1"/>
          <p:nvPr/>
        </p:nvSpPr>
        <p:spPr>
          <a:xfrm>
            <a:off x="574096" y="1336860"/>
            <a:ext cx="6719325" cy="480131"/>
          </a:xfrm>
          <a:prstGeom prst="rect">
            <a:avLst/>
          </a:prstGeom>
          <a:noFill/>
        </p:spPr>
        <p:txBody>
          <a:bodyPr wrap="square" rtlCol="0">
            <a:spAutoFit/>
          </a:bodyPr>
          <a:lstStyle/>
          <a:p>
            <a:pPr>
              <a:lnSpc>
                <a:spcPct val="90000"/>
              </a:lnSpc>
            </a:pPr>
            <a:r>
              <a:rPr lang="en-US" sz="2800" b="1" dirty="0">
                <a:latin typeface="Calibri" panose="020F0502020204030204" pitchFamily="34" charset="0"/>
                <a:ea typeface="Source Sans Pro" panose="020B0503030403020204" pitchFamily="34" charset="0"/>
                <a:cs typeface="Calibri" panose="020F0502020204030204" pitchFamily="34" charset="0"/>
              </a:rPr>
              <a:t>Biobank of uterine tissue and cells</a:t>
            </a:r>
            <a:endParaRPr lang="en-US" sz="2800" dirty="0">
              <a:latin typeface="Calibri" panose="020F0502020204030204" pitchFamily="34" charset="0"/>
              <a:ea typeface="Source Sans Pro" panose="020B0503030403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0B386CA-B5CC-FD07-56B1-D6D86B54C532}"/>
              </a:ext>
            </a:extLst>
          </p:cNvPr>
          <p:cNvSpPr txBox="1"/>
          <p:nvPr/>
        </p:nvSpPr>
        <p:spPr>
          <a:xfrm>
            <a:off x="10158783" y="5709296"/>
            <a:ext cx="7249340" cy="812530"/>
          </a:xfrm>
          <a:prstGeom prst="rect">
            <a:avLst/>
          </a:prstGeom>
          <a:noFill/>
        </p:spPr>
        <p:txBody>
          <a:bodyPr wrap="square" rtlCol="0">
            <a:spAutoFit/>
          </a:bodyPr>
          <a:lstStyle/>
          <a:p>
            <a:pPr>
              <a:lnSpc>
                <a:spcPct val="90000"/>
              </a:lnSpc>
            </a:pPr>
            <a:r>
              <a:rPr lang="en-US" sz="2600" b="1" dirty="0">
                <a:solidFill>
                  <a:srgbClr val="012547"/>
                </a:solidFill>
                <a:latin typeface="Calibri" panose="020F0502020204030204" pitchFamily="34" charset="0"/>
                <a:ea typeface="Source Sans Pro" panose="020B0503030403020204" pitchFamily="34" charset="0"/>
                <a:cs typeface="Calibri" panose="020F0502020204030204" pitchFamily="34" charset="0"/>
              </a:rPr>
              <a:t>Step 3</a:t>
            </a:r>
            <a:r>
              <a:rPr lang="en-US" sz="2600" b="1" dirty="0">
                <a:latin typeface="Calibri" panose="020F0502020204030204" pitchFamily="34" charset="0"/>
                <a:ea typeface="Source Sans Pro" panose="020B0503030403020204" pitchFamily="34" charset="0"/>
                <a:cs typeface="Calibri" panose="020F0502020204030204" pitchFamily="34" charset="0"/>
              </a:rPr>
              <a:t>: </a:t>
            </a:r>
            <a:r>
              <a:rPr lang="en-US" sz="2600" dirty="0">
                <a:latin typeface="Calibri" panose="020F0502020204030204" pitchFamily="34" charset="0"/>
                <a:ea typeface="Source Sans Pro" panose="020B0503030403020204" pitchFamily="34" charset="0"/>
                <a:cs typeface="Calibri" panose="020F0502020204030204" pitchFamily="34" charset="0"/>
              </a:rPr>
              <a:t>Validate: measure the RNA and protein of interest in uterine smooth muscle cells</a:t>
            </a:r>
          </a:p>
        </p:txBody>
      </p:sp>
      <p:sp>
        <p:nvSpPr>
          <p:cNvPr id="20" name="TextBox 19">
            <a:extLst>
              <a:ext uri="{FF2B5EF4-FFF2-40B4-BE49-F238E27FC236}">
                <a16:creationId xmlns:a16="http://schemas.microsoft.com/office/drawing/2014/main" id="{8E73B26A-34B5-BF89-DBC2-EF267E62AB4F}"/>
              </a:ext>
            </a:extLst>
          </p:cNvPr>
          <p:cNvSpPr txBox="1"/>
          <p:nvPr/>
        </p:nvSpPr>
        <p:spPr>
          <a:xfrm>
            <a:off x="10349919" y="8385140"/>
            <a:ext cx="2335229" cy="1089529"/>
          </a:xfrm>
          <a:prstGeom prst="rect">
            <a:avLst/>
          </a:prstGeom>
          <a:noFill/>
        </p:spPr>
        <p:txBody>
          <a:bodyPr wrap="square" rtlCol="0">
            <a:spAutoFit/>
          </a:bodyPr>
          <a:lstStyle/>
          <a:p>
            <a:pPr>
              <a:lnSpc>
                <a:spcPct val="90000"/>
              </a:lnSpc>
            </a:pPr>
            <a:r>
              <a:rPr lang="en-US" sz="2400" dirty="0">
                <a:latin typeface="Calibri" panose="020F0502020204030204" pitchFamily="34" charset="0"/>
                <a:ea typeface="Source Sans Pro" panose="020B0503030403020204" pitchFamily="34" charset="0"/>
                <a:cs typeface="Calibri" panose="020F0502020204030204" pitchFamily="34" charset="0"/>
              </a:rPr>
              <a:t>RNA: </a:t>
            </a:r>
          </a:p>
          <a:p>
            <a:pPr>
              <a:lnSpc>
                <a:spcPct val="90000"/>
              </a:lnSpc>
            </a:pPr>
            <a:r>
              <a:rPr lang="en-US" sz="2400" dirty="0">
                <a:latin typeface="Calibri" panose="020F0502020204030204" pitchFamily="34" charset="0"/>
                <a:ea typeface="Source Sans Pro" panose="020B0503030403020204" pitchFamily="34" charset="0"/>
                <a:cs typeface="Calibri" panose="020F0502020204030204" pitchFamily="34" charset="0"/>
              </a:rPr>
              <a:t>fluorescent in situ hybridization</a:t>
            </a:r>
          </a:p>
        </p:txBody>
      </p:sp>
      <p:sp>
        <p:nvSpPr>
          <p:cNvPr id="21" name="TextBox 20">
            <a:extLst>
              <a:ext uri="{FF2B5EF4-FFF2-40B4-BE49-F238E27FC236}">
                <a16:creationId xmlns:a16="http://schemas.microsoft.com/office/drawing/2014/main" id="{E7B6CB2C-6637-9E3B-1D9B-84192CCD7A83}"/>
              </a:ext>
            </a:extLst>
          </p:cNvPr>
          <p:cNvSpPr txBox="1"/>
          <p:nvPr/>
        </p:nvSpPr>
        <p:spPr>
          <a:xfrm>
            <a:off x="13118924" y="8385140"/>
            <a:ext cx="3154192" cy="1089529"/>
          </a:xfrm>
          <a:prstGeom prst="rect">
            <a:avLst/>
          </a:prstGeom>
          <a:noFill/>
        </p:spPr>
        <p:txBody>
          <a:bodyPr wrap="square" rtlCol="0">
            <a:spAutoFit/>
          </a:bodyPr>
          <a:lstStyle/>
          <a:p>
            <a:pPr>
              <a:lnSpc>
                <a:spcPct val="90000"/>
              </a:lnSpc>
            </a:pPr>
            <a:r>
              <a:rPr lang="en-US" sz="2400" dirty="0">
                <a:latin typeface="Calibri" panose="020F0502020204030204" pitchFamily="34" charset="0"/>
                <a:ea typeface="Source Sans Pro" panose="020B0503030403020204" pitchFamily="34" charset="0"/>
                <a:cs typeface="Calibri" panose="020F0502020204030204" pitchFamily="34" charset="0"/>
              </a:rPr>
              <a:t>Protein: immunofluorescence and Western blot</a:t>
            </a:r>
          </a:p>
        </p:txBody>
      </p:sp>
      <p:sp>
        <p:nvSpPr>
          <p:cNvPr id="26" name="Rounded Rectangle 25">
            <a:extLst>
              <a:ext uri="{FF2B5EF4-FFF2-40B4-BE49-F238E27FC236}">
                <a16:creationId xmlns:a16="http://schemas.microsoft.com/office/drawing/2014/main" id="{FBFF190E-EFA9-C076-A399-5539598A9B76}"/>
              </a:ext>
            </a:extLst>
          </p:cNvPr>
          <p:cNvSpPr/>
          <p:nvPr/>
        </p:nvSpPr>
        <p:spPr>
          <a:xfrm>
            <a:off x="113895" y="5577754"/>
            <a:ext cx="9523474" cy="4223696"/>
          </a:xfrm>
          <a:prstGeom prst="roundRect">
            <a:avLst/>
          </a:prstGeom>
          <a:noFill/>
          <a:ln w="1016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C5E079F9-3092-7C97-DAD0-419FBE1DB3CF}"/>
              </a:ext>
            </a:extLst>
          </p:cNvPr>
          <p:cNvSpPr/>
          <p:nvPr/>
        </p:nvSpPr>
        <p:spPr>
          <a:xfrm>
            <a:off x="113896" y="1322405"/>
            <a:ext cx="12594574" cy="4169833"/>
          </a:xfrm>
          <a:prstGeom prst="roundRect">
            <a:avLst/>
          </a:prstGeom>
          <a:noFill/>
          <a:ln w="1016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27FE7F0-031D-A68A-D031-B47B15E6A143}"/>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1167608" y="6508134"/>
            <a:ext cx="2223163" cy="2162023"/>
          </a:xfrm>
          <a:prstGeom prst="rect">
            <a:avLst/>
          </a:prstGeom>
        </p:spPr>
      </p:pic>
    </p:spTree>
    <p:extLst>
      <p:ext uri="{BB962C8B-B14F-4D97-AF65-F5344CB8AC3E}">
        <p14:creationId xmlns:p14="http://schemas.microsoft.com/office/powerpoint/2010/main" val="21324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14" grpId="1"/>
      <p:bldP spid="15" grpId="0"/>
      <p:bldP spid="16" grpId="0"/>
      <p:bldP spid="18" grpId="0"/>
      <p:bldP spid="20" grpId="0"/>
      <p:bldP spid="21" grpId="0"/>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6495-7FE2-3108-E48B-AD46A1E6598E}"/>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AF77A106-B0A7-5E09-4D8F-C99B599CED7D}"/>
              </a:ext>
            </a:extLst>
          </p:cNvPr>
          <p:cNvSpPr/>
          <p:nvPr/>
        </p:nvSpPr>
        <p:spPr>
          <a:xfrm>
            <a:off x="0" y="0"/>
            <a:ext cx="18288000" cy="1181100"/>
          </a:xfrm>
          <a:custGeom>
            <a:avLst/>
            <a:gdLst/>
            <a:ahLst/>
            <a:cxnLst/>
            <a:rect l="l" t="t" r="r" b="b"/>
            <a:pathLst>
              <a:path w="19031690" h="3164019">
                <a:moveTo>
                  <a:pt x="0" y="0"/>
                </a:moveTo>
                <a:lnTo>
                  <a:pt x="19031690" y="0"/>
                </a:lnTo>
                <a:lnTo>
                  <a:pt x="19031690" y="3164018"/>
                </a:lnTo>
                <a:lnTo>
                  <a:pt x="0" y="3164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147E9B0E-50B1-475C-C224-081A7FD87AAD}"/>
              </a:ext>
            </a:extLst>
          </p:cNvPr>
          <p:cNvSpPr txBox="1"/>
          <p:nvPr/>
        </p:nvSpPr>
        <p:spPr>
          <a:xfrm>
            <a:off x="233679" y="82718"/>
            <a:ext cx="19285243" cy="1015663"/>
          </a:xfrm>
          <a:prstGeom prst="rect">
            <a:avLst/>
          </a:prstGeom>
          <a:noFill/>
        </p:spPr>
        <p:txBody>
          <a:bodyPr wrap="square" rtlCol="0">
            <a:spAutoFit/>
          </a:bodyPr>
          <a:lstStyle/>
          <a:p>
            <a:r>
              <a:rPr lang="en-US" sz="6000" b="1" dirty="0">
                <a:solidFill>
                  <a:schemeClr val="bg2"/>
                </a:solidFill>
              </a:rPr>
              <a:t>RESULTS STEP 1: single nuclear RNA seq atlas (n=15)</a:t>
            </a:r>
          </a:p>
        </p:txBody>
      </p:sp>
      <p:pic>
        <p:nvPicPr>
          <p:cNvPr id="2" name="Picture 1">
            <a:extLst>
              <a:ext uri="{FF2B5EF4-FFF2-40B4-BE49-F238E27FC236}">
                <a16:creationId xmlns:a16="http://schemas.microsoft.com/office/drawing/2014/main" id="{366BDE29-2737-2575-4ADF-8610B45B64F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16559" y="1443311"/>
            <a:ext cx="4038006" cy="3501160"/>
          </a:xfrm>
          <a:prstGeom prst="rect">
            <a:avLst/>
          </a:prstGeom>
        </p:spPr>
      </p:pic>
      <p:pic>
        <p:nvPicPr>
          <p:cNvPr id="5" name="Picture 4">
            <a:extLst>
              <a:ext uri="{FF2B5EF4-FFF2-40B4-BE49-F238E27FC236}">
                <a16:creationId xmlns:a16="http://schemas.microsoft.com/office/drawing/2014/main" id="{FBABD4B8-CE31-32BB-A993-2705976DBE9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457998" y="1243796"/>
            <a:ext cx="4990802" cy="3670277"/>
          </a:xfrm>
          <a:prstGeom prst="rect">
            <a:avLst/>
          </a:prstGeom>
        </p:spPr>
      </p:pic>
      <p:grpSp>
        <p:nvGrpSpPr>
          <p:cNvPr id="10" name="Group 9">
            <a:extLst>
              <a:ext uri="{FF2B5EF4-FFF2-40B4-BE49-F238E27FC236}">
                <a16:creationId xmlns:a16="http://schemas.microsoft.com/office/drawing/2014/main" id="{B42CC44A-5A6D-75A5-ED03-CE8A637C94D7}"/>
              </a:ext>
            </a:extLst>
          </p:cNvPr>
          <p:cNvGrpSpPr/>
          <p:nvPr/>
        </p:nvGrpSpPr>
        <p:grpSpPr>
          <a:xfrm>
            <a:off x="9204324" y="1504389"/>
            <a:ext cx="6120108" cy="3060188"/>
            <a:chOff x="6563849" y="217673"/>
            <a:chExt cx="4532280" cy="2256943"/>
          </a:xfrm>
        </p:grpSpPr>
        <p:pic>
          <p:nvPicPr>
            <p:cNvPr id="11" name="Picture 10">
              <a:extLst>
                <a:ext uri="{FF2B5EF4-FFF2-40B4-BE49-F238E27FC236}">
                  <a16:creationId xmlns:a16="http://schemas.microsoft.com/office/drawing/2014/main" id="{970C0FF3-4BC3-E50A-61E8-58E1EA4D444B}"/>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611861" y="217673"/>
              <a:ext cx="3578123" cy="842500"/>
            </a:xfrm>
            <a:prstGeom prst="rect">
              <a:avLst/>
            </a:prstGeom>
          </p:spPr>
        </p:pic>
        <p:pic>
          <p:nvPicPr>
            <p:cNvPr id="22" name="Picture 21">
              <a:extLst>
                <a:ext uri="{FF2B5EF4-FFF2-40B4-BE49-F238E27FC236}">
                  <a16:creationId xmlns:a16="http://schemas.microsoft.com/office/drawing/2014/main" id="{FA7D837A-B8D8-E13A-3AAE-4C57E02EF4C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563849" y="830297"/>
              <a:ext cx="4532280" cy="1644319"/>
            </a:xfrm>
            <a:prstGeom prst="rect">
              <a:avLst/>
            </a:prstGeom>
          </p:spPr>
        </p:pic>
      </p:grpSp>
      <p:pic>
        <p:nvPicPr>
          <p:cNvPr id="23" name="Picture 22">
            <a:extLst>
              <a:ext uri="{FF2B5EF4-FFF2-40B4-BE49-F238E27FC236}">
                <a16:creationId xmlns:a16="http://schemas.microsoft.com/office/drawing/2014/main" id="{B5F9C99E-479D-76C1-52DE-D160C8AD0711}"/>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3680838" y="1404003"/>
            <a:ext cx="3504831" cy="1879038"/>
          </a:xfrm>
          <a:prstGeom prst="rect">
            <a:avLst/>
          </a:prstGeom>
        </p:spPr>
      </p:pic>
      <p:pic>
        <p:nvPicPr>
          <p:cNvPr id="8" name="Picture 7">
            <a:extLst>
              <a:ext uri="{FF2B5EF4-FFF2-40B4-BE49-F238E27FC236}">
                <a16:creationId xmlns:a16="http://schemas.microsoft.com/office/drawing/2014/main" id="{40757965-849B-DBB3-56F5-689E0FEA24D8}"/>
              </a:ext>
            </a:extLst>
          </p:cNvPr>
          <p:cNvPicPr>
            <a:picLocks noChangeAspect="1"/>
          </p:cNvPicPr>
          <p:nvPr/>
        </p:nvPicPr>
        <p:blipFill>
          <a:blip r:embed="rId10"/>
          <a:stretch>
            <a:fillRect/>
          </a:stretch>
        </p:blipFill>
        <p:spPr>
          <a:xfrm>
            <a:off x="802242" y="5150932"/>
            <a:ext cx="16804163" cy="5136068"/>
          </a:xfrm>
          <a:prstGeom prst="rect">
            <a:avLst/>
          </a:prstGeom>
        </p:spPr>
      </p:pic>
    </p:spTree>
    <p:extLst>
      <p:ext uri="{BB962C8B-B14F-4D97-AF65-F5344CB8AC3E}">
        <p14:creationId xmlns:p14="http://schemas.microsoft.com/office/powerpoint/2010/main" val="196595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AB79-797D-A02A-4078-F64BD0ECE4CC}"/>
            </a:ext>
          </a:extLst>
        </p:cNvPr>
        <p:cNvGrpSpPr/>
        <p:nvPr/>
      </p:nvGrpSpPr>
      <p:grpSpPr>
        <a:xfrm>
          <a:off x="0" y="0"/>
          <a:ext cx="0" cy="0"/>
          <a:chOff x="0" y="0"/>
          <a:chExt cx="0" cy="0"/>
        </a:xfrm>
      </p:grpSpPr>
      <p:sp>
        <p:nvSpPr>
          <p:cNvPr id="7" name="Freeform 2">
            <a:extLst>
              <a:ext uri="{FF2B5EF4-FFF2-40B4-BE49-F238E27FC236}">
                <a16:creationId xmlns:a16="http://schemas.microsoft.com/office/drawing/2014/main" id="{C3ED9F77-2D81-1B28-59D9-B52E21AE052A}"/>
              </a:ext>
            </a:extLst>
          </p:cNvPr>
          <p:cNvSpPr/>
          <p:nvPr/>
        </p:nvSpPr>
        <p:spPr>
          <a:xfrm>
            <a:off x="0" y="0"/>
            <a:ext cx="18288000" cy="1181100"/>
          </a:xfrm>
          <a:custGeom>
            <a:avLst/>
            <a:gdLst/>
            <a:ahLst/>
            <a:cxnLst/>
            <a:rect l="l" t="t" r="r" b="b"/>
            <a:pathLst>
              <a:path w="19031690" h="3164019">
                <a:moveTo>
                  <a:pt x="0" y="0"/>
                </a:moveTo>
                <a:lnTo>
                  <a:pt x="19031690" y="0"/>
                </a:lnTo>
                <a:lnTo>
                  <a:pt x="19031690" y="3164018"/>
                </a:lnTo>
                <a:lnTo>
                  <a:pt x="0" y="3164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E986C594-C9DE-301D-14CA-8009A3FCDC5F}"/>
              </a:ext>
            </a:extLst>
          </p:cNvPr>
          <p:cNvSpPr txBox="1"/>
          <p:nvPr/>
        </p:nvSpPr>
        <p:spPr>
          <a:xfrm>
            <a:off x="233679" y="82718"/>
            <a:ext cx="19285243" cy="1015663"/>
          </a:xfrm>
          <a:prstGeom prst="rect">
            <a:avLst/>
          </a:prstGeom>
          <a:noFill/>
        </p:spPr>
        <p:txBody>
          <a:bodyPr wrap="square" rtlCol="0">
            <a:spAutoFit/>
          </a:bodyPr>
          <a:lstStyle/>
          <a:p>
            <a:r>
              <a:rPr lang="en-US" sz="6000" b="1" dirty="0">
                <a:solidFill>
                  <a:schemeClr val="bg2"/>
                </a:solidFill>
              </a:rPr>
              <a:t>RESULTS STEP 2-3: Less FSHR in </a:t>
            </a:r>
            <a:r>
              <a:rPr lang="en-US" sz="6000" b="1" dirty="0" err="1">
                <a:solidFill>
                  <a:schemeClr val="bg2"/>
                </a:solidFill>
              </a:rPr>
              <a:t>uSMC</a:t>
            </a:r>
            <a:r>
              <a:rPr lang="en-US" sz="6000" b="1" dirty="0">
                <a:solidFill>
                  <a:schemeClr val="bg2"/>
                </a:solidFill>
              </a:rPr>
              <a:t> in uterine atony</a:t>
            </a:r>
          </a:p>
        </p:txBody>
      </p:sp>
      <p:grpSp>
        <p:nvGrpSpPr>
          <p:cNvPr id="15" name="Group 14">
            <a:extLst>
              <a:ext uri="{FF2B5EF4-FFF2-40B4-BE49-F238E27FC236}">
                <a16:creationId xmlns:a16="http://schemas.microsoft.com/office/drawing/2014/main" id="{21BE0975-18EA-B4C8-27A6-8C938BA202B7}"/>
              </a:ext>
            </a:extLst>
          </p:cNvPr>
          <p:cNvGrpSpPr/>
          <p:nvPr/>
        </p:nvGrpSpPr>
        <p:grpSpPr>
          <a:xfrm>
            <a:off x="374772" y="1627300"/>
            <a:ext cx="11919491" cy="6600316"/>
            <a:chOff x="2208371" y="1384476"/>
            <a:chExt cx="11919491" cy="6600316"/>
          </a:xfrm>
        </p:grpSpPr>
        <p:pic>
          <p:nvPicPr>
            <p:cNvPr id="3" name="Picture 2">
              <a:extLst>
                <a:ext uri="{FF2B5EF4-FFF2-40B4-BE49-F238E27FC236}">
                  <a16:creationId xmlns:a16="http://schemas.microsoft.com/office/drawing/2014/main" id="{CA8A5D6F-C94E-B7C9-B377-8BF77857913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rot="5400000">
              <a:off x="4759753" y="649908"/>
              <a:ext cx="3874466" cy="8977229"/>
            </a:xfrm>
            <a:prstGeom prst="rect">
              <a:avLst/>
            </a:prstGeom>
          </p:spPr>
        </p:pic>
        <p:sp>
          <p:nvSpPr>
            <p:cNvPr id="6" name="TextBox 5">
              <a:extLst>
                <a:ext uri="{FF2B5EF4-FFF2-40B4-BE49-F238E27FC236}">
                  <a16:creationId xmlns:a16="http://schemas.microsoft.com/office/drawing/2014/main" id="{13CC6D45-01C2-2E51-6565-83A65F57B5F7}"/>
                </a:ext>
              </a:extLst>
            </p:cNvPr>
            <p:cNvSpPr txBox="1"/>
            <p:nvPr/>
          </p:nvSpPr>
          <p:spPr>
            <a:xfrm>
              <a:off x="2396017" y="1384476"/>
              <a:ext cx="10554761" cy="1077218"/>
            </a:xfrm>
            <a:prstGeom prst="rect">
              <a:avLst/>
            </a:prstGeom>
            <a:noFill/>
          </p:spPr>
          <p:txBody>
            <a:bodyPr wrap="square" rtlCol="0">
              <a:spAutoFit/>
            </a:bodyPr>
            <a:lstStyle/>
            <a:p>
              <a:r>
                <a:rPr lang="en-US" sz="3200" dirty="0"/>
                <a:t>Gonadotropin and reproductive endocrinology </a:t>
              </a:r>
            </a:p>
            <a:p>
              <a:r>
                <a:rPr lang="en-US" sz="3200" dirty="0"/>
                <a:t>signaling pathway genes in uterine smooth muscle cells</a:t>
              </a:r>
            </a:p>
          </p:txBody>
        </p:sp>
        <p:sp>
          <p:nvSpPr>
            <p:cNvPr id="9" name="TextBox 8">
              <a:extLst>
                <a:ext uri="{FF2B5EF4-FFF2-40B4-BE49-F238E27FC236}">
                  <a16:creationId xmlns:a16="http://schemas.microsoft.com/office/drawing/2014/main" id="{9BEBA436-0642-479B-78DA-D0F19A7809CC}"/>
                </a:ext>
              </a:extLst>
            </p:cNvPr>
            <p:cNvSpPr txBox="1"/>
            <p:nvPr/>
          </p:nvSpPr>
          <p:spPr>
            <a:xfrm>
              <a:off x="3673313" y="2651473"/>
              <a:ext cx="3391742" cy="553998"/>
            </a:xfrm>
            <a:prstGeom prst="rect">
              <a:avLst/>
            </a:prstGeom>
            <a:noFill/>
          </p:spPr>
          <p:txBody>
            <a:bodyPr wrap="square" rtlCol="0">
              <a:spAutoFit/>
            </a:bodyPr>
            <a:lstStyle/>
            <a:p>
              <a:r>
                <a:rPr lang="en-US" sz="3000" b="1" dirty="0"/>
                <a:t>Control</a:t>
              </a:r>
            </a:p>
          </p:txBody>
        </p:sp>
        <p:sp>
          <p:nvSpPr>
            <p:cNvPr id="12" name="TextBox 11">
              <a:extLst>
                <a:ext uri="{FF2B5EF4-FFF2-40B4-BE49-F238E27FC236}">
                  <a16:creationId xmlns:a16="http://schemas.microsoft.com/office/drawing/2014/main" id="{4B2BE9EF-9ED0-6521-0F52-10FD92B54362}"/>
                </a:ext>
              </a:extLst>
            </p:cNvPr>
            <p:cNvSpPr txBox="1"/>
            <p:nvPr/>
          </p:nvSpPr>
          <p:spPr>
            <a:xfrm>
              <a:off x="7532730" y="2651177"/>
              <a:ext cx="3391742" cy="553998"/>
            </a:xfrm>
            <a:prstGeom prst="rect">
              <a:avLst/>
            </a:prstGeom>
            <a:noFill/>
          </p:spPr>
          <p:txBody>
            <a:bodyPr wrap="square" rtlCol="0">
              <a:spAutoFit/>
            </a:bodyPr>
            <a:lstStyle/>
            <a:p>
              <a:r>
                <a:rPr lang="en-US" sz="3000" b="1" dirty="0"/>
                <a:t>Uterine atony</a:t>
              </a:r>
            </a:p>
          </p:txBody>
        </p:sp>
        <p:pic>
          <p:nvPicPr>
            <p:cNvPr id="13" name="Picture 12">
              <a:extLst>
                <a:ext uri="{FF2B5EF4-FFF2-40B4-BE49-F238E27FC236}">
                  <a16:creationId xmlns:a16="http://schemas.microsoft.com/office/drawing/2014/main" id="{FDD86EDA-721D-F068-EAF1-9029006AE004}"/>
                </a:ext>
              </a:extLst>
            </p:cNvPr>
            <p:cNvPicPr>
              <a:picLocks noChangeAspect="1"/>
            </p:cNvPicPr>
            <p:nvPr/>
          </p:nvPicPr>
          <p:blipFill>
            <a:blip r:embed="rId6"/>
            <a:stretch>
              <a:fillRect/>
            </a:stretch>
          </p:blipFill>
          <p:spPr>
            <a:xfrm>
              <a:off x="11316143" y="3612624"/>
              <a:ext cx="1039844" cy="3593583"/>
            </a:xfrm>
            <a:prstGeom prst="rect">
              <a:avLst/>
            </a:prstGeom>
          </p:spPr>
        </p:pic>
        <p:sp>
          <p:nvSpPr>
            <p:cNvPr id="14" name="TextBox 13">
              <a:extLst>
                <a:ext uri="{FF2B5EF4-FFF2-40B4-BE49-F238E27FC236}">
                  <a16:creationId xmlns:a16="http://schemas.microsoft.com/office/drawing/2014/main" id="{84421B78-115B-216C-27E3-1BD9DED03004}"/>
                </a:ext>
              </a:extLst>
            </p:cNvPr>
            <p:cNvSpPr txBox="1"/>
            <p:nvPr/>
          </p:nvSpPr>
          <p:spPr>
            <a:xfrm>
              <a:off x="10736120" y="7153795"/>
              <a:ext cx="3391742" cy="830997"/>
            </a:xfrm>
            <a:prstGeom prst="rect">
              <a:avLst/>
            </a:prstGeom>
            <a:noFill/>
          </p:spPr>
          <p:txBody>
            <a:bodyPr wrap="square" rtlCol="0">
              <a:spAutoFit/>
            </a:bodyPr>
            <a:lstStyle/>
            <a:p>
              <a:r>
                <a:rPr lang="en-US" sz="2400" b="1" dirty="0"/>
                <a:t>Transcript </a:t>
              </a:r>
            </a:p>
            <a:p>
              <a:r>
                <a:rPr lang="en-US" sz="2400" b="1" dirty="0"/>
                <a:t>copies/cell</a:t>
              </a:r>
            </a:p>
          </p:txBody>
        </p:sp>
      </p:grpSp>
      <p:grpSp>
        <p:nvGrpSpPr>
          <p:cNvPr id="16" name="Group 15">
            <a:extLst>
              <a:ext uri="{FF2B5EF4-FFF2-40B4-BE49-F238E27FC236}">
                <a16:creationId xmlns:a16="http://schemas.microsoft.com/office/drawing/2014/main" id="{29FCBCDF-2698-1546-EE29-CC6A74BCF8A0}"/>
              </a:ext>
            </a:extLst>
          </p:cNvPr>
          <p:cNvGrpSpPr/>
          <p:nvPr/>
        </p:nvGrpSpPr>
        <p:grpSpPr>
          <a:xfrm>
            <a:off x="1839714" y="7641637"/>
            <a:ext cx="6235870" cy="2677574"/>
            <a:chOff x="6385909" y="5063580"/>
            <a:chExt cx="4179070" cy="1794420"/>
          </a:xfrm>
        </p:grpSpPr>
        <p:grpSp>
          <p:nvGrpSpPr>
            <p:cNvPr id="17" name="Group 16">
              <a:extLst>
                <a:ext uri="{FF2B5EF4-FFF2-40B4-BE49-F238E27FC236}">
                  <a16:creationId xmlns:a16="http://schemas.microsoft.com/office/drawing/2014/main" id="{9417C868-E53C-CFB6-768F-855456E361F9}"/>
                </a:ext>
              </a:extLst>
            </p:cNvPr>
            <p:cNvGrpSpPr/>
            <p:nvPr/>
          </p:nvGrpSpPr>
          <p:grpSpPr>
            <a:xfrm>
              <a:off x="6385909" y="5063580"/>
              <a:ext cx="4179070" cy="1794420"/>
              <a:chOff x="8896470" y="4598389"/>
              <a:chExt cx="6268605" cy="2691630"/>
            </a:xfrm>
          </p:grpSpPr>
          <p:pic>
            <p:nvPicPr>
              <p:cNvPr id="19" name="Picture 18" descr="A diagram of a fraction of cells&#10;&#10;Description automatically generated">
                <a:extLst>
                  <a:ext uri="{FF2B5EF4-FFF2-40B4-BE49-F238E27FC236}">
                    <a16:creationId xmlns:a16="http://schemas.microsoft.com/office/drawing/2014/main" id="{D0359DD5-4765-9434-4938-EDE98F0FC13E}"/>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2496798" y="4598389"/>
                <a:ext cx="2668277" cy="2691630"/>
              </a:xfrm>
              <a:prstGeom prst="rect">
                <a:avLst/>
              </a:prstGeom>
            </p:spPr>
          </p:pic>
          <p:sp>
            <p:nvSpPr>
              <p:cNvPr id="20" name="TextBox 19">
                <a:extLst>
                  <a:ext uri="{FF2B5EF4-FFF2-40B4-BE49-F238E27FC236}">
                    <a16:creationId xmlns:a16="http://schemas.microsoft.com/office/drawing/2014/main" id="{34A839E3-E85C-7BFA-3F6B-1079AED45039}"/>
                  </a:ext>
                </a:extLst>
              </p:cNvPr>
              <p:cNvSpPr txBox="1"/>
              <p:nvPr/>
            </p:nvSpPr>
            <p:spPr>
              <a:xfrm>
                <a:off x="8896470" y="6037922"/>
                <a:ext cx="3600328" cy="835359"/>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Uterine Atony (n=4)</a:t>
                </a:r>
              </a:p>
              <a:p>
                <a:pPr algn="r"/>
                <a:r>
                  <a:rPr lang="en-US" sz="2400" dirty="0">
                    <a:latin typeface="Arial" panose="020B0604020202020204" pitchFamily="34" charset="0"/>
                    <a:cs typeface="Arial" panose="020B0604020202020204" pitchFamily="34" charset="0"/>
                  </a:rPr>
                  <a:t>Control (n=4)</a:t>
                </a:r>
              </a:p>
            </p:txBody>
          </p:sp>
        </p:grpSp>
        <p:sp>
          <p:nvSpPr>
            <p:cNvPr id="18" name="Rectangle 17">
              <a:extLst>
                <a:ext uri="{FF2B5EF4-FFF2-40B4-BE49-F238E27FC236}">
                  <a16:creationId xmlns:a16="http://schemas.microsoft.com/office/drawing/2014/main" id="{6D772E27-DE9F-DFB8-5441-87419AB8FAE8}"/>
                </a:ext>
              </a:extLst>
            </p:cNvPr>
            <p:cNvSpPr/>
            <p:nvPr/>
          </p:nvSpPr>
          <p:spPr>
            <a:xfrm>
              <a:off x="8786129" y="6614454"/>
              <a:ext cx="290964" cy="243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508A5CAC-3A93-DE28-7142-A9645205B5AE}"/>
              </a:ext>
            </a:extLst>
          </p:cNvPr>
          <p:cNvSpPr/>
          <p:nvPr/>
        </p:nvSpPr>
        <p:spPr>
          <a:xfrm>
            <a:off x="770021" y="6448926"/>
            <a:ext cx="1069693" cy="409074"/>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10CB70-BE3B-9FA2-FB23-2C78CBC24F60}"/>
              </a:ext>
            </a:extLst>
          </p:cNvPr>
          <p:cNvSpPr txBox="1"/>
          <p:nvPr/>
        </p:nvSpPr>
        <p:spPr>
          <a:xfrm>
            <a:off x="2587152" y="7828095"/>
            <a:ext cx="4014304"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FSHR in uterine </a:t>
            </a:r>
          </a:p>
          <a:p>
            <a:r>
              <a:rPr lang="en-US" sz="2400" b="1" dirty="0">
                <a:latin typeface="Arial" panose="020B0604020202020204" pitchFamily="34" charset="0"/>
                <a:cs typeface="Arial" panose="020B0604020202020204" pitchFamily="34" charset="0"/>
              </a:rPr>
              <a:t>smooth muscle cells</a:t>
            </a:r>
          </a:p>
        </p:txBody>
      </p:sp>
      <p:sp>
        <p:nvSpPr>
          <p:cNvPr id="26" name="TextBox 25">
            <a:extLst>
              <a:ext uri="{FF2B5EF4-FFF2-40B4-BE49-F238E27FC236}">
                <a16:creationId xmlns:a16="http://schemas.microsoft.com/office/drawing/2014/main" id="{A971EA9F-F277-962F-9526-333892C24B23}"/>
              </a:ext>
            </a:extLst>
          </p:cNvPr>
          <p:cNvSpPr txBox="1"/>
          <p:nvPr/>
        </p:nvSpPr>
        <p:spPr>
          <a:xfrm>
            <a:off x="11117179" y="1527338"/>
            <a:ext cx="6809011" cy="1077218"/>
          </a:xfrm>
          <a:prstGeom prst="rect">
            <a:avLst/>
          </a:prstGeom>
          <a:noFill/>
        </p:spPr>
        <p:txBody>
          <a:bodyPr wrap="square" rtlCol="0">
            <a:spAutoFit/>
          </a:bodyPr>
          <a:lstStyle/>
          <a:p>
            <a:r>
              <a:rPr lang="en-US" sz="3200" dirty="0"/>
              <a:t>Validation: Do we actually have FSHR in our uterine smooth muscle cells?</a:t>
            </a:r>
          </a:p>
        </p:txBody>
      </p:sp>
      <p:pic>
        <p:nvPicPr>
          <p:cNvPr id="28" name="Picture 27">
            <a:extLst>
              <a:ext uri="{FF2B5EF4-FFF2-40B4-BE49-F238E27FC236}">
                <a16:creationId xmlns:a16="http://schemas.microsoft.com/office/drawing/2014/main" id="{D499FBEE-2054-2906-3219-08DB10412519}"/>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rcRect/>
          <a:stretch/>
        </p:blipFill>
        <p:spPr>
          <a:xfrm>
            <a:off x="11187559" y="2704518"/>
            <a:ext cx="6809011" cy="2680616"/>
          </a:xfrm>
          <a:prstGeom prst="rect">
            <a:avLst/>
          </a:prstGeom>
        </p:spPr>
      </p:pic>
      <p:sp>
        <p:nvSpPr>
          <p:cNvPr id="29" name="TextBox 28">
            <a:extLst>
              <a:ext uri="{FF2B5EF4-FFF2-40B4-BE49-F238E27FC236}">
                <a16:creationId xmlns:a16="http://schemas.microsoft.com/office/drawing/2014/main" id="{84B69893-368D-F988-7E6E-B3ACBF138F4A}"/>
              </a:ext>
            </a:extLst>
          </p:cNvPr>
          <p:cNvSpPr txBox="1"/>
          <p:nvPr/>
        </p:nvSpPr>
        <p:spPr>
          <a:xfrm>
            <a:off x="11117179" y="5464870"/>
            <a:ext cx="6809011" cy="553998"/>
          </a:xfrm>
          <a:prstGeom prst="rect">
            <a:avLst/>
          </a:prstGeom>
          <a:noFill/>
        </p:spPr>
        <p:txBody>
          <a:bodyPr wrap="square" rtlCol="0">
            <a:spAutoFit/>
          </a:bodyPr>
          <a:lstStyle/>
          <a:p>
            <a:r>
              <a:rPr lang="en-US" sz="3000" dirty="0"/>
              <a:t>RNA </a:t>
            </a:r>
            <a:r>
              <a:rPr lang="en-US" sz="3000" i="1" dirty="0"/>
              <a:t>in situ </a:t>
            </a:r>
            <a:r>
              <a:rPr lang="en-US" sz="3000" dirty="0"/>
              <a:t>hybridization: yes! N=6</a:t>
            </a:r>
          </a:p>
        </p:txBody>
      </p:sp>
      <p:pic>
        <p:nvPicPr>
          <p:cNvPr id="30" name="Picture 29" descr="A close-up of cells&#10;&#10;AI-generated content may be incorrect.">
            <a:extLst>
              <a:ext uri="{FF2B5EF4-FFF2-40B4-BE49-F238E27FC236}">
                <a16:creationId xmlns:a16="http://schemas.microsoft.com/office/drawing/2014/main" id="{226E38C0-AEAD-5170-6766-08FABDD6E992}"/>
              </a:ext>
            </a:extLst>
          </p:cNvPr>
          <p:cNvPicPr>
            <a:picLocks noChangeAspect="1"/>
          </p:cNvPicPr>
          <p:nvPr/>
        </p:nvPicPr>
        <p:blipFill>
          <a:blip r:embed="rId10"/>
          <a:stretch>
            <a:fillRect/>
          </a:stretch>
        </p:blipFill>
        <p:spPr>
          <a:xfrm>
            <a:off x="11198685" y="6112722"/>
            <a:ext cx="3057829" cy="3057829"/>
          </a:xfrm>
          <a:prstGeom prst="rect">
            <a:avLst/>
          </a:prstGeom>
        </p:spPr>
      </p:pic>
      <p:sp>
        <p:nvSpPr>
          <p:cNvPr id="31" name="TextBox 30">
            <a:extLst>
              <a:ext uri="{FF2B5EF4-FFF2-40B4-BE49-F238E27FC236}">
                <a16:creationId xmlns:a16="http://schemas.microsoft.com/office/drawing/2014/main" id="{5E557E9E-F7FA-08FE-F159-DCCE4327C6AE}"/>
              </a:ext>
            </a:extLst>
          </p:cNvPr>
          <p:cNvSpPr txBox="1"/>
          <p:nvPr/>
        </p:nvSpPr>
        <p:spPr>
          <a:xfrm>
            <a:off x="11117179" y="9207976"/>
            <a:ext cx="3391742" cy="553998"/>
          </a:xfrm>
          <a:prstGeom prst="rect">
            <a:avLst/>
          </a:prstGeom>
          <a:noFill/>
        </p:spPr>
        <p:txBody>
          <a:bodyPr wrap="square" rtlCol="0">
            <a:spAutoFit/>
          </a:bodyPr>
          <a:lstStyle/>
          <a:p>
            <a:r>
              <a:rPr lang="en-US" sz="3000" dirty="0"/>
              <a:t>Protein IF: yes! N=6</a:t>
            </a:r>
          </a:p>
        </p:txBody>
      </p:sp>
      <p:pic>
        <p:nvPicPr>
          <p:cNvPr id="32" name="Picture 31">
            <a:extLst>
              <a:ext uri="{FF2B5EF4-FFF2-40B4-BE49-F238E27FC236}">
                <a16:creationId xmlns:a16="http://schemas.microsoft.com/office/drawing/2014/main" id="{F650F4AA-E33A-D6B2-30D8-49EAAA131350}"/>
              </a:ext>
            </a:extLst>
          </p:cNvPr>
          <p:cNvPicPr>
            <a:picLocks noChangeAspect="1"/>
          </p:cNvPicPr>
          <p:nvPr/>
        </p:nvPicPr>
        <p:blipFill>
          <a:blip r:embed="rId11"/>
          <a:stretch>
            <a:fillRect/>
          </a:stretch>
        </p:blipFill>
        <p:spPr>
          <a:xfrm flipH="1">
            <a:off x="15107854" y="6327708"/>
            <a:ext cx="2889648" cy="834788"/>
          </a:xfrm>
          <a:prstGeom prst="rect">
            <a:avLst/>
          </a:prstGeom>
        </p:spPr>
      </p:pic>
      <p:pic>
        <p:nvPicPr>
          <p:cNvPr id="33" name="Picture 32">
            <a:extLst>
              <a:ext uri="{FF2B5EF4-FFF2-40B4-BE49-F238E27FC236}">
                <a16:creationId xmlns:a16="http://schemas.microsoft.com/office/drawing/2014/main" id="{F65A3073-481B-C657-96D6-51D27C8A6535}"/>
              </a:ext>
            </a:extLst>
          </p:cNvPr>
          <p:cNvPicPr>
            <a:picLocks noChangeAspect="1"/>
          </p:cNvPicPr>
          <p:nvPr/>
        </p:nvPicPr>
        <p:blipFill>
          <a:blip r:embed="rId12"/>
          <a:stretch>
            <a:fillRect/>
          </a:stretch>
        </p:blipFill>
        <p:spPr>
          <a:xfrm flipH="1">
            <a:off x="15107854" y="7256350"/>
            <a:ext cx="2889647" cy="770572"/>
          </a:xfrm>
          <a:prstGeom prst="rect">
            <a:avLst/>
          </a:prstGeom>
        </p:spPr>
      </p:pic>
      <p:sp>
        <p:nvSpPr>
          <p:cNvPr id="34" name="TextBox 33">
            <a:extLst>
              <a:ext uri="{FF2B5EF4-FFF2-40B4-BE49-F238E27FC236}">
                <a16:creationId xmlns:a16="http://schemas.microsoft.com/office/drawing/2014/main" id="{C0746F7C-ABD1-E5B6-8ADE-2ECA8CE73D58}"/>
              </a:ext>
            </a:extLst>
          </p:cNvPr>
          <p:cNvSpPr txBox="1"/>
          <p:nvPr/>
        </p:nvSpPr>
        <p:spPr>
          <a:xfrm>
            <a:off x="14316485" y="6525526"/>
            <a:ext cx="786232" cy="430887"/>
          </a:xfrm>
          <a:prstGeom prst="rect">
            <a:avLst/>
          </a:prstGeom>
          <a:noFill/>
        </p:spPr>
        <p:txBody>
          <a:bodyPr wrap="square" rtlCol="0">
            <a:spAutoFit/>
          </a:bodyPr>
          <a:lstStyle/>
          <a:p>
            <a:r>
              <a:rPr lang="en-US" sz="2200" dirty="0"/>
              <a:t>FSHR</a:t>
            </a:r>
          </a:p>
        </p:txBody>
      </p:sp>
      <p:sp>
        <p:nvSpPr>
          <p:cNvPr id="35" name="TextBox 34">
            <a:extLst>
              <a:ext uri="{FF2B5EF4-FFF2-40B4-BE49-F238E27FC236}">
                <a16:creationId xmlns:a16="http://schemas.microsoft.com/office/drawing/2014/main" id="{C1B6E6AA-2401-CFC0-C1FC-748374F8127D}"/>
              </a:ext>
            </a:extLst>
          </p:cNvPr>
          <p:cNvSpPr txBox="1"/>
          <p:nvPr/>
        </p:nvSpPr>
        <p:spPr>
          <a:xfrm>
            <a:off x="14256514" y="7317529"/>
            <a:ext cx="846879" cy="769441"/>
          </a:xfrm>
          <a:prstGeom prst="rect">
            <a:avLst/>
          </a:prstGeom>
          <a:noFill/>
        </p:spPr>
        <p:txBody>
          <a:bodyPr wrap="square" rtlCol="0">
            <a:spAutoFit/>
          </a:bodyPr>
          <a:lstStyle/>
          <a:p>
            <a:pPr algn="ctr"/>
            <a:r>
              <a:rPr lang="en-US" sz="2200" dirty="0">
                <a:latin typeface="Symbol" pitchFamily="2" charset="2"/>
              </a:rPr>
              <a:t>b </a:t>
            </a:r>
            <a:r>
              <a:rPr lang="en-US" sz="2200" dirty="0"/>
              <a:t>actin</a:t>
            </a:r>
          </a:p>
        </p:txBody>
      </p:sp>
      <p:sp>
        <p:nvSpPr>
          <p:cNvPr id="36" name="TextBox 35">
            <a:extLst>
              <a:ext uri="{FF2B5EF4-FFF2-40B4-BE49-F238E27FC236}">
                <a16:creationId xmlns:a16="http://schemas.microsoft.com/office/drawing/2014/main" id="{E34ADC54-74D8-E6EC-82C8-42A356A35F5B}"/>
              </a:ext>
            </a:extLst>
          </p:cNvPr>
          <p:cNvSpPr txBox="1"/>
          <p:nvPr/>
        </p:nvSpPr>
        <p:spPr>
          <a:xfrm>
            <a:off x="14932811" y="8201440"/>
            <a:ext cx="3391742" cy="1015663"/>
          </a:xfrm>
          <a:prstGeom prst="rect">
            <a:avLst/>
          </a:prstGeom>
          <a:noFill/>
        </p:spPr>
        <p:txBody>
          <a:bodyPr wrap="square" rtlCol="0">
            <a:spAutoFit/>
          </a:bodyPr>
          <a:lstStyle/>
          <a:p>
            <a:r>
              <a:rPr lang="en-US" sz="3000" dirty="0"/>
              <a:t>Protein Western blot: yes! N=6</a:t>
            </a:r>
          </a:p>
        </p:txBody>
      </p:sp>
    </p:spTree>
    <p:extLst>
      <p:ext uri="{BB962C8B-B14F-4D97-AF65-F5344CB8AC3E}">
        <p14:creationId xmlns:p14="http://schemas.microsoft.com/office/powerpoint/2010/main" val="9182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6" grpId="0"/>
      <p:bldP spid="29" grpId="0"/>
      <p:bldP spid="31"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2647"/>
        </a:solidFill>
        <a:effectLst/>
      </p:bgPr>
    </p:bg>
    <p:spTree>
      <p:nvGrpSpPr>
        <p:cNvPr id="1" name="">
          <a:extLst>
            <a:ext uri="{FF2B5EF4-FFF2-40B4-BE49-F238E27FC236}">
              <a16:creationId xmlns:a16="http://schemas.microsoft.com/office/drawing/2014/main" id="{2D319A70-59B0-D805-BD18-4F84387ABBF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C12D5CB-5E3C-B175-EFF4-7B80E4821F83}"/>
              </a:ext>
            </a:extLst>
          </p:cNvPr>
          <p:cNvSpPr txBox="1"/>
          <p:nvPr/>
        </p:nvSpPr>
        <p:spPr>
          <a:xfrm>
            <a:off x="3107085" y="456437"/>
            <a:ext cx="11031857" cy="874855"/>
          </a:xfrm>
          <a:prstGeom prst="rect">
            <a:avLst/>
          </a:prstGeom>
        </p:spPr>
        <p:txBody>
          <a:bodyPr wrap="square" lIns="0" tIns="0" rIns="0" bIns="0" rtlCol="0" anchor="t">
            <a:spAutoFit/>
          </a:bodyPr>
          <a:lstStyle/>
          <a:p>
            <a:pPr marL="0" marR="0" lvl="0" indent="0" algn="l" defTabSz="914400" rtl="0" eaLnBrk="1" fontAlgn="auto" latinLnBrk="0" hangingPunct="1">
              <a:lnSpc>
                <a:spcPts val="7139"/>
              </a:lnSpc>
              <a:spcBef>
                <a:spcPts val="0"/>
              </a:spcBef>
              <a:spcAft>
                <a:spcPts val="0"/>
              </a:spcAft>
              <a:buClrTx/>
              <a:buSzTx/>
              <a:buFontTx/>
              <a:buNone/>
              <a:tabLst/>
              <a:defRPr/>
            </a:pPr>
            <a:r>
              <a:rPr kumimoji="0" lang="en-US" sz="5800" b="1" i="0" u="none" strike="noStrike" kern="1200" cap="none" spc="0" normalizeH="0" baseline="0" noProof="0" dirty="0">
                <a:ln>
                  <a:noFill/>
                </a:ln>
                <a:solidFill>
                  <a:schemeClr val="bg2"/>
                </a:solidFill>
                <a:effectLst/>
                <a:uLnTx/>
                <a:uFillTx/>
                <a:latin typeface="Canva Sans"/>
                <a:ea typeface="Canva Sans"/>
                <a:cs typeface="Canva Sans"/>
                <a:sym typeface="Canva Sans"/>
              </a:rPr>
              <a:t>SUMMARY AND NEXT STEPS</a:t>
            </a:r>
            <a:endParaRPr kumimoji="0" lang="en-US" sz="5800" b="0" i="0" u="none" strike="noStrike" kern="1200" cap="none" spc="0" normalizeH="0" baseline="0" noProof="0" dirty="0">
              <a:ln>
                <a:noFill/>
              </a:ln>
              <a:solidFill>
                <a:schemeClr val="bg2"/>
              </a:solidFill>
              <a:effectLst/>
              <a:uLnTx/>
              <a:uFillTx/>
              <a:latin typeface="Canva Sans"/>
              <a:ea typeface="Canva Sans"/>
              <a:cs typeface="Canva Sans"/>
              <a:sym typeface="Canva Sans"/>
            </a:endParaRPr>
          </a:p>
        </p:txBody>
      </p:sp>
      <p:sp>
        <p:nvSpPr>
          <p:cNvPr id="8" name="Rounded Rectangle 7">
            <a:extLst>
              <a:ext uri="{FF2B5EF4-FFF2-40B4-BE49-F238E27FC236}">
                <a16:creationId xmlns:a16="http://schemas.microsoft.com/office/drawing/2014/main" id="{F2693506-FE7B-0646-F872-913B81AABF31}"/>
              </a:ext>
            </a:extLst>
          </p:cNvPr>
          <p:cNvSpPr/>
          <p:nvPr/>
        </p:nvSpPr>
        <p:spPr>
          <a:xfrm>
            <a:off x="246247" y="1576049"/>
            <a:ext cx="6408603" cy="8372623"/>
          </a:xfrm>
          <a:prstGeom prst="round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9C22B1-5B58-0AFA-8F7C-8DFF398748D1}"/>
              </a:ext>
            </a:extLst>
          </p:cNvPr>
          <p:cNvSpPr txBox="1"/>
          <p:nvPr/>
        </p:nvSpPr>
        <p:spPr>
          <a:xfrm>
            <a:off x="334233" y="1846337"/>
            <a:ext cx="6326540" cy="6432530"/>
          </a:xfrm>
          <a:prstGeom prst="rect">
            <a:avLst/>
          </a:prstGeom>
          <a:noFill/>
        </p:spPr>
        <p:txBody>
          <a:bodyPr wrap="square" rtlCol="0">
            <a:spAutoFit/>
          </a:bodyPr>
          <a:lstStyle/>
          <a:p>
            <a:pPr algn="r"/>
            <a:r>
              <a:rPr lang="en-US" sz="4000" b="1" dirty="0">
                <a:solidFill>
                  <a:schemeClr val="bg2"/>
                </a:solidFill>
              </a:rPr>
              <a:t>WHAT WE DID	        </a:t>
            </a:r>
          </a:p>
          <a:p>
            <a:pPr algn="ctr"/>
            <a:r>
              <a:rPr lang="en-US" sz="1000" dirty="0">
                <a:solidFill>
                  <a:schemeClr val="bg2"/>
                </a:solidFill>
              </a:rPr>
              <a:t>     </a:t>
            </a:r>
          </a:p>
          <a:p>
            <a:endParaRPr lang="en-US" sz="1000" dirty="0">
              <a:solidFill>
                <a:schemeClr val="bg2"/>
              </a:solidFill>
            </a:endParaRPr>
          </a:p>
          <a:p>
            <a:pPr marL="457200" indent="-457200">
              <a:buFont typeface="Arial" panose="020B0604020202020204" pitchFamily="34" charset="0"/>
              <a:buChar char="•"/>
            </a:pPr>
            <a:r>
              <a:rPr lang="en-US" sz="3200" dirty="0">
                <a:solidFill>
                  <a:schemeClr val="bg2"/>
                </a:solidFill>
              </a:rPr>
              <a:t>First </a:t>
            </a:r>
            <a:r>
              <a:rPr lang="en-US" sz="3200" dirty="0" err="1">
                <a:solidFill>
                  <a:schemeClr val="bg2"/>
                </a:solidFill>
              </a:rPr>
              <a:t>snRNAseq</a:t>
            </a:r>
            <a:r>
              <a:rPr lang="en-US" sz="3200" dirty="0">
                <a:solidFill>
                  <a:schemeClr val="bg2"/>
                </a:solidFill>
              </a:rPr>
              <a:t> of human gravid uterus tissue</a:t>
            </a:r>
          </a:p>
          <a:p>
            <a:pPr marL="457200" indent="-457200">
              <a:buFont typeface="Arial" panose="020B0604020202020204" pitchFamily="34" charset="0"/>
              <a:buChar char="•"/>
            </a:pPr>
            <a:endParaRPr lang="en-US" sz="3200" dirty="0">
              <a:solidFill>
                <a:schemeClr val="bg2"/>
              </a:solidFill>
            </a:endParaRPr>
          </a:p>
          <a:p>
            <a:endParaRPr lang="en-US" sz="3200" dirty="0">
              <a:solidFill>
                <a:schemeClr val="bg2"/>
              </a:solidFill>
            </a:endParaRPr>
          </a:p>
          <a:p>
            <a:pPr marL="457200" indent="-457200">
              <a:buFont typeface="Arial" panose="020B0604020202020204" pitchFamily="34" charset="0"/>
              <a:buChar char="•"/>
            </a:pPr>
            <a:r>
              <a:rPr lang="en-US" sz="3200" dirty="0">
                <a:solidFill>
                  <a:schemeClr val="bg2"/>
                </a:solidFill>
              </a:rPr>
              <a:t>Validate the different cell types</a:t>
            </a: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r>
              <a:rPr lang="en-US" sz="3200" dirty="0">
                <a:solidFill>
                  <a:schemeClr val="bg2"/>
                </a:solidFill>
              </a:rPr>
              <a:t>Smooth muscle cells from patients with uterine atony have lower FSHR</a:t>
            </a:r>
          </a:p>
        </p:txBody>
      </p:sp>
      <p:pic>
        <p:nvPicPr>
          <p:cNvPr id="13" name="Picture 12">
            <a:extLst>
              <a:ext uri="{FF2B5EF4-FFF2-40B4-BE49-F238E27FC236}">
                <a16:creationId xmlns:a16="http://schemas.microsoft.com/office/drawing/2014/main" id="{74BC2208-51F0-6FC4-39A3-33FFC57C06E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022768" y="8351394"/>
            <a:ext cx="557708" cy="1170702"/>
          </a:xfrm>
          <a:prstGeom prst="rect">
            <a:avLst/>
          </a:prstGeom>
        </p:spPr>
      </p:pic>
      <p:pic>
        <p:nvPicPr>
          <p:cNvPr id="14" name="Picture 13">
            <a:extLst>
              <a:ext uri="{FF2B5EF4-FFF2-40B4-BE49-F238E27FC236}">
                <a16:creationId xmlns:a16="http://schemas.microsoft.com/office/drawing/2014/main" id="{3A51C24D-1344-33EE-FD71-1BA08B51284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a:ext>
            </a:extLst>
          </a:blip>
          <a:srcRect/>
          <a:stretch/>
        </p:blipFill>
        <p:spPr>
          <a:xfrm>
            <a:off x="2974024" y="8087276"/>
            <a:ext cx="1543021" cy="1577371"/>
          </a:xfrm>
          <a:prstGeom prst="rect">
            <a:avLst/>
          </a:prstGeom>
        </p:spPr>
      </p:pic>
      <p:pic>
        <p:nvPicPr>
          <p:cNvPr id="15" name="Picture 14" descr="A close-up of cells&#10;&#10;AI-generated content may be incorrect.">
            <a:extLst>
              <a:ext uri="{FF2B5EF4-FFF2-40B4-BE49-F238E27FC236}">
                <a16:creationId xmlns:a16="http://schemas.microsoft.com/office/drawing/2014/main" id="{CEB2F71E-DCF3-0152-6782-7DB72C6454CB}"/>
              </a:ext>
            </a:extLst>
          </p:cNvPr>
          <p:cNvPicPr>
            <a:picLocks noChangeAspect="1"/>
          </p:cNvPicPr>
          <p:nvPr/>
        </p:nvPicPr>
        <p:blipFill>
          <a:blip r:embed="rId11"/>
          <a:stretch>
            <a:fillRect/>
          </a:stretch>
        </p:blipFill>
        <p:spPr>
          <a:xfrm>
            <a:off x="4683372" y="8087276"/>
            <a:ext cx="1624197" cy="1624197"/>
          </a:xfrm>
          <a:prstGeom prst="rect">
            <a:avLst/>
          </a:prstGeom>
        </p:spPr>
      </p:pic>
      <p:pic>
        <p:nvPicPr>
          <p:cNvPr id="17" name="Picture 16">
            <a:extLst>
              <a:ext uri="{FF2B5EF4-FFF2-40B4-BE49-F238E27FC236}">
                <a16:creationId xmlns:a16="http://schemas.microsoft.com/office/drawing/2014/main" id="{E28DC10F-413B-6760-1FE1-0C379FCFCA2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091" b="93409" l="7178" r="91680">
                        <a14:foregroundMark x1="8972" y1="65227" x2="11582" y2="46136"/>
                        <a14:foregroundMark x1="7178" y1="62500" x2="8972" y2="61818"/>
                        <a14:foregroundMark x1="59543" y1="28182" x2="59543" y2="28182"/>
                        <a14:foregroundMark x1="56117" y1="29773" x2="55791" y2="29545"/>
                        <a14:foregroundMark x1="53507" y1="20227" x2="44209" y2="11136"/>
                        <a14:foregroundMark x1="81403" y1="40227" x2="87765" y2="45682"/>
                        <a14:foregroundMark x1="52855" y1="18864" x2="45840" y2="9545"/>
                        <a14:foregroundMark x1="89886" y1="40455" x2="83197" y2="40227"/>
                        <a14:foregroundMark x1="88091" y1="39545" x2="91680" y2="45455"/>
                        <a14:foregroundMark x1="59869" y1="28864" x2="58728" y2="29091"/>
                        <a14:foregroundMark x1="57749" y1="29091" x2="54323" y2="29091"/>
                        <a14:foregroundMark x1="60196" y1="75909" x2="56933" y2="85682"/>
                        <a14:foregroundMark x1="45024" y1="88864" x2="42741" y2="90227"/>
                        <a14:foregroundMark x1="58075" y1="78864" x2="50245" y2="85682"/>
                        <a14:foregroundMark x1="41762" y1="89545" x2="33442" y2="93864"/>
                        <a14:foregroundMark x1="22023" y1="76591" x2="21370" y2="77045"/>
                        <a14:foregroundMark x1="20881" y1="79545" x2="19413" y2="80909"/>
                        <a14:foregroundMark x1="51060" y1="16136" x2="46493" y2="10227"/>
                        <a14:foregroundMark x1="52529" y1="11136" x2="48287" y2="9091"/>
                        <a14:foregroundMark x1="84829" y1="37045" x2="80261" y2="39091"/>
                        <a14:foregroundMark x1="84829" y1="43636" x2="80261" y2="45455"/>
                        <a14:foregroundMark x1="88091" y1="44318" x2="80587" y2="47500"/>
                      </a14:backgroundRemoval>
                    </a14:imgEffect>
                  </a14:imgLayer>
                </a14:imgProps>
              </a:ext>
              <a:ext uri="{28A0092B-C50C-407E-A947-70E740481C1C}">
                <a14:useLocalDpi xmlns:a14="http://schemas.microsoft.com/office/drawing/2010/main"/>
              </a:ext>
            </a:extLst>
          </a:blip>
          <a:srcRect/>
          <a:stretch/>
        </p:blipFill>
        <p:spPr>
          <a:xfrm>
            <a:off x="4272752" y="3281874"/>
            <a:ext cx="1590040" cy="1343342"/>
          </a:xfrm>
          <a:prstGeom prst="rect">
            <a:avLst/>
          </a:prstGeom>
        </p:spPr>
      </p:pic>
      <p:sp>
        <p:nvSpPr>
          <p:cNvPr id="18" name="TextBox 17">
            <a:extLst>
              <a:ext uri="{FF2B5EF4-FFF2-40B4-BE49-F238E27FC236}">
                <a16:creationId xmlns:a16="http://schemas.microsoft.com/office/drawing/2014/main" id="{3111F76D-5FA9-553B-9BFA-4805E1031116}"/>
              </a:ext>
            </a:extLst>
          </p:cNvPr>
          <p:cNvSpPr txBox="1"/>
          <p:nvPr/>
        </p:nvSpPr>
        <p:spPr>
          <a:xfrm>
            <a:off x="577647" y="8506629"/>
            <a:ext cx="1782528" cy="369332"/>
          </a:xfrm>
          <a:prstGeom prst="rect">
            <a:avLst/>
          </a:prstGeom>
          <a:noFill/>
        </p:spPr>
        <p:txBody>
          <a:bodyPr wrap="square" rtlCol="0">
            <a:spAutoFit/>
          </a:bodyPr>
          <a:lstStyle/>
          <a:p>
            <a:r>
              <a:rPr lang="en-US" dirty="0">
                <a:solidFill>
                  <a:schemeClr val="bg2"/>
                </a:solidFill>
              </a:rPr>
              <a:t>Uterine atony</a:t>
            </a:r>
          </a:p>
        </p:txBody>
      </p:sp>
      <p:sp>
        <p:nvSpPr>
          <p:cNvPr id="19" name="TextBox 18">
            <a:extLst>
              <a:ext uri="{FF2B5EF4-FFF2-40B4-BE49-F238E27FC236}">
                <a16:creationId xmlns:a16="http://schemas.microsoft.com/office/drawing/2014/main" id="{68E68F77-75A7-400D-CD9E-D939A93F4732}"/>
              </a:ext>
            </a:extLst>
          </p:cNvPr>
          <p:cNvSpPr txBox="1"/>
          <p:nvPr/>
        </p:nvSpPr>
        <p:spPr>
          <a:xfrm>
            <a:off x="1076802" y="8955413"/>
            <a:ext cx="1782528" cy="369332"/>
          </a:xfrm>
          <a:prstGeom prst="rect">
            <a:avLst/>
          </a:prstGeom>
          <a:noFill/>
        </p:spPr>
        <p:txBody>
          <a:bodyPr wrap="square" rtlCol="0">
            <a:spAutoFit/>
          </a:bodyPr>
          <a:lstStyle/>
          <a:p>
            <a:r>
              <a:rPr lang="en-US" dirty="0">
                <a:solidFill>
                  <a:schemeClr val="bg2"/>
                </a:solidFill>
              </a:rPr>
              <a:t>Control</a:t>
            </a:r>
          </a:p>
        </p:txBody>
      </p:sp>
      <p:sp>
        <p:nvSpPr>
          <p:cNvPr id="22" name="Rounded Rectangle 21">
            <a:extLst>
              <a:ext uri="{FF2B5EF4-FFF2-40B4-BE49-F238E27FC236}">
                <a16:creationId xmlns:a16="http://schemas.microsoft.com/office/drawing/2014/main" id="{57020628-AECF-2D45-0A03-63D665D940F7}"/>
              </a:ext>
            </a:extLst>
          </p:cNvPr>
          <p:cNvSpPr/>
          <p:nvPr/>
        </p:nvSpPr>
        <p:spPr>
          <a:xfrm>
            <a:off x="6794173" y="1576049"/>
            <a:ext cx="5804226" cy="6523096"/>
          </a:xfrm>
          <a:prstGeom prst="round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70E231B-A25D-D9A3-C3DA-E216E0384830}"/>
              </a:ext>
            </a:extLst>
          </p:cNvPr>
          <p:cNvSpPr txBox="1"/>
          <p:nvPr/>
        </p:nvSpPr>
        <p:spPr>
          <a:xfrm>
            <a:off x="6931811" y="1782953"/>
            <a:ext cx="5666588" cy="5940088"/>
          </a:xfrm>
          <a:prstGeom prst="rect">
            <a:avLst/>
          </a:prstGeom>
          <a:noFill/>
        </p:spPr>
        <p:txBody>
          <a:bodyPr wrap="square" rtlCol="0">
            <a:spAutoFit/>
          </a:bodyPr>
          <a:lstStyle/>
          <a:p>
            <a:pPr algn="ctr"/>
            <a:r>
              <a:rPr lang="en-US" sz="4000" b="1" dirty="0">
                <a:solidFill>
                  <a:schemeClr val="bg2"/>
                </a:solidFill>
              </a:rPr>
              <a:t>WHY IT MATTERS</a:t>
            </a:r>
          </a:p>
          <a:p>
            <a:pPr algn="ctr"/>
            <a:endParaRPr lang="en-US" sz="1000" dirty="0">
              <a:solidFill>
                <a:schemeClr val="bg2"/>
              </a:solidFill>
            </a:endParaRPr>
          </a:p>
          <a:p>
            <a:endParaRPr lang="en-US" sz="1000" dirty="0">
              <a:solidFill>
                <a:schemeClr val="bg2"/>
              </a:solidFill>
            </a:endParaRPr>
          </a:p>
          <a:p>
            <a:pPr marL="457200" indent="-457200">
              <a:buFont typeface="Arial" panose="020B0604020202020204" pitchFamily="34" charset="0"/>
              <a:buChar char="•"/>
            </a:pPr>
            <a:r>
              <a:rPr lang="en-US" sz="3200" dirty="0">
                <a:solidFill>
                  <a:schemeClr val="bg2"/>
                </a:solidFill>
              </a:rPr>
              <a:t>New insights about cell types and uterine atony</a:t>
            </a: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r>
              <a:rPr lang="en-US" sz="3200" dirty="0">
                <a:solidFill>
                  <a:schemeClr val="bg2"/>
                </a:solidFill>
              </a:rPr>
              <a:t>Resolves a controversy in the field (extragonadal FSH receptors are present!)</a:t>
            </a: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r>
              <a:rPr lang="en-US" sz="3200" dirty="0">
                <a:solidFill>
                  <a:schemeClr val="bg2"/>
                </a:solidFill>
              </a:rPr>
              <a:t>May lead to new ways of predicting and treating uterine atony</a:t>
            </a:r>
          </a:p>
        </p:txBody>
      </p:sp>
      <p:sp>
        <p:nvSpPr>
          <p:cNvPr id="31" name="Rounded Rectangle 30">
            <a:extLst>
              <a:ext uri="{FF2B5EF4-FFF2-40B4-BE49-F238E27FC236}">
                <a16:creationId xmlns:a16="http://schemas.microsoft.com/office/drawing/2014/main" id="{151AEBD0-B885-734E-7150-4F27AF25BBDB}"/>
              </a:ext>
            </a:extLst>
          </p:cNvPr>
          <p:cNvSpPr/>
          <p:nvPr/>
        </p:nvSpPr>
        <p:spPr>
          <a:xfrm>
            <a:off x="12733867" y="1576051"/>
            <a:ext cx="5413608" cy="6523096"/>
          </a:xfrm>
          <a:prstGeom prst="round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0EFADA8-C7C2-094D-FF8E-9EECB5B35971}"/>
              </a:ext>
            </a:extLst>
          </p:cNvPr>
          <p:cNvSpPr txBox="1"/>
          <p:nvPr/>
        </p:nvSpPr>
        <p:spPr>
          <a:xfrm>
            <a:off x="12853759" y="1782953"/>
            <a:ext cx="5293716" cy="5940088"/>
          </a:xfrm>
          <a:prstGeom prst="rect">
            <a:avLst/>
          </a:prstGeom>
          <a:noFill/>
        </p:spPr>
        <p:txBody>
          <a:bodyPr wrap="square" rtlCol="0">
            <a:spAutoFit/>
          </a:bodyPr>
          <a:lstStyle/>
          <a:p>
            <a:pPr algn="ctr"/>
            <a:r>
              <a:rPr lang="en-US" sz="4000" b="1" dirty="0">
                <a:solidFill>
                  <a:schemeClr val="bg2"/>
                </a:solidFill>
              </a:rPr>
              <a:t>WHAT’s NEXT</a:t>
            </a:r>
          </a:p>
          <a:p>
            <a:pPr algn="ctr"/>
            <a:endParaRPr lang="en-US" sz="1000" dirty="0">
              <a:solidFill>
                <a:schemeClr val="bg2"/>
              </a:solidFill>
            </a:endParaRPr>
          </a:p>
          <a:p>
            <a:endParaRPr lang="en-US" sz="1000" dirty="0">
              <a:solidFill>
                <a:schemeClr val="bg2"/>
              </a:solidFill>
            </a:endParaRPr>
          </a:p>
          <a:p>
            <a:pPr marL="457200" indent="-457200">
              <a:buFont typeface="Arial" panose="020B0604020202020204" pitchFamily="34" charset="0"/>
              <a:buChar char="•"/>
            </a:pPr>
            <a:r>
              <a:rPr lang="en-US" sz="3200" b="1" dirty="0">
                <a:solidFill>
                  <a:schemeClr val="bg2"/>
                </a:solidFill>
              </a:rPr>
              <a:t>Overexpress FSHR</a:t>
            </a:r>
            <a:r>
              <a:rPr lang="en-US" sz="3200" dirty="0">
                <a:solidFill>
                  <a:schemeClr val="bg2"/>
                </a:solidFill>
              </a:rPr>
              <a:t>. Does contractility improve in response to oxytocin or FSH?</a:t>
            </a: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endParaRPr lang="en-US" sz="3200" dirty="0">
              <a:solidFill>
                <a:schemeClr val="bg2"/>
              </a:solidFill>
            </a:endParaRPr>
          </a:p>
          <a:p>
            <a:pPr marL="457200" indent="-457200">
              <a:buFont typeface="Arial" panose="020B0604020202020204" pitchFamily="34" charset="0"/>
              <a:buChar char="•"/>
            </a:pPr>
            <a:r>
              <a:rPr lang="en-US" sz="3200" b="1" dirty="0">
                <a:solidFill>
                  <a:schemeClr val="bg2"/>
                </a:solidFill>
              </a:rPr>
              <a:t>Silence FSHR</a:t>
            </a:r>
            <a:r>
              <a:rPr lang="en-US" sz="3200" dirty="0">
                <a:solidFill>
                  <a:schemeClr val="bg2"/>
                </a:solidFill>
              </a:rPr>
              <a:t>. Does contractility worsen in response to oxytocin or FSH?</a:t>
            </a:r>
          </a:p>
        </p:txBody>
      </p:sp>
      <p:sp>
        <p:nvSpPr>
          <p:cNvPr id="33" name="Rounded Rectangle 32">
            <a:extLst>
              <a:ext uri="{FF2B5EF4-FFF2-40B4-BE49-F238E27FC236}">
                <a16:creationId xmlns:a16="http://schemas.microsoft.com/office/drawing/2014/main" id="{50B87917-8B93-8EEF-0CE5-E10E90A30B79}"/>
              </a:ext>
            </a:extLst>
          </p:cNvPr>
          <p:cNvSpPr/>
          <p:nvPr/>
        </p:nvSpPr>
        <p:spPr>
          <a:xfrm>
            <a:off x="6748759" y="8254381"/>
            <a:ext cx="11398715" cy="1694291"/>
          </a:xfrm>
          <a:prstGeom prst="round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86061DF-970A-8F0E-1E49-B4A8D70BECE0}"/>
              </a:ext>
            </a:extLst>
          </p:cNvPr>
          <p:cNvSpPr txBox="1"/>
          <p:nvPr/>
        </p:nvSpPr>
        <p:spPr>
          <a:xfrm>
            <a:off x="6299569" y="8303352"/>
            <a:ext cx="5293716" cy="1015663"/>
          </a:xfrm>
          <a:prstGeom prst="rect">
            <a:avLst/>
          </a:prstGeom>
          <a:noFill/>
        </p:spPr>
        <p:txBody>
          <a:bodyPr wrap="square" rtlCol="0">
            <a:spAutoFit/>
          </a:bodyPr>
          <a:lstStyle/>
          <a:p>
            <a:pPr algn="ctr"/>
            <a:r>
              <a:rPr lang="en-US" sz="4000" b="1" dirty="0">
                <a:solidFill>
                  <a:schemeClr val="bg2"/>
                </a:solidFill>
              </a:rPr>
              <a:t>DOWN THE LINE…</a:t>
            </a:r>
          </a:p>
          <a:p>
            <a:pPr algn="ctr"/>
            <a:endParaRPr lang="en-US" sz="1000" dirty="0">
              <a:solidFill>
                <a:schemeClr val="bg2"/>
              </a:solidFill>
            </a:endParaRPr>
          </a:p>
          <a:p>
            <a:endParaRPr lang="en-US" sz="1000" dirty="0">
              <a:solidFill>
                <a:schemeClr val="bg2"/>
              </a:solidFill>
            </a:endParaRPr>
          </a:p>
        </p:txBody>
      </p:sp>
      <p:pic>
        <p:nvPicPr>
          <p:cNvPr id="6146" name="Picture 2" descr="FOLLISTIM® AQ Cartridge (follitropin beta injection) ǀ Official Site">
            <a:extLst>
              <a:ext uri="{FF2B5EF4-FFF2-40B4-BE49-F238E27FC236}">
                <a16:creationId xmlns:a16="http://schemas.microsoft.com/office/drawing/2014/main" id="{B02AB52B-EDC9-51C0-C795-8B57F9528FA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21063153">
            <a:off x="10591431" y="8375028"/>
            <a:ext cx="4867683" cy="158361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AB162FA-91A3-1F53-82AC-5E7EF01A507A}"/>
              </a:ext>
            </a:extLst>
          </p:cNvPr>
          <p:cNvSpPr txBox="1"/>
          <p:nvPr/>
        </p:nvSpPr>
        <p:spPr>
          <a:xfrm>
            <a:off x="15500617" y="9166837"/>
            <a:ext cx="8281528" cy="584775"/>
          </a:xfrm>
          <a:prstGeom prst="rect">
            <a:avLst/>
          </a:prstGeom>
          <a:noFill/>
        </p:spPr>
        <p:txBody>
          <a:bodyPr wrap="square">
            <a:spAutoFit/>
          </a:bodyPr>
          <a:lstStyle/>
          <a:p>
            <a:r>
              <a:rPr lang="en-US" sz="3200" dirty="0">
                <a:solidFill>
                  <a:schemeClr val="bg2"/>
                </a:solidFill>
              </a:rPr>
              <a:t>A uterotonic?</a:t>
            </a:r>
            <a:r>
              <a:rPr lang="en-US" dirty="0">
                <a:solidFill>
                  <a:schemeClr val="bg2"/>
                </a:solidFill>
              </a:rPr>
              <a:t> </a:t>
            </a:r>
            <a:endParaRPr lang="en-US" dirty="0"/>
          </a:p>
        </p:txBody>
      </p:sp>
      <p:pic>
        <p:nvPicPr>
          <p:cNvPr id="43" name="Picture 42">
            <a:extLst>
              <a:ext uri="{FF2B5EF4-FFF2-40B4-BE49-F238E27FC236}">
                <a16:creationId xmlns:a16="http://schemas.microsoft.com/office/drawing/2014/main" id="{2457D8BC-1DC7-71B9-C7CF-5038DF8334DE}"/>
              </a:ext>
            </a:extLst>
          </p:cNvPr>
          <p:cNvPicPr>
            <a:picLocks noChangeAspect="1"/>
          </p:cNvPicPr>
          <p:nvPr>
            <p:custDataLst>
              <p:tags r:id="rId1"/>
            </p:custDataLst>
          </p:nvPr>
        </p:nvPicPr>
        <p:blipFill>
          <a:blip r:embed="rId15">
            <a:extLst>
              <a:ext uri="{28A0092B-C50C-407E-A947-70E740481C1C}">
                <a14:useLocalDpi xmlns:a14="http://schemas.microsoft.com/office/drawing/2010/main"/>
              </a:ext>
            </a:extLst>
          </a:blip>
          <a:srcRect/>
          <a:stretch/>
        </p:blipFill>
        <p:spPr>
          <a:xfrm>
            <a:off x="14409383" y="4126605"/>
            <a:ext cx="1395231" cy="1201595"/>
          </a:xfrm>
          <a:prstGeom prst="rect">
            <a:avLst/>
          </a:prstGeom>
        </p:spPr>
      </p:pic>
      <p:pic>
        <p:nvPicPr>
          <p:cNvPr id="44" name="Picture 43">
            <a:extLst>
              <a:ext uri="{FF2B5EF4-FFF2-40B4-BE49-F238E27FC236}">
                <a16:creationId xmlns:a16="http://schemas.microsoft.com/office/drawing/2014/main" id="{89774B46-8C91-1ECA-DAA1-7AE8AE5E1688}"/>
              </a:ext>
            </a:extLst>
          </p:cNvPr>
          <p:cNvPicPr>
            <a:picLocks noChangeAspect="1"/>
          </p:cNvPicPr>
          <p:nvPr>
            <p:custDataLst>
              <p:tags r:id="rId2"/>
            </p:custDataLst>
          </p:nvPr>
        </p:nvPicPr>
        <p:blipFill>
          <a:blip r:embed="rId16"/>
          <a:stretch>
            <a:fillRect/>
          </a:stretch>
        </p:blipFill>
        <p:spPr>
          <a:xfrm>
            <a:off x="1709004" y="4984843"/>
            <a:ext cx="4229100" cy="2222500"/>
          </a:xfrm>
          <a:prstGeom prst="rect">
            <a:avLst/>
          </a:prstGeom>
        </p:spPr>
      </p:pic>
      <p:pic>
        <p:nvPicPr>
          <p:cNvPr id="45" name="Picture 44">
            <a:extLst>
              <a:ext uri="{FF2B5EF4-FFF2-40B4-BE49-F238E27FC236}">
                <a16:creationId xmlns:a16="http://schemas.microsoft.com/office/drawing/2014/main" id="{D5D6101C-54CA-0D53-4B69-0F7D3FB5D0F2}"/>
              </a:ext>
            </a:extLst>
          </p:cNvPr>
          <p:cNvPicPr>
            <a:picLocks noChangeAspect="1"/>
          </p:cNvPicPr>
          <p:nvPr>
            <p:custDataLst>
              <p:tags r:id="rId3"/>
            </p:custDataLst>
          </p:nvPr>
        </p:nvPicPr>
        <p:blipFill>
          <a:blip r:embed="rId17">
            <a:extLst>
              <a:ext uri="{28A0092B-C50C-407E-A947-70E740481C1C}">
                <a14:useLocalDpi xmlns:a14="http://schemas.microsoft.com/office/drawing/2010/main"/>
              </a:ext>
            </a:extLst>
          </a:blip>
          <a:srcRect/>
          <a:stretch/>
        </p:blipFill>
        <p:spPr>
          <a:xfrm>
            <a:off x="14579690" y="6963193"/>
            <a:ext cx="2965432" cy="912456"/>
          </a:xfrm>
          <a:prstGeom prst="rect">
            <a:avLst/>
          </a:prstGeom>
        </p:spPr>
      </p:pic>
      <p:grpSp>
        <p:nvGrpSpPr>
          <p:cNvPr id="46" name="Group 45">
            <a:extLst>
              <a:ext uri="{FF2B5EF4-FFF2-40B4-BE49-F238E27FC236}">
                <a16:creationId xmlns:a16="http://schemas.microsoft.com/office/drawing/2014/main" id="{652D4194-72BE-BF2E-2756-4E2904DA6A4B}"/>
              </a:ext>
            </a:extLst>
          </p:cNvPr>
          <p:cNvGrpSpPr/>
          <p:nvPr/>
        </p:nvGrpSpPr>
        <p:grpSpPr>
          <a:xfrm>
            <a:off x="13920646" y="345178"/>
            <a:ext cx="3767936" cy="1240715"/>
            <a:chOff x="12573000" y="7190969"/>
            <a:chExt cx="5411138" cy="1781792"/>
          </a:xfrm>
        </p:grpSpPr>
        <p:pic>
          <p:nvPicPr>
            <p:cNvPr id="47" name="Picture 46">
              <a:extLst>
                <a:ext uri="{FF2B5EF4-FFF2-40B4-BE49-F238E27FC236}">
                  <a16:creationId xmlns:a16="http://schemas.microsoft.com/office/drawing/2014/main" id="{7B8C6741-410C-DD47-D1EB-4CF5AD0582E0}"/>
                </a:ext>
              </a:extLst>
            </p:cNvPr>
            <p:cNvPicPr>
              <a:picLocks noChangeAspect="1"/>
            </p:cNvPicPr>
            <p:nvPr/>
          </p:nvPicPr>
          <p:blipFill>
            <a:blip r:embed="rId18">
              <a:extLst>
                <a:ext uri="{28A0092B-C50C-407E-A947-70E740481C1C}">
                  <a14:useLocalDpi xmlns:a14="http://schemas.microsoft.com/office/drawing/2010/main"/>
                </a:ext>
              </a:extLst>
            </a:blip>
            <a:srcRect/>
            <a:stretch/>
          </p:blipFill>
          <p:spPr>
            <a:xfrm>
              <a:off x="12583886" y="7190969"/>
              <a:ext cx="5400252" cy="1692517"/>
            </a:xfrm>
            <a:prstGeom prst="rect">
              <a:avLst/>
            </a:prstGeom>
          </p:spPr>
        </p:pic>
        <p:pic>
          <p:nvPicPr>
            <p:cNvPr id="48" name="Picture 47">
              <a:extLst>
                <a:ext uri="{FF2B5EF4-FFF2-40B4-BE49-F238E27FC236}">
                  <a16:creationId xmlns:a16="http://schemas.microsoft.com/office/drawing/2014/main" id="{8F45A4F4-E387-4C6A-FA10-5DB87104388D}"/>
                </a:ext>
              </a:extLst>
            </p:cNvPr>
            <p:cNvPicPr>
              <a:picLocks noChangeAspect="1"/>
            </p:cNvPicPr>
            <p:nvPr/>
          </p:nvPicPr>
          <p:blipFill>
            <a:blip r:embed="rId19">
              <a:extLst>
                <a:ext uri="{28A0092B-C50C-407E-A947-70E740481C1C}">
                  <a14:useLocalDpi xmlns:a14="http://schemas.microsoft.com/office/drawing/2010/main"/>
                </a:ext>
              </a:extLst>
            </a:blip>
            <a:srcRect/>
            <a:stretch/>
          </p:blipFill>
          <p:spPr>
            <a:xfrm>
              <a:off x="12573000" y="7190969"/>
              <a:ext cx="1439659" cy="1781792"/>
            </a:xfrm>
            <a:prstGeom prst="rect">
              <a:avLst/>
            </a:prstGeom>
          </p:spPr>
        </p:pic>
      </p:grpSp>
      <p:sp>
        <p:nvSpPr>
          <p:cNvPr id="49" name="Freeform 2">
            <a:extLst>
              <a:ext uri="{FF2B5EF4-FFF2-40B4-BE49-F238E27FC236}">
                <a16:creationId xmlns:a16="http://schemas.microsoft.com/office/drawing/2014/main" id="{30DE0FE0-C62F-C9A1-F820-C072CDCD38BF}"/>
              </a:ext>
            </a:extLst>
          </p:cNvPr>
          <p:cNvSpPr/>
          <p:nvPr/>
        </p:nvSpPr>
        <p:spPr>
          <a:xfrm>
            <a:off x="197747" y="-85714"/>
            <a:ext cx="2817114" cy="2683189"/>
          </a:xfrm>
          <a:custGeom>
            <a:avLst/>
            <a:gdLst/>
            <a:ahLst/>
            <a:cxnLst/>
            <a:rect l="l" t="t" r="r" b="b"/>
            <a:pathLst>
              <a:path w="8846274" h="8846274">
                <a:moveTo>
                  <a:pt x="0" y="0"/>
                </a:moveTo>
                <a:lnTo>
                  <a:pt x="8846274" y="0"/>
                </a:lnTo>
                <a:lnTo>
                  <a:pt x="8846274" y="8846274"/>
                </a:lnTo>
                <a:lnTo>
                  <a:pt x="0" y="8846274"/>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0" name="Picture 49">
            <a:extLst>
              <a:ext uri="{FF2B5EF4-FFF2-40B4-BE49-F238E27FC236}">
                <a16:creationId xmlns:a16="http://schemas.microsoft.com/office/drawing/2014/main" id="{902D0486-9E5B-A478-93F7-8CE270050FB6}"/>
              </a:ext>
            </a:extLst>
          </p:cNvPr>
          <p:cNvPicPr>
            <a:picLocks noChangeAspect="1"/>
          </p:cNvPicPr>
          <p:nvPr>
            <p:custDataLst>
              <p:tags r:id="rId4"/>
            </p:custDataLst>
          </p:nvPr>
        </p:nvPicPr>
        <p:blipFill>
          <a:blip r:embed="rId15">
            <a:extLst>
              <a:ext uri="{28A0092B-C50C-407E-A947-70E740481C1C}">
                <a14:useLocalDpi xmlns:a14="http://schemas.microsoft.com/office/drawing/2010/main"/>
              </a:ext>
            </a:extLst>
          </a:blip>
          <a:srcRect/>
          <a:stretch/>
        </p:blipFill>
        <p:spPr>
          <a:xfrm>
            <a:off x="15500617" y="4126604"/>
            <a:ext cx="1395231" cy="1201595"/>
          </a:xfrm>
          <a:prstGeom prst="rect">
            <a:avLst/>
          </a:prstGeom>
        </p:spPr>
      </p:pic>
      <p:pic>
        <p:nvPicPr>
          <p:cNvPr id="51" name="Picture 50">
            <a:extLst>
              <a:ext uri="{FF2B5EF4-FFF2-40B4-BE49-F238E27FC236}">
                <a16:creationId xmlns:a16="http://schemas.microsoft.com/office/drawing/2014/main" id="{1D2A08AE-625D-2FC4-9E55-005DF256B23D}"/>
              </a:ext>
            </a:extLst>
          </p:cNvPr>
          <p:cNvPicPr>
            <a:picLocks noChangeAspect="1"/>
          </p:cNvPicPr>
          <p:nvPr>
            <p:custDataLst>
              <p:tags r:id="rId5"/>
            </p:custDataLst>
          </p:nvPr>
        </p:nvPicPr>
        <p:blipFill>
          <a:blip r:embed="rId15">
            <a:extLst>
              <a:ext uri="{28A0092B-C50C-407E-A947-70E740481C1C}">
                <a14:useLocalDpi xmlns:a14="http://schemas.microsoft.com/office/drawing/2010/main"/>
              </a:ext>
            </a:extLst>
          </a:blip>
          <a:srcRect/>
          <a:stretch/>
        </p:blipFill>
        <p:spPr>
          <a:xfrm>
            <a:off x="16551143" y="4126603"/>
            <a:ext cx="1395231" cy="1201595"/>
          </a:xfrm>
          <a:prstGeom prst="rect">
            <a:avLst/>
          </a:prstGeom>
        </p:spPr>
      </p:pic>
    </p:spTree>
    <p:extLst>
      <p:ext uri="{BB962C8B-B14F-4D97-AF65-F5344CB8AC3E}">
        <p14:creationId xmlns:p14="http://schemas.microsoft.com/office/powerpoint/2010/main" val="25363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P spid="33" grpId="0" animBg="1"/>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ID" val="67edc628f6e65eaf59c27ae7"/>
  <p:tag name="BIOJSON" val="{&quot;id&quot;:&quot;b1c7f0a5-c819-4b20-82cd-3737b15e095b&quot;,&quot;objects&quot;:{&quot;b1c7f0a5-c819-4b20-82cd-3737b15e095b&quot;:{&quot;id&quot;:&quot;b1c7f0a5-c819-4b20-82cd-3737b15e095b&quot;,&quot;type&quot;:&quot;FIGURE_OBJECT&quot;,&quot;document&quot;:{&quot;type&quot;:&quot;DOCUMENT_GROUP&quot;,&quot;canvasType&quot;:&quot;FIGURE&quot;,&quot;units&quot;:&quot;in&quot;}},&quot;2a3dc853-d066-4003-8357-dbb5c68c2ee0&quot;:{&quot;id&quot;:&quot;2a3dc853-d066-4003-8357-dbb5c68c2ee0&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b1c7f0a5-c819-4b20-82cd-3737b15e095b&quot;,&quot;type&quot;:&quot;FRAME&quot;,&quot;order&quot;:&quot;5&quot;}},&quot;632f680f-afff-4c2a-9598-3b1f26c8593d&quot;:{&quot;id&quot;:&quot;632f680f-afff-4c2a-9598-3b1f26c8593d&quot;,&quot;type&quot;:&quot;FIGURE_OBJECT&quot;,&quot;document&quot;:{&quot;type&quot;:&quot;FIGURE&quot;,&quot;canvasType&quot;:&quot;FIGURE&quot;,&quot;units&quot;:&quot;in&quot;},&quot;parent&quot;:{&quot;parentId&quot;:&quot;b1c7f0a5-c819-4b20-82cd-3737b15e095b&quot;,&quot;type&quot;:&quot;DOCUMENT&quot;,&quot;order&quot;:&quot;5&quot;}},&quot;667b8ff6-2502-4efd-a331-a98cbe6a5114&quot;:{&quot;id&quot;:&quot;667b8ff6-2502-4efd-a331-a98cbe6a511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632f680f-afff-4c2a-9598-3b1f26c8593d&quot;,&quot;order&quot;:&quot;5&quot;}},&quot;15e654db-c343-468b-a808-508e4d4efff8&quot;:{&quot;id&quot;:&quot;15e654db-c343-468b-a808-508e4d4efff8&quot;,&quot;type&quot;:&quot;FIGURE_OBJECT&quot;,&quot;guide&quot;:{&quot;type&quot;:&quot;GRID&quot;,&quot;distance&quot;:0.5,&quot;units&quot;:&quot;in&quot;},&quot;parent&quot;:{&quot;parentId&quot;:&quot;b1c7f0a5-c819-4b20-82cd-3737b15e095b&quot;,&quot;type&quot;:&quot;GUIDE&quot;,&quot;order&quot;:&quot;5&quot;}},&quot;a0320c76-3e78-46c3-a183-658d1c206714&quot;:{&quot;id&quot;:&quot;a0320c76-3e78-46c3-a183-658d1c206714&quot;,&quot;name&quot;:&quot;Small interfering RNA (siRNA, fork)&quot;,&quot;displayName&quot;:&quot;&quot;,&quot;type&quot;:&quot;FIGURE_OBJECT&quot;,&quot;relativeTransform&quot;:{&quot;translate&quot;:{&quot;x&quot;:-150.15888778550158,&quot;y&quot;:-149.0466732869911},&quot;rotate&quot;:0,&quot;skewX&quot;:0,&quot;scale&quot;:{&quot;x&quot;:1,&quot;y&quot;:1}},&quot;image&quot;:{&quot;url&quot;:&quot;https://icons.cdn.biorender.com/biorender/63349abb19212a00212c0da1/63349a5419212a00212c0d9b.png&quot;,&quot;isPremium&quot;:false,&quot;isOrgIcon&quot;:false,&quot;size&quot;:{&quot;x&quot;:289,&quot;y&quot;:79.16501650165017},&quot;fallbackUrl&quot;:&quot;sources/icons/63349abb19212a00212c0da1/63349a5419212a00212c0d9b.svg&quot;},&quot;source&quot;:{&quot;id&quot;:&quot;63349a5419212a00212c0d9b&quot;,&quot;version&quot;:&quot;20220928190425&quot;,&quot;type&quot;:&quot;ASSETS&quot;},&quot;isPremium&quot;:false,&quot;parent&quot;:{&quot;type&quot;:&quot;CHILD&quot;,&quot;parentId&quot;:&quot;632f680f-afff-4c2a-9598-3b1f26c8593d&quot;,&quot;order&quot;:&quot;5&quot;}},&quot;143b3a1c-d455-4134-b6fc-713540f2f825&quot;:{&quot;relativeTransform&quot;:{&quot;translate&quot;:{&quot;x&quot;:114.54816285998015,&quot;y&quot;:-149.04667328699108},&quot;rotate&quot;:0,&quot;skewX&quot;:0,&quot;scale&quot;:{&quot;x&quot;:1,&quot;y&quot;:1}},&quot;type&quot;:&quot;FIGURE_OBJECT&quot;,&quot;id&quot;:&quot;143b3a1c-d455-4134-b6fc-713540f2f825&quot;,&quot;name&quot;:&quot;Plasmid (2b)&quot;,&quot;displayName&quot;:&quot;Plasmid (2 genes)&quot;,&quot;opacity&quot;:1,&quot;source&quot;:{&quot;id&quot;:&quot;5e503ac26e7d98008c7a0344&quot;,&quot;type&quot;:&quot;ASSETS&quot;},&quot;pathStyles&quot;:[{&quot;type&quot;:&quot;FILL&quot;,&quot;fillStyle&quot;:&quot;rgb(0,0,0)&quot;}],&quot;isLocked&quot;:false,&quot;parent&quot;:{&quot;type&quot;:&quot;CHILD&quot;,&quot;parentId&quot;:&quot;632f680f-afff-4c2a-9598-3b1f26c8593d&quot;,&quot;order&quot;:&quot;7&quot;},&quot;isPremium&quot;:true},&quot;5529dcdb-fc8b-49a3-b067-7c135c236955&quot;:{&quot;type&quot;:&quot;FIGURE_OBJECT&quot;,&quot;id&quot;:&quot;5529dcdb-fc8b-49a3-b067-7c135c236955&quot;,&quot;relativeTransform&quot;:{&quot;translate&quot;:{&quot;x&quot;:-2.842170943040401e-14,&quot;y&quot;:-2.842170943040401e-14},&quot;rotate&quot;:0,&quot;skewX&quot;:0,&quot;scale&quot;:{&quot;x&quot;:1,&quot;y&quot;:1}},&quot;opacity&quot;:1,&quot;path&quot;:{&quot;type&quot;:&quot;ELLIPSE&quot;,&quot;size&quot;:{&quot;x&quot;:112.9279360178904,&quot;y&quot;:112.9279360178904}},&quot;pathStyles&quot;:[{&quot;type&quot;:&quot;FILL&quot;,&quot;fillStyle&quot;:&quot;rgba(0,0,0,0)&quot;},{&quot;type&quot;:&quot;STROKE&quot;,&quot;strokeStyle&quot;:&quot;rgba(70,69,70,1)&quot;,&quot;lineWidth&quot;:1.7925069209188953,&quot;lineJoin&quot;:&quot;round&quot;}],&quot;isLocked&quot;:false,&quot;parent&quot;:{&quot;type&quot;:&quot;CHILD&quot;,&quot;parentId&quot;:&quot;143b3a1c-d455-4134-b6fc-713540f2f825&quot;,&quot;order&quot;:&quot;2&quot;}},&quot;b5691036-d0fe-4ca4-b8c9-067ee00a04c1&quot;:{&quot;type&quot;:&quot;FIGURE_OBJECT&quot;,&quot;id&quot;:&quot;b5691036-d0fe-4ca4-b8c9-067ee00a04c1&quot;,&quot;relativeTransform&quot;:{&quot;translate&quot;:{&quot;x&quot;:0,&quot;y&quot;:0},&quot;rotate&quot;:0,&quot;skewX&quot;:0,&quot;scale&quot;:{&quot;x&quot;:1,&quot;y&quot;:1}},&quot;opacity&quot;:1,&quot;path&quot;:{&quot;type&quot;:&quot;ARC&quot;,&quot;size&quot;:{&quot;x&quot;:113.45571332797402,&quot;y&quot;:113.45571332797402},&quot;startAngle&quot;:-2.7654403853913783,&quot;sweepAngle&quot;:1.0038129558752196},&quot;pathStyles&quot;:[{&quot;type&quot;:&quot;FILL&quot;,&quot;fillStyle&quot;:&quot;rgba(0,0,0,0)&quot;},{&quot;type&quot;:&quot;STROKE&quot;,&quot;strokeStyle&quot;:&quot;rgba(3,170,48,1)&quot;,&quot;lineWidth&quot;:6.566850952968769,&quot;lineJoin&quot;:&quot;round&quot;}],&quot;isLocked&quot;:false,&quot;parent&quot;:{&quot;type&quot;:&quot;CHILD&quot;,&quot;parentId&quot;:&quot;143b3a1c-d455-4134-b6fc-713540f2f825&quot;,&quot;order&quot;:&quot;5&quot;}},&quot;62d47c04-c1fd-4670-b1b0-f3a540952a0a&quot;:{&quot;type&quot;:&quot;FIGURE_OBJECT&quot;,&quot;id&quot;:&quot;62d47c04-c1fd-4670-b1b0-f3a540952a0a&quot;,&quot;relativeTransform&quot;:{&quot;translate&quot;:{&quot;x&quot;:0,&quot;y&quot;:0},&quot;rotate&quot;:0,&quot;skewX&quot;:0,&quot;scale&quot;:{&quot;x&quot;:1,&quot;y&quot;:1}},&quot;opacity&quot;:1,&quot;path&quot;:{&quot;type&quot;:&quot;ARC&quot;,&quot;size&quot;:{&quot;x&quot;:113.45571332797405,&quot;y&quot;:113.45571332797405},&quot;startAngle&quot;:-1.5602703997631713,&quot;sweepAngle&quot;:4.830773825036956},&quot;pathStyles&quot;:[{&quot;type&quot;:&quot;FILL&quot;,&quot;fillStyle&quot;:&quot;rgba(0,0,0,0)&quot;},{&quot;type&quot;:&quot;STROKE&quot;,&quot;strokeStyle&quot;:&quot;rgba(13,135,247,1)&quot;,&quot;lineWidth&quot;:6.566850952968769,&quot;lineJoin&quot;:&quot;round&quot;}],&quot;pathMarkers&quot;:{&quot;markerEnd&quot;:{&quot;type&quot;:&quot;PATH&quot;,&quot;units&quot;:{&quot;type&quot;:&quot;STROKE_WIDTH&quot;,&quot;scale&quot;:0.5},&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43b3a1c-d455-4134-b6fc-713540f2f825&quot;,&quot;order&quot;:&quot;7&quot;}}}}"/>
  <p:tag name="TRANSPARENTBACKGROUND" val="true"/>
  <p:tag name="VERSION" val="1743636167795"/>
  <p:tag name="TITLE" val="Untitled"/>
  <p:tag name="CREATORNAME" val="Jessica Ansari"/>
  <p:tag name="DATEINSERTED" val="1743636605148"/>
</p:tagLst>
</file>

<file path=ppt/tags/tag2.xml><?xml version="1.0" encoding="utf-8"?>
<p:tagLst xmlns:a="http://schemas.openxmlformats.org/drawingml/2006/main" xmlns:r="http://schemas.openxmlformats.org/officeDocument/2006/relationships" xmlns:p="http://schemas.openxmlformats.org/presentationml/2006/main">
  <p:tag name="ID" val="67c35338da42ee806d32178e"/>
  <p:tag name="BIOJSON" val="{&quot;id&quot;:&quot;b8e0e0c4-fad1-43a7-acd1-0cb88c7f908a&quot;,&quot;objects&quot;:{&quot;b8e0e0c4-fad1-43a7-acd1-0cb88c7f908a&quot;:{&quot;id&quot;:&quot;b8e0e0c4-fad1-43a7-acd1-0cb88c7f908a&quot;,&quot;type&quot;:&quot;FIGURE_OBJECT&quot;,&quot;document&quot;:{&quot;type&quot;:&quot;DOCUMENT_GROUP&quot;,&quot;canvasType&quot;:&quot;FIGURE&quot;,&quot;units&quot;:&quot;in&quot;}},&quot;9b5747d1-6c2a-4b65-bbb4-d4b51e99bb78&quot;:{&quot;id&quot;:&quot;9b5747d1-6c2a-4b65-bbb4-d4b51e99bb7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b8e0e0c4-fad1-43a7-acd1-0cb88c7f908a&quot;,&quot;type&quot;:&quot;FRAME&quot;,&quot;order&quot;:&quot;5&quot;}},&quot;d9d0c96c-79ca-48c5-9bb7-a5824f4f7083&quot;:{&quot;id&quot;:&quot;d9d0c96c-79ca-48c5-9bb7-a5824f4f7083&quot;,&quot;type&quot;:&quot;FIGURE_OBJECT&quot;,&quot;document&quot;:{&quot;type&quot;:&quot;FIGURE&quot;,&quot;canvasType&quot;:&quot;FIGURE&quot;,&quot;units&quot;:&quot;in&quot;,&quot;aspectRatio&quot;:0},&quot;parent&quot;:{&quot;parentId&quot;:&quot;b8e0e0c4-fad1-43a7-acd1-0cb88c7f908a&quot;,&quot;type&quot;:&quot;DOCUMENT&quot;,&quot;order&quot;:&quot;5&quot;}},&quot;d53b97cf-dede-4c16-9cbd-e39b2cadbec1&quot;:{&quot;id&quot;:&quot;d53b97cf-dede-4c16-9cbd-e39b2cadbec1&quot;,&quot;type&quot;:&quot;FIGURE_OBJECT&quot;,&quot;relativeTransform&quot;:{&quot;translate&quot;:{&quot;x&quot;:-94.57861133986927,&quot;y&quot;:-180.91041600508206},&quot;rotate&quot;:0,&quot;skewX&quot;:0,&quot;scale&quot;:{&quot;x&quot;:1,&quot;y&quot;:1}},&quot;path&quot;:{&quot;type&quot;:&quot;RECT&quot;,&quot;size&quot;:{&quot;x&quot;:444.7025381516038,&quot;y&quot;:234.0492208272903}},&quot;pathStyles&quot;:[{&quot;type&quot;:&quot;FILL&quot;,&quot;fillStyle&quot;:&quot;rgb(2, 2, 62)&quot;}],&quot;parent&quot;:{&quot;type&quot;:&quot;FRAME&quot;,&quot;parentId&quot;:&quot;d9d0c96c-79ca-48c5-9bb7-a5824f4f7083&quot;,&quot;order&quot;:&quot;5&quot;}},&quot;ec223d23-10ee-48ac-8f42-3539c8c06896&quot;:{&quot;id&quot;:&quot;ec223d23-10ee-48ac-8f42-3539c8c06896&quot;,&quot;type&quot;:&quot;FIGURE_OBJECT&quot;,&quot;guide&quot;:{&quot;type&quot;:&quot;GRID&quot;,&quot;distance&quot;:0.5,&quot;units&quot;:&quot;in&quot;},&quot;parent&quot;:{&quot;parentId&quot;:&quot;b8e0e0c4-fad1-43a7-acd1-0cb88c7f908a&quot;,&quot;type&quot;:&quot;GUIDE&quot;,&quot;order&quot;:&quot;5&quot;}},&quot;88864224-705a-4b2b-8c24-526d3f71d90f&quot;:{&quot;id&quot;:&quot;88864224-705a-4b2b-8c24-526d3f71d90f&quot;,&quot;name&quot;:&quot;Endothelial cell 4&quot;,&quot;type&quot;:&quot;FIGURE_OBJECT&quot;,&quot;relativeTransform&quot;:{&quot;translate&quot;:{&quot;x&quot;:-89.80692646385222,&quot;y&quot;:-180.91031557044533},&quot;rotate&quot;:-3.1940199929293165e-16,&quot;skewX&quot;:-1.2982128133264762e-16,&quot;scale&quot;:{&quot;x&quot;:0.974469355872789,&quot;y&quot;:1.0648770413633835}},&quot;image&quot;:{&quot;url&quot;:&quot;https://icons.biorender.com/biorender/6180372bfc6cdc002923c1a4/20211101185357/image/endothelial-cell-4-01.png&quot;,&quot;fallbackUrl&quot;:&quot;https://res.cloudinary.com/dlcjuc3ej/image/upload/v1635792837/qt1kas8jasayfflptuwo.svg#/keystone/api/icons/6180372bfc6cdc002923c1a4/20211101185357/image/endothelial-cell-4-01.svg&quot;,&quot;isPremium&quot;:false,&quot;isPacked&quot;:true,&quot;size&quot;:{&quot;x&quot;:100,&quot;y&quot;:79.87012987012987}},&quot;source&quot;:{&quot;id&quot;:&quot;6180372bfc6cdc002923c1a4&quot;,&quot;type&quot;:&quot;ASSETS&quot;},&quot;parent&quot;:{&quot;type&quot;:&quot;CHILD&quot;,&quot;parentId&quot;:&quot;d9d0c96c-79ca-48c5-9bb7-a5824f4f7083&quot;,&quot;order&quot;:&quot;994&quot;},&quot;styles&quot;:{&quot;cell&quot;:[{&quot;monochromeTargetColor&quot;:&quot;#AC40FC&quot;,&quot;styleName&quot;:&quot;FILL&quot;,&quot;color&quot;:&quot;#cd95fd&quot;},{&quot;monochromeTargetColor&quot;:&quot;#AC40FC&quot;,&quot;styleName&quot;:&quot;STROKE&quot;,&quot;color&quot;:&quot;#a553fb&quot;}],&quot;_nucleus&quot;:[{&quot;monochromeTargetColor&quot;:&quot;#AC40FC&quot;,&quot;styleName&quot;:&quot;FILL&quot;,&quot;color&quot;:&quot;#b167fc&quot;},{&quot;monochromeTargetColor&quot;:&quot;#AC40FC&quot;,&quot;styleName&quot;:&quot;STROKE&quot;,&quot;color&quot;:&quot;#a452fb&quot;}]}},&quot;564cf106-9872-4163-803a-20c2594f162c&quot;:{&quot;id&quot;:&quot;564cf106-9872-4163-803a-20c2594f162c&quot;,&quot;name&quot;:&quot;Smooth muscle cell 3&quot;,&quot;displayName&quot;:&quot;&quot;,&quot;type&quot;:&quot;FIGURE_OBJECT&quot;,&quot;relativeTransform&quot;:{&quot;translate&quot;:{&quot;x&quot;:-235.7827733524754,&quot;y&quot;:-149.7779473471167},&quot;rotate&quot;:-0.13030734109037578,&quot;skewX&quot;:3.926721255096117e-17,&quot;scale&quot;:{&quot;x&quot;:0.8407368488347865,&quot;y&quot;:1.2407769435430223}},&quot;image&quot;:{&quot;url&quot;:&quot;https://icons.cdn.biorender.com/biorender/66d8a74393a5b4e1eb41f207/5bae52edee1d881300910f9b.png&quot;,&quot;isPremium&quot;:true,&quot;isOrgIcon&quot;:false,&quot;size&quot;:{&quot;x&quot;:150,&quot;y&quot;:36.2603305785124},&quot;fallbackUrl&quot;:&quot;sources/icons/66d8a74393a5b4e1eb41f207/5bae52edee1d881300910f9b.svg&quot;},&quot;source&quot;:{&quot;id&quot;:&quot;5bae52edee1d881300910f9b&quot;,&quot;version&quot;:&quot;20180928161326&quot;,&quot;type&quot;:&quot;ASSETS&quot;},&quot;isPremium&quot;:true,&quot;parent&quot;:{&quot;type&quot;:&quot;CHILD&quot;,&quot;parentId&quot;:&quot;d9d0c96c-79ca-48c5-9bb7-a5824f4f7083&quot;,&quot;order&quot;:&quot;98&quot;}},&quot;205e2d5a-c7c9-454e-99fe-260dcb7a2703&quot;:{&quot;id&quot;:&quot;205e2d5a-c7c9-454e-99fe-260dcb7a2703&quot;,&quot;name&quot;:&quot;Smooth muscle cell 4&quot;,&quot;displayName&quot;:&quot;&quot;,&quot;type&quot;:&quot;FIGURE_OBJECT&quot;,&quot;relativeTransform&quot;:{&quot;translate&quot;:{&quot;x&quot;:-179.00695884259247,&quot;y&quot;:-234.14678785572573},&quot;rotate&quot;:-0.21565186603401443,&quot;skewX&quot;:-2.460744846859281e-16,&quot;scale&quot;:{&quot;x&quot;:1.7771367290145648,&quot;y&quot;:1.7958974358974364}},&quot;image&quot;:{&quot;url&quot;:&quot;https://icons.cdn.biorender.com/biorender/5bae53310ad8c61300ff251f/20180928161412/image/5bae53310ad8c61300ff251f.png&quot;,&quot;isPremium&quot;:true,&quot;isOrgIcon&quot;:false,&quot;size&quot;:{&quot;x&quot;:150,&quot;y&quot;:40.20618556701031}},&quot;source&quot;:{&quot;id&quot;:&quot;5bae53310ad8c61300ff251f&quot;,&quot;version&quot;:&quot;20180928161412&quot;,&quot;type&quot;:&quot;ASSETS&quot;},&quot;isPremium&quot;:true,&quot;parent&quot;:{&quot;type&quot;:&quot;CHILD&quot;,&quot;parentId&quot;:&quot;d9d0c96c-79ca-48c5-9bb7-a5824f4f7083&quot;,&quot;order&quot;:&quot;9999999&quot;},&quot;styles&quot;:{&quot;cell&quot;:[{&quot;monochromeTargetColor&quot;:&quot;#DBDB8D&quot;,&quot;styleName&quot;:&quot;FILL&quot;,&quot;color&quot;:&quot;#dfdfa4&quot;},{&quot;monochromeTargetColor&quot;:&quot;#DBDB8D&quot;,&quot;styleName&quot;:&quot;STROKE&quot;,&quot;color&quot;:&quot;#cece7a&quot;}],&quot;nucleus&quot;:[{&quot;monochromeTargetColor&quot;:&quot;#DBDB8D&quot;,&quot;styleName&quot;:&quot;FILL&quot;,&quot;color&quot;:&quot;#d1d181&quot;},{&quot;monochromeTargetColor&quot;:&quot;#DBDB8D&quot;,&quot;styleName&quot;:&quot;STROKE&quot;}]}},&quot;a921aba2-7cce-4777-aaae-da45c526f2e6&quot;:{&quot;id&quot;:&quot;a921aba2-7cce-4777-aaae-da45c526f2e6&quot;,&quot;name&quot;:&quot;Macrophage (activated)&quot;,&quot;displayName&quot;:&quot;&quot;,&quot;type&quot;:&quot;FIGURE_OBJECT&quot;,&quot;relativeTransform&quot;:{&quot;translate&quot;:{&quot;x&quot;:3.9170000000000016,&quot;y&quot;:-227.072},&quot;rotate&quot;:0,&quot;skewX&quot;:0,&quot;scale&quot;:{&quot;x&quot;:0.72,&quot;y&quot;:0.744351812865497}},&quot;image&quot;:{&quot;url&quot;:&quot;https://icons.cdn.biorender.com/biorender/615495e45275170029fdb23f/20210929202238/image/615495e45275170029fdb23f.png&quot;,&quot;isPremium&quot;:false,&quot;isOrgIcon&quot;:false,&quot;size&quot;:{&quot;x&quot;:125,&quot;y&quot;:125.73529411764707}},&quot;source&quot;:{&quot;id&quot;:&quot;615495e45275170029fdb23f&quot;,&quot;version&quot;:&quot;20210929202238&quot;,&quot;type&quot;:&quot;ASSETS&quot;},&quot;isPremium&quot;:false,&quot;parent&quot;:{&quot;type&quot;:&quot;CHILD&quot;,&quot;parentId&quot;:&quot;d9d0c96c-79ca-48c5-9bb7-a5824f4f7083&quot;,&quot;order&quot;:&quot;99999995&quot;}},&quot;6e4bfbf7-78bc-48c4-8630-5c1d9682efce&quot;:{&quot;id&quot;:&quot;6e4bfbf7-78bc-48c4-8630-5c1d9682efce&quot;,&quot;name&quot;:&quot;Fibroblast (activated 2)&quot;,&quot;displayName&quot;:&quot;&quot;,&quot;type&quot;:&quot;FIGURE_OBJECT&quot;,&quot;relativeTransform&quot;:{&quot;translate&quot;:{&quot;x&quot;:50.224999999999994,&quot;y&quot;:-154.7365},&quot;rotate&quot;:0,&quot;skewX&quot;:0,&quot;scale&quot;:{&quot;x&quot;:0.7933333333333333,&quot;y&quot;:0.6041537634408602}},&quot;image&quot;:{&quot;url&quot;:&quot;https://icons.cdn.biorender.com/biorender/617987344b488100281fad31/20211027172754/image/617987344b488100281fad31.png&quot;,&quot;isPremium&quot;:false,&quot;isOrgIcon&quot;:false,&quot;size&quot;:{&quot;x&quot;:150,&quot;y&quot;:84.54545454545453}},&quot;source&quot;:{&quot;id&quot;:&quot;617987344b488100281fad31&quot;,&quot;version&quot;:&quot;20211027172754&quot;,&quot;type&quot;:&quot;ASSETS&quot;},&quot;isPremium&quot;:false,&quot;parent&quot;:{&quot;type&quot;:&quot;CHILD&quot;,&quot;parentId&quot;:&quot;d9d0c96c-79ca-48c5-9bb7-a5824f4f7083&quot;,&quot;order&quot;:&quot;99999997&quot;}}}}"/>
  <p:tag name="TRANSPARENTBACKGROUND" val="true"/>
  <p:tag name="VERSION" val="1743635279422"/>
  <p:tag name="TITLE" val="Copy of Untitled"/>
  <p:tag name="CREATORNAME" val="Jessica Ansari"/>
  <p:tag name="DATEINSERTED" val="1743636606191"/>
</p:tagLst>
</file>

<file path=ppt/tags/tag3.xml><?xml version="1.0" encoding="utf-8"?>
<p:tagLst xmlns:a="http://schemas.openxmlformats.org/drawingml/2006/main" xmlns:r="http://schemas.openxmlformats.org/officeDocument/2006/relationships" xmlns:p="http://schemas.openxmlformats.org/presentationml/2006/main">
  <p:tag name="ID" val="67edc628f6e65eaf59c27ae7"/>
  <p:tag name="BIOJSON" val="{&quot;id&quot;:&quot;b1c7f0a5-c819-4b20-82cd-3737b15e095b&quot;,&quot;objects&quot;:{&quot;b1c7f0a5-c819-4b20-82cd-3737b15e095b&quot;:{&quot;id&quot;:&quot;b1c7f0a5-c819-4b20-82cd-3737b15e095b&quot;,&quot;type&quot;:&quot;FIGURE_OBJECT&quot;,&quot;document&quot;:{&quot;type&quot;:&quot;DOCUMENT_GROUP&quot;,&quot;canvasType&quot;:&quot;FIGURE&quot;,&quot;units&quot;:&quot;in&quot;}},&quot;2a3dc853-d066-4003-8357-dbb5c68c2ee0&quot;:{&quot;id&quot;:&quot;2a3dc853-d066-4003-8357-dbb5c68c2ee0&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b1c7f0a5-c819-4b20-82cd-3737b15e095b&quot;,&quot;type&quot;:&quot;FRAME&quot;,&quot;order&quot;:&quot;5&quot;}},&quot;632f680f-afff-4c2a-9598-3b1f26c8593d&quot;:{&quot;id&quot;:&quot;632f680f-afff-4c2a-9598-3b1f26c8593d&quot;,&quot;type&quot;:&quot;FIGURE_OBJECT&quot;,&quot;document&quot;:{&quot;type&quot;:&quot;FIGURE&quot;,&quot;canvasType&quot;:&quot;FIGURE&quot;,&quot;units&quot;:&quot;in&quot;},&quot;parent&quot;:{&quot;parentId&quot;:&quot;b1c7f0a5-c819-4b20-82cd-3737b15e095b&quot;,&quot;type&quot;:&quot;DOCUMENT&quot;,&quot;order&quot;:&quot;5&quot;}},&quot;667b8ff6-2502-4efd-a331-a98cbe6a5114&quot;:{&quot;id&quot;:&quot;667b8ff6-2502-4efd-a331-a98cbe6a511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632f680f-afff-4c2a-9598-3b1f26c8593d&quot;,&quot;order&quot;:&quot;5&quot;}},&quot;15e654db-c343-468b-a808-508e4d4efff8&quot;:{&quot;id&quot;:&quot;15e654db-c343-468b-a808-508e4d4efff8&quot;,&quot;type&quot;:&quot;FIGURE_OBJECT&quot;,&quot;guide&quot;:{&quot;type&quot;:&quot;GRID&quot;,&quot;distance&quot;:0.5,&quot;units&quot;:&quot;in&quot;},&quot;parent&quot;:{&quot;parentId&quot;:&quot;b1c7f0a5-c819-4b20-82cd-3737b15e095b&quot;,&quot;type&quot;:&quot;GUIDE&quot;,&quot;order&quot;:&quot;5&quot;}},&quot;a0320c76-3e78-46c3-a183-658d1c206714&quot;:{&quot;id&quot;:&quot;a0320c76-3e78-46c3-a183-658d1c206714&quot;,&quot;name&quot;:&quot;Small interfering RNA (siRNA, fork)&quot;,&quot;displayName&quot;:&quot;&quot;,&quot;type&quot;:&quot;FIGURE_OBJECT&quot;,&quot;relativeTransform&quot;:{&quot;translate&quot;:{&quot;x&quot;:-150.15888778550158,&quot;y&quot;:-149.0466732869911},&quot;rotate&quot;:0,&quot;skewX&quot;:0,&quot;scale&quot;:{&quot;x&quot;:1,&quot;y&quot;:1}},&quot;image&quot;:{&quot;url&quot;:&quot;https://icons.cdn.biorender.com/biorender/63349abb19212a00212c0da1/63349a5419212a00212c0d9b.png&quot;,&quot;isPremium&quot;:false,&quot;isOrgIcon&quot;:false,&quot;size&quot;:{&quot;x&quot;:289,&quot;y&quot;:79.16501650165017},&quot;fallbackUrl&quot;:&quot;sources/icons/63349abb19212a00212c0da1/63349a5419212a00212c0d9b.svg&quot;},&quot;source&quot;:{&quot;id&quot;:&quot;63349a5419212a00212c0d9b&quot;,&quot;version&quot;:&quot;20220928190425&quot;,&quot;type&quot;:&quot;ASSETS&quot;},&quot;isPremium&quot;:false,&quot;parent&quot;:{&quot;type&quot;:&quot;CHILD&quot;,&quot;parentId&quot;:&quot;632f680f-afff-4c2a-9598-3b1f26c8593d&quot;,&quot;order&quot;:&quot;5&quot;}},&quot;143b3a1c-d455-4134-b6fc-713540f2f825&quot;:{&quot;relativeTransform&quot;:{&quot;translate&quot;:{&quot;x&quot;:114.54816285998015,&quot;y&quot;:-149.04667328699108},&quot;rotate&quot;:0,&quot;skewX&quot;:0,&quot;scale&quot;:{&quot;x&quot;:1,&quot;y&quot;:1}},&quot;type&quot;:&quot;FIGURE_OBJECT&quot;,&quot;id&quot;:&quot;143b3a1c-d455-4134-b6fc-713540f2f825&quot;,&quot;name&quot;:&quot;Plasmid (2b)&quot;,&quot;displayName&quot;:&quot;Plasmid (2 genes)&quot;,&quot;opacity&quot;:1,&quot;source&quot;:{&quot;id&quot;:&quot;5e503ac26e7d98008c7a0344&quot;,&quot;type&quot;:&quot;ASSETS&quot;},&quot;pathStyles&quot;:[{&quot;type&quot;:&quot;FILL&quot;,&quot;fillStyle&quot;:&quot;rgb(0,0,0)&quot;}],&quot;isLocked&quot;:false,&quot;parent&quot;:{&quot;type&quot;:&quot;CHILD&quot;,&quot;parentId&quot;:&quot;632f680f-afff-4c2a-9598-3b1f26c8593d&quot;,&quot;order&quot;:&quot;7&quot;},&quot;isPremium&quot;:true},&quot;5529dcdb-fc8b-49a3-b067-7c135c236955&quot;:{&quot;type&quot;:&quot;FIGURE_OBJECT&quot;,&quot;id&quot;:&quot;5529dcdb-fc8b-49a3-b067-7c135c236955&quot;,&quot;relativeTransform&quot;:{&quot;translate&quot;:{&quot;x&quot;:-2.842170943040401e-14,&quot;y&quot;:-2.842170943040401e-14},&quot;rotate&quot;:0,&quot;skewX&quot;:0,&quot;scale&quot;:{&quot;x&quot;:1,&quot;y&quot;:1}},&quot;opacity&quot;:1,&quot;path&quot;:{&quot;type&quot;:&quot;ELLIPSE&quot;,&quot;size&quot;:{&quot;x&quot;:112.9279360178904,&quot;y&quot;:112.9279360178904}},&quot;pathStyles&quot;:[{&quot;type&quot;:&quot;FILL&quot;,&quot;fillStyle&quot;:&quot;rgba(0,0,0,0)&quot;},{&quot;type&quot;:&quot;STROKE&quot;,&quot;strokeStyle&quot;:&quot;rgba(70,69,70,1)&quot;,&quot;lineWidth&quot;:1.7925069209188953,&quot;lineJoin&quot;:&quot;round&quot;}],&quot;isLocked&quot;:false,&quot;parent&quot;:{&quot;type&quot;:&quot;CHILD&quot;,&quot;parentId&quot;:&quot;143b3a1c-d455-4134-b6fc-713540f2f825&quot;,&quot;order&quot;:&quot;2&quot;}},&quot;b5691036-d0fe-4ca4-b8c9-067ee00a04c1&quot;:{&quot;type&quot;:&quot;FIGURE_OBJECT&quot;,&quot;id&quot;:&quot;b5691036-d0fe-4ca4-b8c9-067ee00a04c1&quot;,&quot;relativeTransform&quot;:{&quot;translate&quot;:{&quot;x&quot;:0,&quot;y&quot;:0},&quot;rotate&quot;:0,&quot;skewX&quot;:0,&quot;scale&quot;:{&quot;x&quot;:1,&quot;y&quot;:1}},&quot;opacity&quot;:1,&quot;path&quot;:{&quot;type&quot;:&quot;ARC&quot;,&quot;size&quot;:{&quot;x&quot;:113.45571332797402,&quot;y&quot;:113.45571332797402},&quot;startAngle&quot;:-2.7654403853913783,&quot;sweepAngle&quot;:1.0038129558752196},&quot;pathStyles&quot;:[{&quot;type&quot;:&quot;FILL&quot;,&quot;fillStyle&quot;:&quot;rgba(0,0,0,0)&quot;},{&quot;type&quot;:&quot;STROKE&quot;,&quot;strokeStyle&quot;:&quot;rgba(3,170,48,1)&quot;,&quot;lineWidth&quot;:6.566850952968769,&quot;lineJoin&quot;:&quot;round&quot;}],&quot;isLocked&quot;:false,&quot;parent&quot;:{&quot;type&quot;:&quot;CHILD&quot;,&quot;parentId&quot;:&quot;143b3a1c-d455-4134-b6fc-713540f2f825&quot;,&quot;order&quot;:&quot;5&quot;}},&quot;62d47c04-c1fd-4670-b1b0-f3a540952a0a&quot;:{&quot;type&quot;:&quot;FIGURE_OBJECT&quot;,&quot;id&quot;:&quot;62d47c04-c1fd-4670-b1b0-f3a540952a0a&quot;,&quot;relativeTransform&quot;:{&quot;translate&quot;:{&quot;x&quot;:0,&quot;y&quot;:0},&quot;rotate&quot;:0,&quot;skewX&quot;:0,&quot;scale&quot;:{&quot;x&quot;:1,&quot;y&quot;:1}},&quot;opacity&quot;:1,&quot;path&quot;:{&quot;type&quot;:&quot;ARC&quot;,&quot;size&quot;:{&quot;x&quot;:113.45571332797405,&quot;y&quot;:113.45571332797405},&quot;startAngle&quot;:-1.5602703997631713,&quot;sweepAngle&quot;:4.830773825036956},&quot;pathStyles&quot;:[{&quot;type&quot;:&quot;FILL&quot;,&quot;fillStyle&quot;:&quot;rgba(0,0,0,0)&quot;},{&quot;type&quot;:&quot;STROKE&quot;,&quot;strokeStyle&quot;:&quot;rgba(13,135,247,1)&quot;,&quot;lineWidth&quot;:6.566850952968769,&quot;lineJoin&quot;:&quot;round&quot;}],&quot;pathMarkers&quot;:{&quot;markerEnd&quot;:{&quot;type&quot;:&quot;PATH&quot;,&quot;units&quot;:{&quot;type&quot;:&quot;STROKE_WIDTH&quot;,&quot;scale&quot;:0.5},&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43b3a1c-d455-4134-b6fc-713540f2f825&quot;,&quot;order&quot;:&quot;7&quot;}}}}"/>
  <p:tag name="TRANSPARENTBACKGROUND" val="true"/>
  <p:tag name="VERSION" val="1743636167795"/>
  <p:tag name="TITLE" val="Untitled"/>
  <p:tag name="CREATORNAME" val="Jessica Ansari"/>
  <p:tag name="DATEINSERTED" val="1743636605148"/>
</p:tagLst>
</file>

<file path=ppt/tags/tag4.xml><?xml version="1.0" encoding="utf-8"?>
<p:tagLst xmlns:a="http://schemas.openxmlformats.org/drawingml/2006/main" xmlns:r="http://schemas.openxmlformats.org/officeDocument/2006/relationships" xmlns:p="http://schemas.openxmlformats.org/presentationml/2006/main">
  <p:tag name="ID" val="67edc628f6e65eaf59c27ae7"/>
  <p:tag name="BIOJSON" val="{&quot;id&quot;:&quot;b1c7f0a5-c819-4b20-82cd-3737b15e095b&quot;,&quot;objects&quot;:{&quot;b1c7f0a5-c819-4b20-82cd-3737b15e095b&quot;:{&quot;id&quot;:&quot;b1c7f0a5-c819-4b20-82cd-3737b15e095b&quot;,&quot;type&quot;:&quot;FIGURE_OBJECT&quot;,&quot;document&quot;:{&quot;type&quot;:&quot;DOCUMENT_GROUP&quot;,&quot;canvasType&quot;:&quot;FIGURE&quot;,&quot;units&quot;:&quot;in&quot;}},&quot;2a3dc853-d066-4003-8357-dbb5c68c2ee0&quot;:{&quot;id&quot;:&quot;2a3dc853-d066-4003-8357-dbb5c68c2ee0&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b1c7f0a5-c819-4b20-82cd-3737b15e095b&quot;,&quot;type&quot;:&quot;FRAME&quot;,&quot;order&quot;:&quot;5&quot;}},&quot;632f680f-afff-4c2a-9598-3b1f26c8593d&quot;:{&quot;id&quot;:&quot;632f680f-afff-4c2a-9598-3b1f26c8593d&quot;,&quot;type&quot;:&quot;FIGURE_OBJECT&quot;,&quot;document&quot;:{&quot;type&quot;:&quot;FIGURE&quot;,&quot;canvasType&quot;:&quot;FIGURE&quot;,&quot;units&quot;:&quot;in&quot;},&quot;parent&quot;:{&quot;parentId&quot;:&quot;b1c7f0a5-c819-4b20-82cd-3737b15e095b&quot;,&quot;type&quot;:&quot;DOCUMENT&quot;,&quot;order&quot;:&quot;5&quot;}},&quot;667b8ff6-2502-4efd-a331-a98cbe6a5114&quot;:{&quot;id&quot;:&quot;667b8ff6-2502-4efd-a331-a98cbe6a511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632f680f-afff-4c2a-9598-3b1f26c8593d&quot;,&quot;order&quot;:&quot;5&quot;}},&quot;15e654db-c343-468b-a808-508e4d4efff8&quot;:{&quot;id&quot;:&quot;15e654db-c343-468b-a808-508e4d4efff8&quot;,&quot;type&quot;:&quot;FIGURE_OBJECT&quot;,&quot;guide&quot;:{&quot;type&quot;:&quot;GRID&quot;,&quot;distance&quot;:0.5,&quot;units&quot;:&quot;in&quot;},&quot;parent&quot;:{&quot;parentId&quot;:&quot;b1c7f0a5-c819-4b20-82cd-3737b15e095b&quot;,&quot;type&quot;:&quot;GUIDE&quot;,&quot;order&quot;:&quot;5&quot;}},&quot;a0320c76-3e78-46c3-a183-658d1c206714&quot;:{&quot;id&quot;:&quot;a0320c76-3e78-46c3-a183-658d1c206714&quot;,&quot;name&quot;:&quot;Small interfering RNA (siRNA, fork)&quot;,&quot;displayName&quot;:&quot;&quot;,&quot;type&quot;:&quot;FIGURE_OBJECT&quot;,&quot;relativeTransform&quot;:{&quot;translate&quot;:{&quot;x&quot;:-150.15888778550158,&quot;y&quot;:-149.0466732869911},&quot;rotate&quot;:0,&quot;skewX&quot;:0,&quot;scale&quot;:{&quot;x&quot;:1,&quot;y&quot;:1}},&quot;image&quot;:{&quot;url&quot;:&quot;https://icons.cdn.biorender.com/biorender/63349abb19212a00212c0da1/63349a5419212a00212c0d9b.png&quot;,&quot;isPremium&quot;:false,&quot;isOrgIcon&quot;:false,&quot;size&quot;:{&quot;x&quot;:289,&quot;y&quot;:79.16501650165017},&quot;fallbackUrl&quot;:&quot;sources/icons/63349abb19212a00212c0da1/63349a5419212a00212c0d9b.svg&quot;},&quot;source&quot;:{&quot;id&quot;:&quot;63349a5419212a00212c0d9b&quot;,&quot;version&quot;:&quot;20220928190425&quot;,&quot;type&quot;:&quot;ASSETS&quot;},&quot;isPremium&quot;:false,&quot;parent&quot;:{&quot;type&quot;:&quot;CHILD&quot;,&quot;parentId&quot;:&quot;632f680f-afff-4c2a-9598-3b1f26c8593d&quot;,&quot;order&quot;:&quot;5&quot;}},&quot;143b3a1c-d455-4134-b6fc-713540f2f825&quot;:{&quot;relativeTransform&quot;:{&quot;translate&quot;:{&quot;x&quot;:114.54816285998015,&quot;y&quot;:-149.04667328699108},&quot;rotate&quot;:0,&quot;skewX&quot;:0,&quot;scale&quot;:{&quot;x&quot;:1,&quot;y&quot;:1}},&quot;type&quot;:&quot;FIGURE_OBJECT&quot;,&quot;id&quot;:&quot;143b3a1c-d455-4134-b6fc-713540f2f825&quot;,&quot;name&quot;:&quot;Plasmid (2b)&quot;,&quot;displayName&quot;:&quot;Plasmid (2 genes)&quot;,&quot;opacity&quot;:1,&quot;source&quot;:{&quot;id&quot;:&quot;5e503ac26e7d98008c7a0344&quot;,&quot;type&quot;:&quot;ASSETS&quot;},&quot;pathStyles&quot;:[{&quot;type&quot;:&quot;FILL&quot;,&quot;fillStyle&quot;:&quot;rgb(0,0,0)&quot;}],&quot;isLocked&quot;:false,&quot;parent&quot;:{&quot;type&quot;:&quot;CHILD&quot;,&quot;parentId&quot;:&quot;632f680f-afff-4c2a-9598-3b1f26c8593d&quot;,&quot;order&quot;:&quot;7&quot;},&quot;isPremium&quot;:true},&quot;5529dcdb-fc8b-49a3-b067-7c135c236955&quot;:{&quot;type&quot;:&quot;FIGURE_OBJECT&quot;,&quot;id&quot;:&quot;5529dcdb-fc8b-49a3-b067-7c135c236955&quot;,&quot;relativeTransform&quot;:{&quot;translate&quot;:{&quot;x&quot;:-2.842170943040401e-14,&quot;y&quot;:-2.842170943040401e-14},&quot;rotate&quot;:0,&quot;skewX&quot;:0,&quot;scale&quot;:{&quot;x&quot;:1,&quot;y&quot;:1}},&quot;opacity&quot;:1,&quot;path&quot;:{&quot;type&quot;:&quot;ELLIPSE&quot;,&quot;size&quot;:{&quot;x&quot;:112.9279360178904,&quot;y&quot;:112.9279360178904}},&quot;pathStyles&quot;:[{&quot;type&quot;:&quot;FILL&quot;,&quot;fillStyle&quot;:&quot;rgba(0,0,0,0)&quot;},{&quot;type&quot;:&quot;STROKE&quot;,&quot;strokeStyle&quot;:&quot;rgba(70,69,70,1)&quot;,&quot;lineWidth&quot;:1.7925069209188953,&quot;lineJoin&quot;:&quot;round&quot;}],&quot;isLocked&quot;:false,&quot;parent&quot;:{&quot;type&quot;:&quot;CHILD&quot;,&quot;parentId&quot;:&quot;143b3a1c-d455-4134-b6fc-713540f2f825&quot;,&quot;order&quot;:&quot;2&quot;}},&quot;b5691036-d0fe-4ca4-b8c9-067ee00a04c1&quot;:{&quot;type&quot;:&quot;FIGURE_OBJECT&quot;,&quot;id&quot;:&quot;b5691036-d0fe-4ca4-b8c9-067ee00a04c1&quot;,&quot;relativeTransform&quot;:{&quot;translate&quot;:{&quot;x&quot;:0,&quot;y&quot;:0},&quot;rotate&quot;:0,&quot;skewX&quot;:0,&quot;scale&quot;:{&quot;x&quot;:1,&quot;y&quot;:1}},&quot;opacity&quot;:1,&quot;path&quot;:{&quot;type&quot;:&quot;ARC&quot;,&quot;size&quot;:{&quot;x&quot;:113.45571332797402,&quot;y&quot;:113.45571332797402},&quot;startAngle&quot;:-2.7654403853913783,&quot;sweepAngle&quot;:1.0038129558752196},&quot;pathStyles&quot;:[{&quot;type&quot;:&quot;FILL&quot;,&quot;fillStyle&quot;:&quot;rgba(0,0,0,0)&quot;},{&quot;type&quot;:&quot;STROKE&quot;,&quot;strokeStyle&quot;:&quot;rgba(3,170,48,1)&quot;,&quot;lineWidth&quot;:6.566850952968769,&quot;lineJoin&quot;:&quot;round&quot;}],&quot;isLocked&quot;:false,&quot;parent&quot;:{&quot;type&quot;:&quot;CHILD&quot;,&quot;parentId&quot;:&quot;143b3a1c-d455-4134-b6fc-713540f2f825&quot;,&quot;order&quot;:&quot;5&quot;}},&quot;62d47c04-c1fd-4670-b1b0-f3a540952a0a&quot;:{&quot;type&quot;:&quot;FIGURE_OBJECT&quot;,&quot;id&quot;:&quot;62d47c04-c1fd-4670-b1b0-f3a540952a0a&quot;,&quot;relativeTransform&quot;:{&quot;translate&quot;:{&quot;x&quot;:0,&quot;y&quot;:0},&quot;rotate&quot;:0,&quot;skewX&quot;:0,&quot;scale&quot;:{&quot;x&quot;:1,&quot;y&quot;:1}},&quot;opacity&quot;:1,&quot;path&quot;:{&quot;type&quot;:&quot;ARC&quot;,&quot;size&quot;:{&quot;x&quot;:113.45571332797405,&quot;y&quot;:113.45571332797405},&quot;startAngle&quot;:-1.5602703997631713,&quot;sweepAngle&quot;:4.830773825036956},&quot;pathStyles&quot;:[{&quot;type&quot;:&quot;FILL&quot;,&quot;fillStyle&quot;:&quot;rgba(0,0,0,0)&quot;},{&quot;type&quot;:&quot;STROKE&quot;,&quot;strokeStyle&quot;:&quot;rgba(13,135,247,1)&quot;,&quot;lineWidth&quot;:6.566850952968769,&quot;lineJoin&quot;:&quot;round&quot;}],&quot;pathMarkers&quot;:{&quot;markerEnd&quot;:{&quot;type&quot;:&quot;PATH&quot;,&quot;units&quot;:{&quot;type&quot;:&quot;STROKE_WIDTH&quot;,&quot;scale&quot;:0.5},&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43b3a1c-d455-4134-b6fc-713540f2f825&quot;,&quot;order&quot;:&quot;7&quot;}}}}"/>
  <p:tag name="TRANSPARENTBACKGROUND" val="true"/>
  <p:tag name="VERSION" val="1743636167795"/>
  <p:tag name="TITLE" val="Untitled"/>
  <p:tag name="CREATORNAME" val="Jessica Ansari"/>
  <p:tag name="DATEINSERTED" val="1743636605148"/>
</p:tagLst>
</file>

<file path=ppt/tags/tag5.xml><?xml version="1.0" encoding="utf-8"?>
<p:tagLst xmlns:a="http://schemas.openxmlformats.org/drawingml/2006/main" xmlns:r="http://schemas.openxmlformats.org/officeDocument/2006/relationships" xmlns:p="http://schemas.openxmlformats.org/presentationml/2006/main">
  <p:tag name="ID" val="67edc628f6e65eaf59c27ae7"/>
  <p:tag name="BIOJSON" val="{&quot;id&quot;:&quot;b1c7f0a5-c819-4b20-82cd-3737b15e095b&quot;,&quot;objects&quot;:{&quot;b1c7f0a5-c819-4b20-82cd-3737b15e095b&quot;:{&quot;id&quot;:&quot;b1c7f0a5-c819-4b20-82cd-3737b15e095b&quot;,&quot;type&quot;:&quot;FIGURE_OBJECT&quot;,&quot;document&quot;:{&quot;type&quot;:&quot;DOCUMENT_GROUP&quot;,&quot;canvasType&quot;:&quot;FIGURE&quot;,&quot;units&quot;:&quot;in&quot;}},&quot;2a3dc853-d066-4003-8357-dbb5c68c2ee0&quot;:{&quot;id&quot;:&quot;2a3dc853-d066-4003-8357-dbb5c68c2ee0&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b1c7f0a5-c819-4b20-82cd-3737b15e095b&quot;,&quot;type&quot;:&quot;FRAME&quot;,&quot;order&quot;:&quot;5&quot;}},&quot;632f680f-afff-4c2a-9598-3b1f26c8593d&quot;:{&quot;id&quot;:&quot;632f680f-afff-4c2a-9598-3b1f26c8593d&quot;,&quot;type&quot;:&quot;FIGURE_OBJECT&quot;,&quot;document&quot;:{&quot;type&quot;:&quot;FIGURE&quot;,&quot;canvasType&quot;:&quot;FIGURE&quot;,&quot;units&quot;:&quot;in&quot;},&quot;parent&quot;:{&quot;parentId&quot;:&quot;b1c7f0a5-c819-4b20-82cd-3737b15e095b&quot;,&quot;type&quot;:&quot;DOCUMENT&quot;,&quot;order&quot;:&quot;5&quot;}},&quot;667b8ff6-2502-4efd-a331-a98cbe6a5114&quot;:{&quot;id&quot;:&quot;667b8ff6-2502-4efd-a331-a98cbe6a511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632f680f-afff-4c2a-9598-3b1f26c8593d&quot;,&quot;order&quot;:&quot;5&quot;}},&quot;15e654db-c343-468b-a808-508e4d4efff8&quot;:{&quot;id&quot;:&quot;15e654db-c343-468b-a808-508e4d4efff8&quot;,&quot;type&quot;:&quot;FIGURE_OBJECT&quot;,&quot;guide&quot;:{&quot;type&quot;:&quot;GRID&quot;,&quot;distance&quot;:0.5,&quot;units&quot;:&quot;in&quot;},&quot;parent&quot;:{&quot;parentId&quot;:&quot;b1c7f0a5-c819-4b20-82cd-3737b15e095b&quot;,&quot;type&quot;:&quot;GUIDE&quot;,&quot;order&quot;:&quot;5&quot;}},&quot;a0320c76-3e78-46c3-a183-658d1c206714&quot;:{&quot;id&quot;:&quot;a0320c76-3e78-46c3-a183-658d1c206714&quot;,&quot;name&quot;:&quot;Small interfering RNA (siRNA, fork)&quot;,&quot;displayName&quot;:&quot;&quot;,&quot;type&quot;:&quot;FIGURE_OBJECT&quot;,&quot;relativeTransform&quot;:{&quot;translate&quot;:{&quot;x&quot;:-150.15888778550158,&quot;y&quot;:-149.0466732869911},&quot;rotate&quot;:0,&quot;skewX&quot;:0,&quot;scale&quot;:{&quot;x&quot;:1,&quot;y&quot;:1}},&quot;image&quot;:{&quot;url&quot;:&quot;https://icons.cdn.biorender.com/biorender/63349abb19212a00212c0da1/63349a5419212a00212c0d9b.png&quot;,&quot;isPremium&quot;:false,&quot;isOrgIcon&quot;:false,&quot;size&quot;:{&quot;x&quot;:289,&quot;y&quot;:79.16501650165017},&quot;fallbackUrl&quot;:&quot;sources/icons/63349abb19212a00212c0da1/63349a5419212a00212c0d9b.svg&quot;},&quot;source&quot;:{&quot;id&quot;:&quot;63349a5419212a00212c0d9b&quot;,&quot;version&quot;:&quot;20220928190425&quot;,&quot;type&quot;:&quot;ASSETS&quot;},&quot;isPremium&quot;:false,&quot;parent&quot;:{&quot;type&quot;:&quot;CHILD&quot;,&quot;parentId&quot;:&quot;632f680f-afff-4c2a-9598-3b1f26c8593d&quot;,&quot;order&quot;:&quot;5&quot;}},&quot;143b3a1c-d455-4134-b6fc-713540f2f825&quot;:{&quot;relativeTransform&quot;:{&quot;translate&quot;:{&quot;x&quot;:114.54816285998015,&quot;y&quot;:-149.04667328699108},&quot;rotate&quot;:0,&quot;skewX&quot;:0,&quot;scale&quot;:{&quot;x&quot;:1,&quot;y&quot;:1}},&quot;type&quot;:&quot;FIGURE_OBJECT&quot;,&quot;id&quot;:&quot;143b3a1c-d455-4134-b6fc-713540f2f825&quot;,&quot;name&quot;:&quot;Plasmid (2b)&quot;,&quot;displayName&quot;:&quot;Plasmid (2 genes)&quot;,&quot;opacity&quot;:1,&quot;source&quot;:{&quot;id&quot;:&quot;5e503ac26e7d98008c7a0344&quot;,&quot;type&quot;:&quot;ASSETS&quot;},&quot;pathStyles&quot;:[{&quot;type&quot;:&quot;FILL&quot;,&quot;fillStyle&quot;:&quot;rgb(0,0,0)&quot;}],&quot;isLocked&quot;:false,&quot;parent&quot;:{&quot;type&quot;:&quot;CHILD&quot;,&quot;parentId&quot;:&quot;632f680f-afff-4c2a-9598-3b1f26c8593d&quot;,&quot;order&quot;:&quot;7&quot;},&quot;isPremium&quot;:true},&quot;5529dcdb-fc8b-49a3-b067-7c135c236955&quot;:{&quot;type&quot;:&quot;FIGURE_OBJECT&quot;,&quot;id&quot;:&quot;5529dcdb-fc8b-49a3-b067-7c135c236955&quot;,&quot;relativeTransform&quot;:{&quot;translate&quot;:{&quot;x&quot;:-2.842170943040401e-14,&quot;y&quot;:-2.842170943040401e-14},&quot;rotate&quot;:0,&quot;skewX&quot;:0,&quot;scale&quot;:{&quot;x&quot;:1,&quot;y&quot;:1}},&quot;opacity&quot;:1,&quot;path&quot;:{&quot;type&quot;:&quot;ELLIPSE&quot;,&quot;size&quot;:{&quot;x&quot;:112.9279360178904,&quot;y&quot;:112.9279360178904}},&quot;pathStyles&quot;:[{&quot;type&quot;:&quot;FILL&quot;,&quot;fillStyle&quot;:&quot;rgba(0,0,0,0)&quot;},{&quot;type&quot;:&quot;STROKE&quot;,&quot;strokeStyle&quot;:&quot;rgba(70,69,70,1)&quot;,&quot;lineWidth&quot;:1.7925069209188953,&quot;lineJoin&quot;:&quot;round&quot;}],&quot;isLocked&quot;:false,&quot;parent&quot;:{&quot;type&quot;:&quot;CHILD&quot;,&quot;parentId&quot;:&quot;143b3a1c-d455-4134-b6fc-713540f2f825&quot;,&quot;order&quot;:&quot;2&quot;}},&quot;b5691036-d0fe-4ca4-b8c9-067ee00a04c1&quot;:{&quot;type&quot;:&quot;FIGURE_OBJECT&quot;,&quot;id&quot;:&quot;b5691036-d0fe-4ca4-b8c9-067ee00a04c1&quot;,&quot;relativeTransform&quot;:{&quot;translate&quot;:{&quot;x&quot;:0,&quot;y&quot;:0},&quot;rotate&quot;:0,&quot;skewX&quot;:0,&quot;scale&quot;:{&quot;x&quot;:1,&quot;y&quot;:1}},&quot;opacity&quot;:1,&quot;path&quot;:{&quot;type&quot;:&quot;ARC&quot;,&quot;size&quot;:{&quot;x&quot;:113.45571332797402,&quot;y&quot;:113.45571332797402},&quot;startAngle&quot;:-2.7654403853913783,&quot;sweepAngle&quot;:1.0038129558752196},&quot;pathStyles&quot;:[{&quot;type&quot;:&quot;FILL&quot;,&quot;fillStyle&quot;:&quot;rgba(0,0,0,0)&quot;},{&quot;type&quot;:&quot;STROKE&quot;,&quot;strokeStyle&quot;:&quot;rgba(3,170,48,1)&quot;,&quot;lineWidth&quot;:6.566850952968769,&quot;lineJoin&quot;:&quot;round&quot;}],&quot;isLocked&quot;:false,&quot;parent&quot;:{&quot;type&quot;:&quot;CHILD&quot;,&quot;parentId&quot;:&quot;143b3a1c-d455-4134-b6fc-713540f2f825&quot;,&quot;order&quot;:&quot;5&quot;}},&quot;62d47c04-c1fd-4670-b1b0-f3a540952a0a&quot;:{&quot;type&quot;:&quot;FIGURE_OBJECT&quot;,&quot;id&quot;:&quot;62d47c04-c1fd-4670-b1b0-f3a540952a0a&quot;,&quot;relativeTransform&quot;:{&quot;translate&quot;:{&quot;x&quot;:0,&quot;y&quot;:0},&quot;rotate&quot;:0,&quot;skewX&quot;:0,&quot;scale&quot;:{&quot;x&quot;:1,&quot;y&quot;:1}},&quot;opacity&quot;:1,&quot;path&quot;:{&quot;type&quot;:&quot;ARC&quot;,&quot;size&quot;:{&quot;x&quot;:113.45571332797405,&quot;y&quot;:113.45571332797405},&quot;startAngle&quot;:-1.5602703997631713,&quot;sweepAngle&quot;:4.830773825036956},&quot;pathStyles&quot;:[{&quot;type&quot;:&quot;FILL&quot;,&quot;fillStyle&quot;:&quot;rgba(0,0,0,0)&quot;},{&quot;type&quot;:&quot;STROKE&quot;,&quot;strokeStyle&quot;:&quot;rgba(13,135,247,1)&quot;,&quot;lineWidth&quot;:6.566850952968769,&quot;lineJoin&quot;:&quot;round&quot;}],&quot;pathMarkers&quot;:{&quot;markerEnd&quot;:{&quot;type&quot;:&quot;PATH&quot;,&quot;units&quot;:{&quot;type&quot;:&quot;STROKE_WIDTH&quot;,&quot;scale&quot;:0.5},&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43b3a1c-d455-4134-b6fc-713540f2f825&quot;,&quot;order&quot;:&quot;7&quot;}}}}"/>
  <p:tag name="TRANSPARENTBACKGROUND" val="true"/>
  <p:tag name="VERSION" val="1743636167795"/>
  <p:tag name="TITLE" val="Untitled"/>
  <p:tag name="CREATORNAME" val="Jessica Ansari"/>
  <p:tag name="DATEINSERTED" val="17436366051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CFFABA-C67B-5E41-A5AE-BC0B549918AF}">
  <we:reference id="wa200006038" version="1.0.0.3" store="en-US" storeType="OMEX"/>
  <we:alternateReferences>
    <we:reference id="WA200006038" version="1.0.0.3" store="" storeType="OMEX"/>
  </we:alternateReferences>
  <we:properties>
    <we:property name="pptx_export_from_biorender" value="false"/>
    <we:property name="has-user-completed-add" value="tru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F2798158E7F246A0AF917D4B611F6E" ma:contentTypeVersion="18" ma:contentTypeDescription="Create a new document." ma:contentTypeScope="" ma:versionID="41f2cd2f1f8aab84881e1b24a9afaae7">
  <xsd:schema xmlns:xsd="http://www.w3.org/2001/XMLSchema" xmlns:xs="http://www.w3.org/2001/XMLSchema" xmlns:p="http://schemas.microsoft.com/office/2006/metadata/properties" xmlns:ns2="483ddff2-9b2b-4368-b8cd-378ac60c41e5" xmlns:ns3="1748121e-0941-49be-a1be-16d9fb5665be" targetNamespace="http://schemas.microsoft.com/office/2006/metadata/properties" ma:root="true" ma:fieldsID="0fcddcca84e13ad930aaebb8436260f0" ns2:_="" ns3:_="">
    <xsd:import namespace="483ddff2-9b2b-4368-b8cd-378ac60c41e5"/>
    <xsd:import namespace="1748121e-0941-49be-a1be-16d9fb5665b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dff2-9b2b-4368-b8cd-378ac60c41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9be6f66-3e0c-428f-969d-6094a384d721}" ma:internalName="TaxCatchAll" ma:showField="CatchAllData" ma:web="483ddff2-9b2b-4368-b8cd-378ac60c41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748121e-0941-49be-a1be-16d9fb5665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82455f3-2cb7-495f-aa72-87a21e17d2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83ddff2-9b2b-4368-b8cd-378ac60c41e5" xsi:nil="true"/>
    <lcf76f155ced4ddcb4097134ff3c332f xmlns="1748121e-0941-49be-a1be-16d9fb5665be">
      <Terms xmlns="http://schemas.microsoft.com/office/infopath/2007/PartnerControls"/>
    </lcf76f155ced4ddcb4097134ff3c332f>
    <_dlc_DocId xmlns="483ddff2-9b2b-4368-b8cd-378ac60c41e5">AQU3VKAFUFY6-525855781-160459</_dlc_DocId>
    <_dlc_DocIdUrl xmlns="483ddff2-9b2b-4368-b8cd-378ac60c41e5">
      <Url>https://amr.sharepoint.com/sites/amrfiles/_layouts/15/DocIdRedir.aspx?ID=AQU3VKAFUFY6-525855781-160459</Url>
      <Description>AQU3VKAFUFY6-525855781-160459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760E9A3-56A0-4050-AAC2-4334817B11FD}">
  <ds:schemaRefs>
    <ds:schemaRef ds:uri="1748121e-0941-49be-a1be-16d9fb5665be"/>
    <ds:schemaRef ds:uri="483ddff2-9b2b-4368-b8cd-378ac60c41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05496E-91FD-45B1-A356-CB3997723CC7}">
  <ds:schemaRefs>
    <ds:schemaRef ds:uri="1748121e-0941-49be-a1be-16d9fb5665be"/>
    <ds:schemaRef ds:uri="483ddff2-9b2b-4368-b8cd-378ac60c41e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DC13FE-F54C-46A0-B445-46D61D9C4512}">
  <ds:schemaRefs>
    <ds:schemaRef ds:uri="http://schemas.microsoft.com/sharepoint/v3/contenttype/forms"/>
  </ds:schemaRefs>
</ds:datastoreItem>
</file>

<file path=customXml/itemProps4.xml><?xml version="1.0" encoding="utf-8"?>
<ds:datastoreItem xmlns:ds="http://schemas.openxmlformats.org/officeDocument/2006/customXml" ds:itemID="{5DAADAED-9222-4CD2-AFE4-24C4739B65A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16714</TotalTime>
  <Words>1606</Words>
  <Application>Microsoft Macintosh PowerPoint</Application>
  <PresentationFormat>Custom</PresentationFormat>
  <Paragraphs>131</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Canva Sans</vt:lpstr>
      <vt:lpstr>Symbol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AM Speaker PPT</dc:title>
  <dc:creator>Melissa Wilson</dc:creator>
  <cp:lastModifiedBy>Jess Ansari MD</cp:lastModifiedBy>
  <cp:revision>25</cp:revision>
  <dcterms:created xsi:type="dcterms:W3CDTF">2006-08-16T00:00:00Z</dcterms:created>
  <dcterms:modified xsi:type="dcterms:W3CDTF">2025-04-30T21:39:19Z</dcterms:modified>
  <dc:identifier>DAGR5OWT5h0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0x01010048F2798158E7F246A0AF917D4B611F6E</vt:lpwstr>
  </property>
  <property fmtid="{D5CDD505-2E9C-101B-9397-08002B2CF9AE}" pid="3" name="_dlc_DocIdItemGuid">
    <vt:lpwstr>4b6958e1-a4c9-4135-b250-a537c003123a</vt:lpwstr>
  </property>
  <property fmtid="{D5CDD505-2E9C-101B-9397-08002B2CF9AE}" pid="4" name="MediaServiceImageTags">
    <vt:lpwstr/>
  </property>
</Properties>
</file>