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7" r:id="rId2"/>
    <p:sldId id="307" r:id="rId3"/>
    <p:sldId id="325" r:id="rId4"/>
    <p:sldId id="324" r:id="rId5"/>
    <p:sldId id="323" r:id="rId6"/>
    <p:sldId id="322" r:id="rId7"/>
    <p:sldId id="321" r:id="rId8"/>
    <p:sldId id="300" r:id="rId9"/>
    <p:sldId id="327" r:id="rId10"/>
    <p:sldId id="328" r:id="rId11"/>
    <p:sldId id="329" r:id="rId12"/>
    <p:sldId id="330" r:id="rId13"/>
    <p:sldId id="331" r:id="rId14"/>
    <p:sldId id="332" r:id="rId15"/>
    <p:sldId id="326" r:id="rId16"/>
    <p:sldId id="314" r:id="rId17"/>
    <p:sldId id="333" r:id="rId18"/>
    <p:sldId id="335" r:id="rId19"/>
    <p:sldId id="336" r:id="rId20"/>
    <p:sldId id="337" r:id="rId21"/>
    <p:sldId id="338" r:id="rId22"/>
    <p:sldId id="334" r:id="rId23"/>
    <p:sldId id="319" r:id="rId24"/>
    <p:sldId id="339" r:id="rId25"/>
    <p:sldId id="340" r:id="rId26"/>
    <p:sldId id="341" r:id="rId27"/>
    <p:sldId id="320" r:id="rId28"/>
    <p:sldId id="342" r:id="rId29"/>
    <p:sldId id="344" r:id="rId30"/>
    <p:sldId id="343" r:id="rId31"/>
    <p:sldId id="345" r:id="rId32"/>
    <p:sldId id="346" r:id="rId33"/>
    <p:sldId id="347" r:id="rId34"/>
    <p:sldId id="348" r:id="rId35"/>
    <p:sldId id="349"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46AE5-8483-66C3-46FC-C419D9D80985}" name="Ashraf Habib, M.D." initials="AM" userId="S::habib001@duke.edu::e0dbbd86-6bd2-43a0-aa7f-a1fb70d12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raf Habib, M.D." initials="AHM" lastIdx="5" clrIdx="0">
    <p:extLst>
      <p:ext uri="{19B8F6BF-5375-455C-9EA6-DF929625EA0E}">
        <p15:presenceInfo xmlns:p15="http://schemas.microsoft.com/office/powerpoint/2012/main" userId="S::habib001@duke.edu::e0dbbd86-6bd2-43a0-aa7f-a1fb70d12257" providerId="AD"/>
      </p:ext>
    </p:extLst>
  </p:cmAuthor>
  <p:cmAuthor id="2" name="Riley Landreth, D.O." initials="RLD" lastIdx="5" clrIdx="1">
    <p:extLst>
      <p:ext uri="{19B8F6BF-5375-455C-9EA6-DF929625EA0E}">
        <p15:presenceInfo xmlns:p15="http://schemas.microsoft.com/office/powerpoint/2012/main" userId="Riley Landreth, D.O." providerId="None"/>
      </p:ext>
    </p:extLst>
  </p:cmAuthor>
  <p:cmAuthor id="3" name="Liliane Ernst, M.D." initials="LEM" lastIdx="1" clrIdx="2">
    <p:extLst>
      <p:ext uri="{19B8F6BF-5375-455C-9EA6-DF929625EA0E}">
        <p15:presenceInfo xmlns:p15="http://schemas.microsoft.com/office/powerpoint/2012/main" userId="S::lre10@duke.edu::3669a83c-9011-4110-a394-698dedf173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00539B"/>
    <a:srgbClr val="A7D5FF"/>
    <a:srgbClr val="4FABFF"/>
    <a:srgbClr val="0081F6"/>
    <a:srgbClr val="003698"/>
    <a:srgbClr val="595959"/>
    <a:srgbClr val="417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10" autoAdjust="0"/>
    <p:restoredTop sz="65116" autoAdjust="0"/>
  </p:normalViewPr>
  <p:slideViewPr>
    <p:cSldViewPr snapToGrid="0">
      <p:cViewPr varScale="1">
        <p:scale>
          <a:sx n="40" d="100"/>
          <a:sy n="40" d="100"/>
        </p:scale>
        <p:origin x="126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D71E-42E7-A641-B28044642890}"/>
              </c:ext>
            </c:extLst>
          </c:dPt>
          <c:dPt>
            <c:idx val="1"/>
            <c:bubble3D val="0"/>
            <c:spPr>
              <a:noFill/>
              <a:ln w="19050">
                <a:noFill/>
              </a:ln>
              <a:effectLst/>
            </c:spPr>
            <c:extLst>
              <c:ext xmlns:c16="http://schemas.microsoft.com/office/drawing/2014/chart" uri="{C3380CC4-5D6E-409C-BE32-E72D297353CC}">
                <c16:uniqueId val="{00000003-D71E-42E7-A641-B28044642890}"/>
              </c:ext>
            </c:extLst>
          </c:dPt>
          <c:dPt>
            <c:idx val="2"/>
            <c:bubble3D val="0"/>
            <c:spPr>
              <a:solidFill>
                <a:schemeClr val="accent3"/>
              </a:solidFill>
              <a:ln w="19050">
                <a:noFill/>
              </a:ln>
              <a:effectLst/>
            </c:spPr>
            <c:extLst>
              <c:ext xmlns:c16="http://schemas.microsoft.com/office/drawing/2014/chart" uri="{C3380CC4-5D6E-409C-BE32-E72D297353CC}">
                <c16:uniqueId val="{00000005-D71E-42E7-A641-B28044642890}"/>
              </c:ext>
            </c:extLst>
          </c:dPt>
          <c:dPt>
            <c:idx val="3"/>
            <c:bubble3D val="0"/>
            <c:spPr>
              <a:solidFill>
                <a:schemeClr val="accent4"/>
              </a:solidFill>
              <a:ln w="19050">
                <a:noFill/>
              </a:ln>
              <a:effectLst/>
            </c:spPr>
            <c:extLst>
              <c:ext xmlns:c16="http://schemas.microsoft.com/office/drawing/2014/chart" uri="{C3380CC4-5D6E-409C-BE32-E72D297353CC}">
                <c16:uniqueId val="{00000007-D71E-42E7-A641-B28044642890}"/>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71E-42E7-A641-B28044642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REGION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Region</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4-558B-411D-8D8E-F56C0A30F640}"/>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558B-411D-8D8E-F56C0A30F640}"/>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2-558B-411D-8D8E-F56C0A30F640}"/>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558B-411D-8D8E-F56C0A30F640}"/>
              </c:ext>
            </c:extLst>
          </c:dPt>
          <c:cat>
            <c:strRef>
              <c:f>Sheet1!$A$2:$A$5</c:f>
              <c:strCache>
                <c:ptCount val="4"/>
                <c:pt idx="0">
                  <c:v>              </c:v>
                </c:pt>
                <c:pt idx="1">
                  <c:v> </c:v>
                </c:pt>
                <c:pt idx="2">
                  <c:v> </c:v>
                </c:pt>
                <c:pt idx="3">
                  <c:v> </c:v>
                </c:pt>
              </c:strCache>
            </c:strRef>
          </c:cat>
          <c:val>
            <c:numRef>
              <c:f>Sheet1!$B$2:$B$5</c:f>
              <c:numCache>
                <c:formatCode>General</c:formatCode>
                <c:ptCount val="4"/>
                <c:pt idx="0">
                  <c:v>12.32</c:v>
                </c:pt>
                <c:pt idx="1">
                  <c:v>15.04</c:v>
                </c:pt>
                <c:pt idx="2">
                  <c:v>31.87</c:v>
                </c:pt>
                <c:pt idx="3">
                  <c:v>40.76</c:v>
                </c:pt>
              </c:numCache>
            </c:numRef>
          </c:val>
          <c:extLst>
            <c:ext xmlns:c16="http://schemas.microsoft.com/office/drawing/2014/chart" uri="{C3380CC4-5D6E-409C-BE32-E72D297353CC}">
              <c16:uniqueId val="{00000000-558B-411D-8D8E-F56C0A30F640}"/>
            </c:ext>
          </c:extLst>
        </c:ser>
        <c:dLbls>
          <c:showLegendKey val="0"/>
          <c:showVal val="0"/>
          <c:showCatName val="0"/>
          <c:showSerName val="0"/>
          <c:showPercent val="0"/>
          <c:showBubbleSize val="0"/>
        </c:dLbls>
        <c:gapWidth val="100"/>
        <c:axId val="510485584"/>
        <c:axId val="510481320"/>
      </c:barChart>
      <c:valAx>
        <c:axId val="51048132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5584"/>
        <c:crosses val="autoZero"/>
        <c:crossBetween val="between"/>
        <c:majorUnit val="25"/>
      </c:valAx>
      <c:catAx>
        <c:axId val="510485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13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RACE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Race</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1-2D70-423B-A340-D20B5731DF3B}"/>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2D70-423B-A340-D20B5731DF3B}"/>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5-2D70-423B-A340-D20B5731DF3B}"/>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7-2D70-423B-A340-D20B5731DF3B}"/>
              </c:ext>
            </c:extLst>
          </c:dPt>
          <c:dPt>
            <c:idx val="4"/>
            <c:invertIfNegative val="0"/>
            <c:bubble3D val="0"/>
            <c:spPr>
              <a:solidFill>
                <a:srgbClr val="00407A"/>
              </a:solidFill>
              <a:ln w="19050">
                <a:solidFill>
                  <a:srgbClr val="00407A"/>
                </a:solidFill>
              </a:ln>
              <a:effectLst/>
            </c:spPr>
            <c:extLst>
              <c:ext xmlns:c16="http://schemas.microsoft.com/office/drawing/2014/chart" uri="{C3380CC4-5D6E-409C-BE32-E72D297353CC}">
                <c16:uniqueId val="{00000009-2D70-423B-A340-D20B5731DF3B}"/>
              </c:ext>
            </c:extLst>
          </c:dPt>
          <c:cat>
            <c:strRef>
              <c:f>Sheet1!$A$2:$A$6</c:f>
              <c:strCache>
                <c:ptCount val="5"/>
                <c:pt idx="0">
                  <c:v>Asian (1%)</c:v>
                </c:pt>
                <c:pt idx="1">
                  <c:v>Unknown (2%)</c:v>
                </c:pt>
                <c:pt idx="2">
                  <c:v>Other (9%)</c:v>
                </c:pt>
                <c:pt idx="3">
                  <c:v>Black (19%)</c:v>
                </c:pt>
                <c:pt idx="4">
                  <c:v>White (69%)</c:v>
                </c:pt>
              </c:strCache>
            </c:strRef>
          </c:cat>
          <c:val>
            <c:numRef>
              <c:f>Sheet1!$B$2:$B$6</c:f>
              <c:numCache>
                <c:formatCode>General</c:formatCode>
                <c:ptCount val="5"/>
                <c:pt idx="0">
                  <c:v>0.77</c:v>
                </c:pt>
                <c:pt idx="1">
                  <c:v>2.13</c:v>
                </c:pt>
                <c:pt idx="2">
                  <c:v>8.81</c:v>
                </c:pt>
                <c:pt idx="3">
                  <c:v>19.010000000000002</c:v>
                </c:pt>
                <c:pt idx="4">
                  <c:v>69.27</c:v>
                </c:pt>
              </c:numCache>
            </c:numRef>
          </c:val>
          <c:extLst>
            <c:ext xmlns:c16="http://schemas.microsoft.com/office/drawing/2014/chart" uri="{C3380CC4-5D6E-409C-BE32-E72D297353CC}">
              <c16:uniqueId val="{0000000A-2D70-423B-A340-D20B5731DF3B}"/>
            </c:ext>
          </c:extLst>
        </c:ser>
        <c:dLbls>
          <c:showLegendKey val="0"/>
          <c:showVal val="0"/>
          <c:showCatName val="0"/>
          <c:showSerName val="0"/>
          <c:showPercent val="0"/>
          <c:showBubbleSize val="0"/>
        </c:dLbls>
        <c:gapWidth val="100"/>
        <c:axId val="510449176"/>
        <c:axId val="510445240"/>
      </c:barChart>
      <c:valAx>
        <c:axId val="510445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9176"/>
        <c:crosses val="autoZero"/>
        <c:crossBetween val="between"/>
      </c:valAx>
      <c:catAx>
        <c:axId val="510449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52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REGION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Region</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4-558B-411D-8D8E-F56C0A30F640}"/>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558B-411D-8D8E-F56C0A30F640}"/>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2-558B-411D-8D8E-F56C0A30F640}"/>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558B-411D-8D8E-F56C0A30F640}"/>
              </c:ext>
            </c:extLst>
          </c:dPt>
          <c:cat>
            <c:strRef>
              <c:f>Sheet1!$A$2:$A$5</c:f>
              <c:strCache>
                <c:ptCount val="4"/>
                <c:pt idx="0">
                  <c:v>              </c:v>
                </c:pt>
                <c:pt idx="1">
                  <c:v> </c:v>
                </c:pt>
                <c:pt idx="2">
                  <c:v> </c:v>
                </c:pt>
                <c:pt idx="3">
                  <c:v> </c:v>
                </c:pt>
              </c:strCache>
            </c:strRef>
          </c:cat>
          <c:val>
            <c:numRef>
              <c:f>Sheet1!$B$2:$B$5</c:f>
              <c:numCache>
                <c:formatCode>General</c:formatCode>
                <c:ptCount val="4"/>
                <c:pt idx="0">
                  <c:v>12.32</c:v>
                </c:pt>
                <c:pt idx="1">
                  <c:v>15.04</c:v>
                </c:pt>
                <c:pt idx="2">
                  <c:v>31.87</c:v>
                </c:pt>
                <c:pt idx="3">
                  <c:v>40.76</c:v>
                </c:pt>
              </c:numCache>
            </c:numRef>
          </c:val>
          <c:extLst>
            <c:ext xmlns:c16="http://schemas.microsoft.com/office/drawing/2014/chart" uri="{C3380CC4-5D6E-409C-BE32-E72D297353CC}">
              <c16:uniqueId val="{00000000-558B-411D-8D8E-F56C0A30F640}"/>
            </c:ext>
          </c:extLst>
        </c:ser>
        <c:dLbls>
          <c:showLegendKey val="0"/>
          <c:showVal val="0"/>
          <c:showCatName val="0"/>
          <c:showSerName val="0"/>
          <c:showPercent val="0"/>
          <c:showBubbleSize val="0"/>
        </c:dLbls>
        <c:gapWidth val="100"/>
        <c:axId val="510485584"/>
        <c:axId val="510481320"/>
      </c:barChart>
      <c:valAx>
        <c:axId val="51048132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5584"/>
        <c:crosses val="autoZero"/>
        <c:crossBetween val="between"/>
        <c:majorUnit val="25"/>
      </c:valAx>
      <c:catAx>
        <c:axId val="510485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13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RACE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Race</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1-2D70-423B-A340-D20B5731DF3B}"/>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2D70-423B-A340-D20B5731DF3B}"/>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5-2D70-423B-A340-D20B5731DF3B}"/>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7-2D70-423B-A340-D20B5731DF3B}"/>
              </c:ext>
            </c:extLst>
          </c:dPt>
          <c:dPt>
            <c:idx val="4"/>
            <c:invertIfNegative val="0"/>
            <c:bubble3D val="0"/>
            <c:spPr>
              <a:solidFill>
                <a:srgbClr val="00407A"/>
              </a:solidFill>
              <a:ln w="19050">
                <a:solidFill>
                  <a:srgbClr val="00407A"/>
                </a:solidFill>
              </a:ln>
              <a:effectLst/>
            </c:spPr>
            <c:extLst>
              <c:ext xmlns:c16="http://schemas.microsoft.com/office/drawing/2014/chart" uri="{C3380CC4-5D6E-409C-BE32-E72D297353CC}">
                <c16:uniqueId val="{00000009-2D70-423B-A340-D20B5731DF3B}"/>
              </c:ext>
            </c:extLst>
          </c:dPt>
          <c:cat>
            <c:strRef>
              <c:f>Sheet1!$A$2:$A$6</c:f>
              <c:strCache>
                <c:ptCount val="5"/>
                <c:pt idx="0">
                  <c:v>Asian (1%)</c:v>
                </c:pt>
                <c:pt idx="1">
                  <c:v>Unknown (2%)</c:v>
                </c:pt>
                <c:pt idx="2">
                  <c:v>Other (9%)</c:v>
                </c:pt>
                <c:pt idx="3">
                  <c:v>Black (19%)</c:v>
                </c:pt>
                <c:pt idx="4">
                  <c:v>White (69%)</c:v>
                </c:pt>
              </c:strCache>
            </c:strRef>
          </c:cat>
          <c:val>
            <c:numRef>
              <c:f>Sheet1!$B$2:$B$6</c:f>
              <c:numCache>
                <c:formatCode>General</c:formatCode>
                <c:ptCount val="5"/>
                <c:pt idx="0">
                  <c:v>0.77</c:v>
                </c:pt>
                <c:pt idx="1">
                  <c:v>2.13</c:v>
                </c:pt>
                <c:pt idx="2">
                  <c:v>8.81</c:v>
                </c:pt>
                <c:pt idx="3">
                  <c:v>19.010000000000002</c:v>
                </c:pt>
                <c:pt idx="4">
                  <c:v>69.27</c:v>
                </c:pt>
              </c:numCache>
            </c:numRef>
          </c:val>
          <c:extLst>
            <c:ext xmlns:c16="http://schemas.microsoft.com/office/drawing/2014/chart" uri="{C3380CC4-5D6E-409C-BE32-E72D297353CC}">
              <c16:uniqueId val="{0000000A-2D70-423B-A340-D20B5731DF3B}"/>
            </c:ext>
          </c:extLst>
        </c:ser>
        <c:dLbls>
          <c:showLegendKey val="0"/>
          <c:showVal val="0"/>
          <c:showCatName val="0"/>
          <c:showSerName val="0"/>
          <c:showPercent val="0"/>
          <c:showBubbleSize val="0"/>
        </c:dLbls>
        <c:gapWidth val="100"/>
        <c:axId val="510449176"/>
        <c:axId val="510445240"/>
      </c:barChart>
      <c:valAx>
        <c:axId val="510445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9176"/>
        <c:crosses val="autoZero"/>
        <c:crossBetween val="between"/>
      </c:valAx>
      <c:catAx>
        <c:axId val="510449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52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REGION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Region</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4-558B-411D-8D8E-F56C0A30F640}"/>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558B-411D-8D8E-F56C0A30F640}"/>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2-558B-411D-8D8E-F56C0A30F640}"/>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558B-411D-8D8E-F56C0A30F640}"/>
              </c:ext>
            </c:extLst>
          </c:dPt>
          <c:cat>
            <c:strRef>
              <c:f>Sheet1!$A$2:$A$5</c:f>
              <c:strCache>
                <c:ptCount val="4"/>
                <c:pt idx="0">
                  <c:v>              </c:v>
                </c:pt>
                <c:pt idx="1">
                  <c:v> </c:v>
                </c:pt>
                <c:pt idx="2">
                  <c:v> </c:v>
                </c:pt>
                <c:pt idx="3">
                  <c:v> </c:v>
                </c:pt>
              </c:strCache>
            </c:strRef>
          </c:cat>
          <c:val>
            <c:numRef>
              <c:f>Sheet1!$B$2:$B$5</c:f>
              <c:numCache>
                <c:formatCode>General</c:formatCode>
                <c:ptCount val="4"/>
                <c:pt idx="0">
                  <c:v>12.32</c:v>
                </c:pt>
                <c:pt idx="1">
                  <c:v>15.04</c:v>
                </c:pt>
                <c:pt idx="2">
                  <c:v>31.87</c:v>
                </c:pt>
                <c:pt idx="3">
                  <c:v>40.76</c:v>
                </c:pt>
              </c:numCache>
            </c:numRef>
          </c:val>
          <c:extLst>
            <c:ext xmlns:c16="http://schemas.microsoft.com/office/drawing/2014/chart" uri="{C3380CC4-5D6E-409C-BE32-E72D297353CC}">
              <c16:uniqueId val="{00000000-558B-411D-8D8E-F56C0A30F640}"/>
            </c:ext>
          </c:extLst>
        </c:ser>
        <c:dLbls>
          <c:showLegendKey val="0"/>
          <c:showVal val="0"/>
          <c:showCatName val="0"/>
          <c:showSerName val="0"/>
          <c:showPercent val="0"/>
          <c:showBubbleSize val="0"/>
        </c:dLbls>
        <c:gapWidth val="100"/>
        <c:axId val="510485584"/>
        <c:axId val="510481320"/>
      </c:barChart>
      <c:valAx>
        <c:axId val="51048132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5584"/>
        <c:crosses val="autoZero"/>
        <c:crossBetween val="between"/>
        <c:majorUnit val="25"/>
      </c:valAx>
      <c:catAx>
        <c:axId val="510485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813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RACE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Race</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1-2D70-423B-A340-D20B5731DF3B}"/>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2D70-423B-A340-D20B5731DF3B}"/>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5-2D70-423B-A340-D20B5731DF3B}"/>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7-2D70-423B-A340-D20B5731DF3B}"/>
              </c:ext>
            </c:extLst>
          </c:dPt>
          <c:dPt>
            <c:idx val="4"/>
            <c:invertIfNegative val="0"/>
            <c:bubble3D val="0"/>
            <c:spPr>
              <a:solidFill>
                <a:srgbClr val="00407A"/>
              </a:solidFill>
              <a:ln w="19050">
                <a:solidFill>
                  <a:srgbClr val="00407A"/>
                </a:solidFill>
              </a:ln>
              <a:effectLst/>
            </c:spPr>
            <c:extLst>
              <c:ext xmlns:c16="http://schemas.microsoft.com/office/drawing/2014/chart" uri="{C3380CC4-5D6E-409C-BE32-E72D297353CC}">
                <c16:uniqueId val="{00000009-2D70-423B-A340-D20B5731DF3B}"/>
              </c:ext>
            </c:extLst>
          </c:dPt>
          <c:cat>
            <c:strRef>
              <c:f>Sheet1!$A$2:$A$6</c:f>
              <c:strCache>
                <c:ptCount val="5"/>
                <c:pt idx="0">
                  <c:v>Asian (1%)</c:v>
                </c:pt>
                <c:pt idx="1">
                  <c:v>Unknown (2%)</c:v>
                </c:pt>
                <c:pt idx="2">
                  <c:v>Other (9%)</c:v>
                </c:pt>
                <c:pt idx="3">
                  <c:v>Black (19%)</c:v>
                </c:pt>
                <c:pt idx="4">
                  <c:v>White (69%)</c:v>
                </c:pt>
              </c:strCache>
            </c:strRef>
          </c:cat>
          <c:val>
            <c:numRef>
              <c:f>Sheet1!$B$2:$B$6</c:f>
              <c:numCache>
                <c:formatCode>General</c:formatCode>
                <c:ptCount val="5"/>
                <c:pt idx="0">
                  <c:v>0.77</c:v>
                </c:pt>
                <c:pt idx="1">
                  <c:v>2.13</c:v>
                </c:pt>
                <c:pt idx="2">
                  <c:v>8.81</c:v>
                </c:pt>
                <c:pt idx="3">
                  <c:v>19.010000000000002</c:v>
                </c:pt>
                <c:pt idx="4">
                  <c:v>69.27</c:v>
                </c:pt>
              </c:numCache>
            </c:numRef>
          </c:val>
          <c:extLst>
            <c:ext xmlns:c16="http://schemas.microsoft.com/office/drawing/2014/chart" uri="{C3380CC4-5D6E-409C-BE32-E72D297353CC}">
              <c16:uniqueId val="{0000000A-2D70-423B-A340-D20B5731DF3B}"/>
            </c:ext>
          </c:extLst>
        </c:ser>
        <c:dLbls>
          <c:showLegendKey val="0"/>
          <c:showVal val="0"/>
          <c:showCatName val="0"/>
          <c:showSerName val="0"/>
          <c:showPercent val="0"/>
          <c:showBubbleSize val="0"/>
        </c:dLbls>
        <c:gapWidth val="100"/>
        <c:axId val="510449176"/>
        <c:axId val="510445240"/>
      </c:barChart>
      <c:valAx>
        <c:axId val="510445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9176"/>
        <c:crosses val="autoZero"/>
        <c:crossBetween val="between"/>
      </c:valAx>
      <c:catAx>
        <c:axId val="510449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52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ED22-41AD-9217-2F71351C310E}"/>
              </c:ext>
            </c:extLst>
          </c:dPt>
          <c:dPt>
            <c:idx val="1"/>
            <c:bubble3D val="0"/>
            <c:spPr>
              <a:noFill/>
              <a:ln w="19050">
                <a:noFill/>
              </a:ln>
              <a:effectLst/>
            </c:spPr>
            <c:extLst>
              <c:ext xmlns:c16="http://schemas.microsoft.com/office/drawing/2014/chart" uri="{C3380CC4-5D6E-409C-BE32-E72D297353CC}">
                <c16:uniqueId val="{00000003-ED22-41AD-9217-2F71351C310E}"/>
              </c:ext>
            </c:extLst>
          </c:dPt>
          <c:dPt>
            <c:idx val="2"/>
            <c:bubble3D val="0"/>
            <c:spPr>
              <a:solidFill>
                <a:schemeClr val="accent3"/>
              </a:solidFill>
              <a:ln w="19050">
                <a:noFill/>
              </a:ln>
              <a:effectLst/>
            </c:spPr>
            <c:extLst>
              <c:ext xmlns:c16="http://schemas.microsoft.com/office/drawing/2014/chart" uri="{C3380CC4-5D6E-409C-BE32-E72D297353CC}">
                <c16:uniqueId val="{00000005-ED22-41AD-9217-2F71351C310E}"/>
              </c:ext>
            </c:extLst>
          </c:dPt>
          <c:dPt>
            <c:idx val="3"/>
            <c:bubble3D val="0"/>
            <c:spPr>
              <a:solidFill>
                <a:schemeClr val="accent4"/>
              </a:solidFill>
              <a:ln w="19050">
                <a:noFill/>
              </a:ln>
              <a:effectLst/>
            </c:spPr>
            <c:extLst>
              <c:ext xmlns:c16="http://schemas.microsoft.com/office/drawing/2014/chart" uri="{C3380CC4-5D6E-409C-BE32-E72D297353CC}">
                <c16:uniqueId val="{00000007-ED22-41AD-9217-2F71351C310E}"/>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ED22-41AD-9217-2F71351C3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D71E-42E7-A641-B28044642890}"/>
              </c:ext>
            </c:extLst>
          </c:dPt>
          <c:dPt>
            <c:idx val="1"/>
            <c:bubble3D val="0"/>
            <c:spPr>
              <a:noFill/>
              <a:ln w="19050">
                <a:noFill/>
              </a:ln>
              <a:effectLst/>
            </c:spPr>
            <c:extLst>
              <c:ext xmlns:c16="http://schemas.microsoft.com/office/drawing/2014/chart" uri="{C3380CC4-5D6E-409C-BE32-E72D297353CC}">
                <c16:uniqueId val="{00000003-D71E-42E7-A641-B28044642890}"/>
              </c:ext>
            </c:extLst>
          </c:dPt>
          <c:dPt>
            <c:idx val="2"/>
            <c:bubble3D val="0"/>
            <c:spPr>
              <a:solidFill>
                <a:schemeClr val="accent3"/>
              </a:solidFill>
              <a:ln w="19050">
                <a:noFill/>
              </a:ln>
              <a:effectLst/>
            </c:spPr>
            <c:extLst>
              <c:ext xmlns:c16="http://schemas.microsoft.com/office/drawing/2014/chart" uri="{C3380CC4-5D6E-409C-BE32-E72D297353CC}">
                <c16:uniqueId val="{00000005-D71E-42E7-A641-B28044642890}"/>
              </c:ext>
            </c:extLst>
          </c:dPt>
          <c:dPt>
            <c:idx val="3"/>
            <c:bubble3D val="0"/>
            <c:spPr>
              <a:solidFill>
                <a:schemeClr val="accent4"/>
              </a:solidFill>
              <a:ln w="19050">
                <a:noFill/>
              </a:ln>
              <a:effectLst/>
            </c:spPr>
            <c:extLst>
              <c:ext xmlns:c16="http://schemas.microsoft.com/office/drawing/2014/chart" uri="{C3380CC4-5D6E-409C-BE32-E72D297353CC}">
                <c16:uniqueId val="{00000007-D71E-42E7-A641-B28044642890}"/>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71E-42E7-A641-B28044642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D71E-42E7-A641-B28044642890}"/>
              </c:ext>
            </c:extLst>
          </c:dPt>
          <c:dPt>
            <c:idx val="1"/>
            <c:bubble3D val="0"/>
            <c:spPr>
              <a:noFill/>
              <a:ln w="19050">
                <a:noFill/>
              </a:ln>
              <a:effectLst/>
            </c:spPr>
            <c:extLst>
              <c:ext xmlns:c16="http://schemas.microsoft.com/office/drawing/2014/chart" uri="{C3380CC4-5D6E-409C-BE32-E72D297353CC}">
                <c16:uniqueId val="{00000003-D71E-42E7-A641-B28044642890}"/>
              </c:ext>
            </c:extLst>
          </c:dPt>
          <c:dPt>
            <c:idx val="2"/>
            <c:bubble3D val="0"/>
            <c:spPr>
              <a:solidFill>
                <a:schemeClr val="accent3"/>
              </a:solidFill>
              <a:ln w="19050">
                <a:noFill/>
              </a:ln>
              <a:effectLst/>
            </c:spPr>
            <c:extLst>
              <c:ext xmlns:c16="http://schemas.microsoft.com/office/drawing/2014/chart" uri="{C3380CC4-5D6E-409C-BE32-E72D297353CC}">
                <c16:uniqueId val="{00000005-D71E-42E7-A641-B28044642890}"/>
              </c:ext>
            </c:extLst>
          </c:dPt>
          <c:dPt>
            <c:idx val="3"/>
            <c:bubble3D val="0"/>
            <c:spPr>
              <a:solidFill>
                <a:schemeClr val="accent4"/>
              </a:solidFill>
              <a:ln w="19050">
                <a:noFill/>
              </a:ln>
              <a:effectLst/>
            </c:spPr>
            <c:extLst>
              <c:ext xmlns:c16="http://schemas.microsoft.com/office/drawing/2014/chart" uri="{C3380CC4-5D6E-409C-BE32-E72D297353CC}">
                <c16:uniqueId val="{00000007-D71E-42E7-A641-B28044642890}"/>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71E-42E7-A641-B28044642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D71E-42E7-A641-B28044642890}"/>
              </c:ext>
            </c:extLst>
          </c:dPt>
          <c:dPt>
            <c:idx val="1"/>
            <c:bubble3D val="0"/>
            <c:spPr>
              <a:noFill/>
              <a:ln w="19050">
                <a:noFill/>
              </a:ln>
              <a:effectLst/>
            </c:spPr>
            <c:extLst>
              <c:ext xmlns:c16="http://schemas.microsoft.com/office/drawing/2014/chart" uri="{C3380CC4-5D6E-409C-BE32-E72D297353CC}">
                <c16:uniqueId val="{00000003-D71E-42E7-A641-B28044642890}"/>
              </c:ext>
            </c:extLst>
          </c:dPt>
          <c:dPt>
            <c:idx val="2"/>
            <c:bubble3D val="0"/>
            <c:spPr>
              <a:solidFill>
                <a:schemeClr val="accent3"/>
              </a:solidFill>
              <a:ln w="19050">
                <a:noFill/>
              </a:ln>
              <a:effectLst/>
            </c:spPr>
            <c:extLst>
              <c:ext xmlns:c16="http://schemas.microsoft.com/office/drawing/2014/chart" uri="{C3380CC4-5D6E-409C-BE32-E72D297353CC}">
                <c16:uniqueId val="{00000005-D71E-42E7-A641-B28044642890}"/>
              </c:ext>
            </c:extLst>
          </c:dPt>
          <c:dPt>
            <c:idx val="3"/>
            <c:bubble3D val="0"/>
            <c:spPr>
              <a:solidFill>
                <a:schemeClr val="accent4"/>
              </a:solidFill>
              <a:ln w="19050">
                <a:noFill/>
              </a:ln>
              <a:effectLst/>
            </c:spPr>
            <c:extLst>
              <c:ext xmlns:c16="http://schemas.microsoft.com/office/drawing/2014/chart" uri="{C3380CC4-5D6E-409C-BE32-E72D297353CC}">
                <c16:uniqueId val="{00000007-D71E-42E7-A641-B28044642890}"/>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71E-42E7-A641-B28044642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FF0000"/>
              </a:solidFill>
              <a:ln w="19050">
                <a:noFill/>
              </a:ln>
              <a:effectLst/>
            </c:spPr>
            <c:extLst>
              <c:ext xmlns:c16="http://schemas.microsoft.com/office/drawing/2014/chart" uri="{C3380CC4-5D6E-409C-BE32-E72D297353CC}">
                <c16:uniqueId val="{00000001-D71E-42E7-A641-B28044642890}"/>
              </c:ext>
            </c:extLst>
          </c:dPt>
          <c:dPt>
            <c:idx val="1"/>
            <c:bubble3D val="0"/>
            <c:spPr>
              <a:noFill/>
              <a:ln w="19050">
                <a:noFill/>
              </a:ln>
              <a:effectLst/>
            </c:spPr>
            <c:extLst>
              <c:ext xmlns:c16="http://schemas.microsoft.com/office/drawing/2014/chart" uri="{C3380CC4-5D6E-409C-BE32-E72D297353CC}">
                <c16:uniqueId val="{00000003-D71E-42E7-A641-B28044642890}"/>
              </c:ext>
            </c:extLst>
          </c:dPt>
          <c:dPt>
            <c:idx val="2"/>
            <c:bubble3D val="0"/>
            <c:spPr>
              <a:solidFill>
                <a:schemeClr val="accent3"/>
              </a:solidFill>
              <a:ln w="19050">
                <a:noFill/>
              </a:ln>
              <a:effectLst/>
            </c:spPr>
            <c:extLst>
              <c:ext xmlns:c16="http://schemas.microsoft.com/office/drawing/2014/chart" uri="{C3380CC4-5D6E-409C-BE32-E72D297353CC}">
                <c16:uniqueId val="{00000005-D71E-42E7-A641-B28044642890}"/>
              </c:ext>
            </c:extLst>
          </c:dPt>
          <c:dPt>
            <c:idx val="3"/>
            <c:bubble3D val="0"/>
            <c:spPr>
              <a:solidFill>
                <a:schemeClr val="accent4"/>
              </a:solidFill>
              <a:ln w="19050">
                <a:noFill/>
              </a:ln>
              <a:effectLst/>
            </c:spPr>
            <c:extLst>
              <c:ext xmlns:c16="http://schemas.microsoft.com/office/drawing/2014/chart" uri="{C3380CC4-5D6E-409C-BE32-E72D297353CC}">
                <c16:uniqueId val="{00000007-D71E-42E7-A641-B28044642890}"/>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71E-42E7-A641-B28044642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595959"/>
                </a:solidFill>
              </a:rPr>
              <a:t>PATIENTS</a:t>
            </a:r>
            <a:r>
              <a:rPr lang="en-US" sz="1800" dirty="0"/>
              <a:t> (n=158,088)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Patients (n=831,024)</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5-1EB8-4F98-BC04-8606D590A958}"/>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4-1EB8-4F98-BC04-8606D590A958}"/>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3-1EB8-4F98-BC04-8606D590A958}"/>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1-1EB8-4F98-BC04-8606D590A958}"/>
              </c:ext>
            </c:extLst>
          </c:dPt>
          <c:cat>
            <c:strRef>
              <c:f>Sheet1!$A$2:$A$5</c:f>
              <c:strCache>
                <c:ptCount val="4"/>
                <c:pt idx="0">
                  <c:v>                        </c:v>
                </c:pt>
                <c:pt idx="1">
                  <c:v> </c:v>
                </c:pt>
                <c:pt idx="2">
                  <c:v> </c:v>
                </c:pt>
                <c:pt idx="3">
                  <c:v> </c:v>
                </c:pt>
              </c:strCache>
            </c:strRef>
          </c:cat>
          <c:val>
            <c:numRef>
              <c:f>Sheet1!$B$2:$B$5</c:f>
              <c:numCache>
                <c:formatCode>General</c:formatCode>
                <c:ptCount val="4"/>
                <c:pt idx="0">
                  <c:v>118184</c:v>
                </c:pt>
                <c:pt idx="1">
                  <c:v>4943</c:v>
                </c:pt>
                <c:pt idx="2">
                  <c:v>10191</c:v>
                </c:pt>
                <c:pt idx="3">
                  <c:v>24770</c:v>
                </c:pt>
              </c:numCache>
            </c:numRef>
          </c:val>
          <c:extLst>
            <c:ext xmlns:c16="http://schemas.microsoft.com/office/drawing/2014/chart" uri="{C3380CC4-5D6E-409C-BE32-E72D297353CC}">
              <c16:uniqueId val="{00000000-1EB8-4F98-BC04-8606D590A958}"/>
            </c:ext>
          </c:extLst>
        </c:ser>
        <c:dLbls>
          <c:showLegendKey val="0"/>
          <c:showVal val="0"/>
          <c:showCatName val="0"/>
          <c:showSerName val="0"/>
          <c:showPercent val="0"/>
          <c:showBubbleSize val="0"/>
        </c:dLbls>
        <c:gapWidth val="100"/>
        <c:axId val="415565064"/>
        <c:axId val="415567032"/>
      </c:barChart>
      <c:valAx>
        <c:axId val="415567032"/>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5064"/>
        <c:crosses val="autoZero"/>
        <c:crossBetween val="between"/>
        <c:majorUnit val="60000"/>
      </c:valAx>
      <c:catAx>
        <c:axId val="415565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5670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RACE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Race</c:v>
                </c:pt>
              </c:strCache>
            </c:strRef>
          </c:tx>
          <c:spPr>
            <a:solidFill>
              <a:schemeClr val="accent1"/>
            </a:solidFill>
            <a:ln w="19050">
              <a:solidFill>
                <a:srgbClr val="00539B"/>
              </a:solidFill>
            </a:ln>
            <a:effectLst/>
          </c:spPr>
          <c:invertIfNegative val="0"/>
          <c:dPt>
            <c:idx val="0"/>
            <c:invertIfNegative val="0"/>
            <c:bubble3D val="0"/>
            <c:spPr>
              <a:solidFill>
                <a:srgbClr val="A7D5FF"/>
              </a:solidFill>
              <a:ln w="19050">
                <a:solidFill>
                  <a:srgbClr val="A7D5FF"/>
                </a:solidFill>
              </a:ln>
              <a:effectLst/>
            </c:spPr>
            <c:extLst>
              <c:ext xmlns:c16="http://schemas.microsoft.com/office/drawing/2014/chart" uri="{C3380CC4-5D6E-409C-BE32-E72D297353CC}">
                <c16:uniqueId val="{00000001-2D70-423B-A340-D20B5731DF3B}"/>
              </c:ext>
            </c:extLst>
          </c:dPt>
          <c:dPt>
            <c:idx val="1"/>
            <c:invertIfNegative val="0"/>
            <c:bubble3D val="0"/>
            <c:spPr>
              <a:solidFill>
                <a:srgbClr val="4FABFF"/>
              </a:solidFill>
              <a:ln w="19050">
                <a:solidFill>
                  <a:srgbClr val="4FABFF"/>
                </a:solidFill>
              </a:ln>
              <a:effectLst/>
            </c:spPr>
            <c:extLst>
              <c:ext xmlns:c16="http://schemas.microsoft.com/office/drawing/2014/chart" uri="{C3380CC4-5D6E-409C-BE32-E72D297353CC}">
                <c16:uniqueId val="{00000003-2D70-423B-A340-D20B5731DF3B}"/>
              </c:ext>
            </c:extLst>
          </c:dPt>
          <c:dPt>
            <c:idx val="2"/>
            <c:invertIfNegative val="0"/>
            <c:bubble3D val="0"/>
            <c:spPr>
              <a:solidFill>
                <a:srgbClr val="0081F6"/>
              </a:solidFill>
              <a:ln w="19050">
                <a:solidFill>
                  <a:srgbClr val="0081F6"/>
                </a:solidFill>
              </a:ln>
              <a:effectLst/>
            </c:spPr>
            <c:extLst>
              <c:ext xmlns:c16="http://schemas.microsoft.com/office/drawing/2014/chart" uri="{C3380CC4-5D6E-409C-BE32-E72D297353CC}">
                <c16:uniqueId val="{00000005-2D70-423B-A340-D20B5731DF3B}"/>
              </c:ext>
            </c:extLst>
          </c:dPt>
          <c:dPt>
            <c:idx val="3"/>
            <c:invertIfNegative val="0"/>
            <c:bubble3D val="0"/>
            <c:spPr>
              <a:solidFill>
                <a:srgbClr val="00539B"/>
              </a:solidFill>
              <a:ln w="19050">
                <a:solidFill>
                  <a:srgbClr val="00539B"/>
                </a:solidFill>
              </a:ln>
              <a:effectLst/>
            </c:spPr>
            <c:extLst>
              <c:ext xmlns:c16="http://schemas.microsoft.com/office/drawing/2014/chart" uri="{C3380CC4-5D6E-409C-BE32-E72D297353CC}">
                <c16:uniqueId val="{00000007-2D70-423B-A340-D20B5731DF3B}"/>
              </c:ext>
            </c:extLst>
          </c:dPt>
          <c:dPt>
            <c:idx val="4"/>
            <c:invertIfNegative val="0"/>
            <c:bubble3D val="0"/>
            <c:spPr>
              <a:solidFill>
                <a:srgbClr val="00407A"/>
              </a:solidFill>
              <a:ln w="19050">
                <a:solidFill>
                  <a:srgbClr val="00407A"/>
                </a:solidFill>
              </a:ln>
              <a:effectLst/>
            </c:spPr>
            <c:extLst>
              <c:ext xmlns:c16="http://schemas.microsoft.com/office/drawing/2014/chart" uri="{C3380CC4-5D6E-409C-BE32-E72D297353CC}">
                <c16:uniqueId val="{00000009-2D70-423B-A340-D20B5731DF3B}"/>
              </c:ext>
            </c:extLst>
          </c:dPt>
          <c:cat>
            <c:strRef>
              <c:f>Sheet1!$A$2:$A$6</c:f>
              <c:strCache>
                <c:ptCount val="5"/>
                <c:pt idx="0">
                  <c:v>Asian (1%)</c:v>
                </c:pt>
                <c:pt idx="1">
                  <c:v>Unknown (2%)</c:v>
                </c:pt>
                <c:pt idx="2">
                  <c:v>Other (9%)</c:v>
                </c:pt>
                <c:pt idx="3">
                  <c:v>Black (19%)</c:v>
                </c:pt>
                <c:pt idx="4">
                  <c:v>White (69%)</c:v>
                </c:pt>
              </c:strCache>
            </c:strRef>
          </c:cat>
          <c:val>
            <c:numRef>
              <c:f>Sheet1!$B$2:$B$6</c:f>
              <c:numCache>
                <c:formatCode>General</c:formatCode>
                <c:ptCount val="5"/>
                <c:pt idx="0">
                  <c:v>0.77</c:v>
                </c:pt>
                <c:pt idx="1">
                  <c:v>2.13</c:v>
                </c:pt>
                <c:pt idx="2">
                  <c:v>8.81</c:v>
                </c:pt>
                <c:pt idx="3">
                  <c:v>19.010000000000002</c:v>
                </c:pt>
                <c:pt idx="4">
                  <c:v>69.27</c:v>
                </c:pt>
              </c:numCache>
            </c:numRef>
          </c:val>
          <c:extLst>
            <c:ext xmlns:c16="http://schemas.microsoft.com/office/drawing/2014/chart" uri="{C3380CC4-5D6E-409C-BE32-E72D297353CC}">
              <c16:uniqueId val="{0000000A-2D70-423B-A340-D20B5731DF3B}"/>
            </c:ext>
          </c:extLst>
        </c:ser>
        <c:dLbls>
          <c:showLegendKey val="0"/>
          <c:showVal val="0"/>
          <c:showCatName val="0"/>
          <c:showSerName val="0"/>
          <c:showPercent val="0"/>
          <c:showBubbleSize val="0"/>
        </c:dLbls>
        <c:gapWidth val="100"/>
        <c:axId val="510449176"/>
        <c:axId val="510445240"/>
      </c:barChart>
      <c:valAx>
        <c:axId val="510445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9176"/>
        <c:crosses val="autoZero"/>
        <c:crossBetween val="between"/>
      </c:valAx>
      <c:catAx>
        <c:axId val="510449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4452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B149981-54A5-499F-8E31-8F929127FA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381B46EF-9CF5-41BA-89D5-00F69D8CFDE8}" type="slidenum">
              <a:rPr lang="en-US" smtClean="0"/>
              <a:pPr eaLnBrk="1" hangingPunct="1">
                <a:defRPr/>
              </a:pPr>
              <a:t>1</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solidFill>
                  <a:schemeClr val="tx1"/>
                </a:solidFill>
              </a:rPr>
              <a:t>- Good morning everyone!</a:t>
            </a:r>
          </a:p>
          <a:p>
            <a:pPr eaLnBrk="1" hangingPunct="1">
              <a:defRPr/>
            </a:pPr>
            <a:r>
              <a:rPr lang="en-US" dirty="0">
                <a:solidFill>
                  <a:schemeClr val="tx1"/>
                </a:solidFill>
              </a:rPr>
              <a:t>- My name is Heather Acuff, and I’m an OB anesthesia fellow at Duke University</a:t>
            </a:r>
          </a:p>
          <a:p>
            <a:pPr eaLnBrk="1" hangingPunct="1">
              <a:defRPr/>
            </a:pPr>
            <a:r>
              <a:rPr lang="en-US" dirty="0">
                <a:solidFill>
                  <a:schemeClr val="tx1"/>
                </a:solidFill>
              </a:rPr>
              <a:t>- I’d like to start by thanking my mentors, Drs. Meng, Stuart, Quist-Nelson, and Habib, as well as the SOAP </a:t>
            </a:r>
            <a:r>
              <a:rPr lang="en-US" b="0" dirty="0">
                <a:solidFill>
                  <a:schemeClr val="tx1"/>
                </a:solidFill>
              </a:rPr>
              <a:t>research</a:t>
            </a:r>
            <a:r>
              <a:rPr lang="en-US" dirty="0">
                <a:solidFill>
                  <a:schemeClr val="tx1"/>
                </a:solidFill>
              </a:rPr>
              <a:t> committee, for the opportunity to present my work here today</a:t>
            </a:r>
          </a:p>
          <a:p>
            <a:pPr eaLnBrk="1" hangingPunct="1">
              <a:defRPr/>
            </a:pPr>
            <a:r>
              <a:rPr lang="en-US" dirty="0">
                <a:solidFill>
                  <a:schemeClr val="tx1"/>
                </a:solidFill>
              </a:rPr>
              <a:t>- The topic of my presentation is examining </a:t>
            </a:r>
            <a:r>
              <a:rPr lang="en-US" b="0" dirty="0">
                <a:solidFill>
                  <a:schemeClr val="tx1"/>
                </a:solidFill>
              </a:rPr>
              <a:t>the association</a:t>
            </a:r>
            <a:r>
              <a:rPr lang="en-US" b="1" dirty="0">
                <a:solidFill>
                  <a:schemeClr val="tx1"/>
                </a:solidFill>
              </a:rPr>
              <a:t> </a:t>
            </a:r>
            <a:r>
              <a:rPr lang="en-US" dirty="0">
                <a:solidFill>
                  <a:schemeClr val="tx1"/>
                </a:solidFill>
              </a:rPr>
              <a:t>between antepartum psychiatric medications and hypertensive disorders of pregnancy</a:t>
            </a:r>
            <a:r>
              <a:rPr lang="en-US" baseline="0" dirty="0">
                <a:solidFill>
                  <a:schemeClr val="tx1"/>
                </a:solidFill>
              </a:rPr>
              <a:t> in patients with mood and anxiety disorders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D0A4-98F4-F84B-6C84-DF3A981EE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6CA99-C03F-7925-52CA-25EAAF0C6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0D0F8-A9F9-8269-D80D-9468D15CBC94}"/>
              </a:ext>
            </a:extLst>
          </p:cNvPr>
          <p:cNvSpPr>
            <a:spLocks noGrp="1"/>
          </p:cNvSpPr>
          <p:nvPr>
            <p:ph type="body" idx="1"/>
          </p:nvPr>
        </p:nvSpPr>
        <p:spPr/>
        <p:txBody>
          <a:bodyPr/>
          <a:lstStyle/>
          <a:p>
            <a:r>
              <a:rPr lang="en-US" strike="noStrike" dirty="0">
                <a:solidFill>
                  <a:schemeClr val="tx1"/>
                </a:solidFill>
              </a:rPr>
              <a:t>- We included </a:t>
            </a:r>
            <a:r>
              <a:rPr lang="en-US" dirty="0">
                <a:solidFill>
                  <a:schemeClr val="tx1"/>
                </a:solidFill>
              </a:rPr>
              <a:t>obstetric patients at least 18 years old who had at least</a:t>
            </a:r>
            <a:r>
              <a:rPr lang="en-US" baseline="0" dirty="0">
                <a:solidFill>
                  <a:schemeClr val="tx1"/>
                </a:solidFill>
              </a:rPr>
              <a:t> one pregnancy encounter, one birth hospitalization between 2016 and 2020, and an ICD-10 diagnosis code of either a mood disorder, anxiety disorder, or both at any pregnancy encounter</a:t>
            </a:r>
            <a:endParaRPr lang="en-US" dirty="0">
              <a:solidFill>
                <a:schemeClr val="tx1"/>
              </a:solidFill>
            </a:endParaRPr>
          </a:p>
        </p:txBody>
      </p:sp>
      <p:sp>
        <p:nvSpPr>
          <p:cNvPr id="4" name="Slide Number Placeholder 3">
            <a:extLst>
              <a:ext uri="{FF2B5EF4-FFF2-40B4-BE49-F238E27FC236}">
                <a16:creationId xmlns:a16="http://schemas.microsoft.com/office/drawing/2014/main" id="{4EB13942-F794-D26B-60FD-ADAFFFF96AD6}"/>
              </a:ext>
            </a:extLst>
          </p:cNvPr>
          <p:cNvSpPr>
            <a:spLocks noGrp="1"/>
          </p:cNvSpPr>
          <p:nvPr>
            <p:ph type="sldNum" sz="quarter" idx="5"/>
          </p:nvPr>
        </p:nvSpPr>
        <p:spPr/>
        <p:txBody>
          <a:bodyPr/>
          <a:lstStyle/>
          <a:p>
            <a:pPr>
              <a:defRPr/>
            </a:pPr>
            <a:fld id="{5B149981-54A5-499F-8E31-8F929127FA47}" type="slidenum">
              <a:rPr lang="en-US" smtClean="0"/>
              <a:pPr>
                <a:defRPr/>
              </a:pPr>
              <a:t>10</a:t>
            </a:fld>
            <a:endParaRPr lang="en-US"/>
          </a:p>
        </p:txBody>
      </p:sp>
    </p:spTree>
    <p:extLst>
      <p:ext uri="{BB962C8B-B14F-4D97-AF65-F5344CB8AC3E}">
        <p14:creationId xmlns:p14="http://schemas.microsoft.com/office/powerpoint/2010/main" val="76598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B6D1E-7059-A92D-B2E9-1C3CBBF39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6A5E6-7962-D39C-4881-C9E6EED22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5BC5A-84DD-9FB4-5D50-780A4D32DA4A}"/>
              </a:ext>
            </a:extLst>
          </p:cNvPr>
          <p:cNvSpPr>
            <a:spLocks noGrp="1"/>
          </p:cNvSpPr>
          <p:nvPr>
            <p:ph type="body" idx="1"/>
          </p:nvPr>
        </p:nvSpPr>
        <p:spPr/>
        <p:txBody>
          <a:bodyPr/>
          <a:lstStyle/>
          <a:p>
            <a:r>
              <a:rPr lang="en-US" dirty="0">
                <a:solidFill>
                  <a:schemeClr val="tx1"/>
                </a:solidFill>
              </a:rPr>
              <a:t>- Our exposure of interest </a:t>
            </a:r>
            <a:r>
              <a:rPr lang="en-US" b="0" dirty="0">
                <a:solidFill>
                  <a:schemeClr val="tx1"/>
                </a:solidFill>
              </a:rPr>
              <a:t>was</a:t>
            </a:r>
            <a:r>
              <a:rPr lang="en-US" dirty="0">
                <a:solidFill>
                  <a:schemeClr val="tx1"/>
                </a:solidFill>
              </a:rPr>
              <a:t> antepartum</a:t>
            </a:r>
            <a:r>
              <a:rPr lang="en-US" baseline="0" dirty="0">
                <a:solidFill>
                  <a:schemeClr val="tx1"/>
                </a:solidFill>
              </a:rPr>
              <a:t> psychiatric medication prescription</a:t>
            </a:r>
            <a:br>
              <a:rPr lang="en-US" baseline="0" dirty="0">
                <a:solidFill>
                  <a:schemeClr val="tx1"/>
                </a:solidFill>
              </a:rPr>
            </a:br>
            <a:r>
              <a:rPr lang="en-US" baseline="0" dirty="0">
                <a:solidFill>
                  <a:schemeClr val="tx1"/>
                </a:solidFill>
              </a:rPr>
              <a:t>- This was defined as the presence of a prescription for antidepressants, anxiolytics, or both at the time of admission to the birth hospitalization</a:t>
            </a:r>
            <a:br>
              <a:rPr lang="en-US" baseline="0" dirty="0">
                <a:solidFill>
                  <a:schemeClr val="tx1"/>
                </a:solidFill>
              </a:rPr>
            </a:br>
            <a:r>
              <a:rPr lang="en-US" baseline="0" dirty="0">
                <a:solidFill>
                  <a:schemeClr val="tx1"/>
                </a:solidFill>
              </a:rPr>
              <a:t>- These groups were compared to the reference group of patients who were not prescribed either antidepressants or anxiolytics</a:t>
            </a:r>
            <a:endParaRPr lang="en-US" dirty="0">
              <a:solidFill>
                <a:schemeClr val="tx1"/>
              </a:solidFill>
            </a:endParaRPr>
          </a:p>
        </p:txBody>
      </p:sp>
      <p:sp>
        <p:nvSpPr>
          <p:cNvPr id="4" name="Slide Number Placeholder 3">
            <a:extLst>
              <a:ext uri="{FF2B5EF4-FFF2-40B4-BE49-F238E27FC236}">
                <a16:creationId xmlns:a16="http://schemas.microsoft.com/office/drawing/2014/main" id="{7CB7413A-5E7F-8D04-3C0C-2E46B583E788}"/>
              </a:ext>
            </a:extLst>
          </p:cNvPr>
          <p:cNvSpPr>
            <a:spLocks noGrp="1"/>
          </p:cNvSpPr>
          <p:nvPr>
            <p:ph type="sldNum" sz="quarter" idx="5"/>
          </p:nvPr>
        </p:nvSpPr>
        <p:spPr/>
        <p:txBody>
          <a:bodyPr/>
          <a:lstStyle/>
          <a:p>
            <a:pPr>
              <a:defRPr/>
            </a:pPr>
            <a:fld id="{5B149981-54A5-499F-8E31-8F929127FA47}" type="slidenum">
              <a:rPr lang="en-US" smtClean="0"/>
              <a:pPr>
                <a:defRPr/>
              </a:pPr>
              <a:t>11</a:t>
            </a:fld>
            <a:endParaRPr lang="en-US"/>
          </a:p>
        </p:txBody>
      </p:sp>
    </p:spTree>
    <p:extLst>
      <p:ext uri="{BB962C8B-B14F-4D97-AF65-F5344CB8AC3E}">
        <p14:creationId xmlns:p14="http://schemas.microsoft.com/office/powerpoint/2010/main" val="168551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A6BA-F626-833B-0E1C-E21B29B61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A59D8-B2BE-B440-8E1E-BC1F7DF9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6D60C-FB7E-C8C9-7998-BC6C5701E69B}"/>
              </a:ext>
            </a:extLst>
          </p:cNvPr>
          <p:cNvSpPr>
            <a:spLocks noGrp="1"/>
          </p:cNvSpPr>
          <p:nvPr>
            <p:ph type="body" idx="1"/>
          </p:nvPr>
        </p:nvSpPr>
        <p:spPr/>
        <p:txBody>
          <a:bodyPr/>
          <a:lstStyle/>
          <a:p>
            <a:r>
              <a:rPr lang="en-US" dirty="0">
                <a:solidFill>
                  <a:schemeClr val="tx1"/>
                </a:solidFill>
              </a:rPr>
              <a:t>- Our outcome of interest </a:t>
            </a:r>
            <a:r>
              <a:rPr lang="en-US" b="0" dirty="0">
                <a:solidFill>
                  <a:schemeClr val="tx1"/>
                </a:solidFill>
              </a:rPr>
              <a:t>was</a:t>
            </a:r>
            <a:r>
              <a:rPr lang="en-US" dirty="0">
                <a:solidFill>
                  <a:schemeClr val="tx1"/>
                </a:solidFill>
              </a:rPr>
              <a:t> hypertensive disorders of pregnancy at birth hospitalization</a:t>
            </a:r>
            <a:br>
              <a:rPr lang="en-US" dirty="0">
                <a:solidFill>
                  <a:schemeClr val="tx1"/>
                </a:solidFill>
              </a:rPr>
            </a:br>
            <a:r>
              <a:rPr lang="en-US" dirty="0">
                <a:solidFill>
                  <a:schemeClr val="tx1"/>
                </a:solidFill>
              </a:rPr>
              <a:t>- These</a:t>
            </a:r>
            <a:r>
              <a:rPr lang="en-US" baseline="0" dirty="0">
                <a:solidFill>
                  <a:schemeClr val="tx1"/>
                </a:solidFill>
              </a:rPr>
              <a:t> were either</a:t>
            </a:r>
            <a:r>
              <a:rPr lang="en-US" dirty="0">
                <a:solidFill>
                  <a:schemeClr val="tx1"/>
                </a:solidFill>
              </a:rPr>
              <a:t> gestational hypertension or preeclampsia</a:t>
            </a:r>
            <a:r>
              <a:rPr lang="en-US" baseline="0" dirty="0">
                <a:solidFill>
                  <a:schemeClr val="tx1"/>
                </a:solidFill>
              </a:rPr>
              <a:t> </a:t>
            </a:r>
            <a:r>
              <a:rPr lang="en-US" dirty="0">
                <a:solidFill>
                  <a:schemeClr val="tx1"/>
                </a:solidFill>
              </a:rPr>
              <a:t>with or without severe features</a:t>
            </a:r>
          </a:p>
          <a:p>
            <a:endParaRPr lang="en-US" dirty="0">
              <a:solidFill>
                <a:schemeClr val="tx1"/>
              </a:solidFill>
            </a:endParaRPr>
          </a:p>
        </p:txBody>
      </p:sp>
      <p:sp>
        <p:nvSpPr>
          <p:cNvPr id="4" name="Slide Number Placeholder 3">
            <a:extLst>
              <a:ext uri="{FF2B5EF4-FFF2-40B4-BE49-F238E27FC236}">
                <a16:creationId xmlns:a16="http://schemas.microsoft.com/office/drawing/2014/main" id="{14E4FA2D-68C7-E72F-B219-90A651B59630}"/>
              </a:ext>
            </a:extLst>
          </p:cNvPr>
          <p:cNvSpPr>
            <a:spLocks noGrp="1"/>
          </p:cNvSpPr>
          <p:nvPr>
            <p:ph type="sldNum" sz="quarter" idx="5"/>
          </p:nvPr>
        </p:nvSpPr>
        <p:spPr/>
        <p:txBody>
          <a:bodyPr/>
          <a:lstStyle/>
          <a:p>
            <a:pPr>
              <a:defRPr/>
            </a:pPr>
            <a:fld id="{5B149981-54A5-499F-8E31-8F929127FA47}" type="slidenum">
              <a:rPr lang="en-US" smtClean="0"/>
              <a:pPr>
                <a:defRPr/>
              </a:pPr>
              <a:t>12</a:t>
            </a:fld>
            <a:endParaRPr lang="en-US"/>
          </a:p>
        </p:txBody>
      </p:sp>
    </p:spTree>
    <p:extLst>
      <p:ext uri="{BB962C8B-B14F-4D97-AF65-F5344CB8AC3E}">
        <p14:creationId xmlns:p14="http://schemas.microsoft.com/office/powerpoint/2010/main" val="287691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0D67-AB37-42EF-A015-AAC463DEC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8A6E4-DE00-4FAC-03AC-80090D97F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F7BDB-0A77-778F-E054-A1809BBBD1C7}"/>
              </a:ext>
            </a:extLst>
          </p:cNvPr>
          <p:cNvSpPr>
            <a:spLocks noGrp="1"/>
          </p:cNvSpPr>
          <p:nvPr>
            <p:ph type="body" idx="1"/>
          </p:nvPr>
        </p:nvSpPr>
        <p:spPr/>
        <p:txBody>
          <a:bodyPr/>
          <a:lstStyle/>
          <a:p>
            <a:r>
              <a:rPr lang="en-US" b="0" strike="noStrike" dirty="0">
                <a:solidFill>
                  <a:schemeClr val="tx1"/>
                </a:solidFill>
              </a:rPr>
              <a:t>- We performed a multivariable logistic regression model to examine the association of antepartum psychiatric medication prescription with hypertensive disorders of pregnancy</a:t>
            </a:r>
            <a:endParaRPr lang="en-US" b="0" strike="sngStrike" dirty="0">
              <a:solidFill>
                <a:schemeClr val="tx1"/>
              </a:solidFill>
            </a:endParaRPr>
          </a:p>
        </p:txBody>
      </p:sp>
      <p:sp>
        <p:nvSpPr>
          <p:cNvPr id="4" name="Slide Number Placeholder 3">
            <a:extLst>
              <a:ext uri="{FF2B5EF4-FFF2-40B4-BE49-F238E27FC236}">
                <a16:creationId xmlns:a16="http://schemas.microsoft.com/office/drawing/2014/main" id="{3D89826C-D4DB-8922-6B44-EA2F0B11262C}"/>
              </a:ext>
            </a:extLst>
          </p:cNvPr>
          <p:cNvSpPr>
            <a:spLocks noGrp="1"/>
          </p:cNvSpPr>
          <p:nvPr>
            <p:ph type="sldNum" sz="quarter" idx="5"/>
          </p:nvPr>
        </p:nvSpPr>
        <p:spPr/>
        <p:txBody>
          <a:bodyPr/>
          <a:lstStyle/>
          <a:p>
            <a:pPr>
              <a:defRPr/>
            </a:pPr>
            <a:fld id="{5B149981-54A5-499F-8E31-8F929127FA47}" type="slidenum">
              <a:rPr lang="en-US" smtClean="0"/>
              <a:pPr>
                <a:defRPr/>
              </a:pPr>
              <a:t>13</a:t>
            </a:fld>
            <a:endParaRPr lang="en-US"/>
          </a:p>
        </p:txBody>
      </p:sp>
    </p:spTree>
    <p:extLst>
      <p:ext uri="{BB962C8B-B14F-4D97-AF65-F5344CB8AC3E}">
        <p14:creationId xmlns:p14="http://schemas.microsoft.com/office/powerpoint/2010/main" val="165450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B6520-EDE2-AD7C-912C-8F2D8AECF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6CE04-1739-8D82-0821-6FC0D14C6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D92D9-99FF-3D06-3562-09FC28ADB0D3}"/>
              </a:ext>
            </a:extLst>
          </p:cNvPr>
          <p:cNvSpPr>
            <a:spLocks noGrp="1"/>
          </p:cNvSpPr>
          <p:nvPr>
            <p:ph type="body" idx="1"/>
          </p:nvPr>
        </p:nvSpPr>
        <p:spPr/>
        <p:txBody>
          <a:bodyPr/>
          <a:lstStyle/>
          <a:p>
            <a:r>
              <a:rPr lang="en-US" b="0" strike="noStrike" dirty="0">
                <a:solidFill>
                  <a:schemeClr val="tx1"/>
                </a:solidFill>
              </a:rPr>
              <a:t>- The model </a:t>
            </a:r>
            <a:r>
              <a:rPr lang="en-US" b="0" dirty="0">
                <a:solidFill>
                  <a:schemeClr val="tx1"/>
                </a:solidFill>
              </a:rPr>
              <a:t>accounted for p</a:t>
            </a:r>
            <a:r>
              <a:rPr lang="en-US" dirty="0">
                <a:solidFill>
                  <a:schemeClr val="tx1"/>
                </a:solidFill>
              </a:rPr>
              <a:t>atient characteristics, which were age, race, ethnicity, and payor category</a:t>
            </a:r>
          </a:p>
          <a:p>
            <a:pPr marL="0" indent="0">
              <a:buFontTx/>
              <a:buNone/>
            </a:pPr>
            <a:r>
              <a:rPr lang="en-US" dirty="0">
                <a:solidFill>
                  <a:schemeClr val="tx1"/>
                </a:solidFill>
              </a:rPr>
              <a:t>- The model also</a:t>
            </a:r>
            <a:r>
              <a:rPr lang="en-US" baseline="0" dirty="0">
                <a:solidFill>
                  <a:schemeClr val="tx1"/>
                </a:solidFill>
              </a:rPr>
              <a:t> accounted for</a:t>
            </a:r>
            <a:r>
              <a:rPr lang="en-US" dirty="0">
                <a:solidFill>
                  <a:schemeClr val="tx1"/>
                </a:solidFill>
              </a:rPr>
              <a:t> hospital characteristics, which were geographic region, bed size, urban status, and teaching status</a:t>
            </a:r>
          </a:p>
        </p:txBody>
      </p:sp>
      <p:sp>
        <p:nvSpPr>
          <p:cNvPr id="4" name="Slide Number Placeholder 3">
            <a:extLst>
              <a:ext uri="{FF2B5EF4-FFF2-40B4-BE49-F238E27FC236}">
                <a16:creationId xmlns:a16="http://schemas.microsoft.com/office/drawing/2014/main" id="{E8AEC617-CF0B-5007-6BA2-D7752EF56575}"/>
              </a:ext>
            </a:extLst>
          </p:cNvPr>
          <p:cNvSpPr>
            <a:spLocks noGrp="1"/>
          </p:cNvSpPr>
          <p:nvPr>
            <p:ph type="sldNum" sz="quarter" idx="5"/>
          </p:nvPr>
        </p:nvSpPr>
        <p:spPr/>
        <p:txBody>
          <a:bodyPr/>
          <a:lstStyle/>
          <a:p>
            <a:pPr>
              <a:defRPr/>
            </a:pPr>
            <a:fld id="{5B149981-54A5-499F-8E31-8F929127FA47}" type="slidenum">
              <a:rPr lang="en-US" smtClean="0"/>
              <a:pPr>
                <a:defRPr/>
              </a:pPr>
              <a:t>14</a:t>
            </a:fld>
            <a:endParaRPr lang="en-US"/>
          </a:p>
        </p:txBody>
      </p:sp>
    </p:spTree>
    <p:extLst>
      <p:ext uri="{BB962C8B-B14F-4D97-AF65-F5344CB8AC3E}">
        <p14:creationId xmlns:p14="http://schemas.microsoft.com/office/powerpoint/2010/main" val="425069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6FB0-9BA6-13C8-AB6D-EBCE1A9E1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82AB0-791D-7E3C-A3E2-8BED8FFF7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034F3-D4F5-5E94-8205-44D1DAA62C63}"/>
              </a:ext>
            </a:extLst>
          </p:cNvPr>
          <p:cNvSpPr>
            <a:spLocks noGrp="1"/>
          </p:cNvSpPr>
          <p:nvPr>
            <p:ph type="body" idx="1"/>
          </p:nvPr>
        </p:nvSpPr>
        <p:spPr/>
        <p:txBody>
          <a:bodyPr/>
          <a:lstStyle/>
          <a:p>
            <a:r>
              <a:rPr lang="en-US" dirty="0">
                <a:solidFill>
                  <a:schemeClr val="tx1"/>
                </a:solidFill>
              </a:rPr>
              <a:t>- Additionally, we included 23 comorbidities in our model that were chosen from the expanded obstetric comorbidity scoring system for predicting severe maternal morbidity created by Leonard and colleagues</a:t>
            </a:r>
          </a:p>
        </p:txBody>
      </p:sp>
      <p:sp>
        <p:nvSpPr>
          <p:cNvPr id="4" name="Slide Number Placeholder 3">
            <a:extLst>
              <a:ext uri="{FF2B5EF4-FFF2-40B4-BE49-F238E27FC236}">
                <a16:creationId xmlns:a16="http://schemas.microsoft.com/office/drawing/2014/main" id="{764EDB33-07B2-B356-901B-8B6EDE003320}"/>
              </a:ext>
            </a:extLst>
          </p:cNvPr>
          <p:cNvSpPr>
            <a:spLocks noGrp="1"/>
          </p:cNvSpPr>
          <p:nvPr>
            <p:ph type="sldNum" sz="quarter" idx="5"/>
          </p:nvPr>
        </p:nvSpPr>
        <p:spPr/>
        <p:txBody>
          <a:bodyPr/>
          <a:lstStyle/>
          <a:p>
            <a:pPr>
              <a:defRPr/>
            </a:pPr>
            <a:fld id="{5B149981-54A5-499F-8E31-8F929127FA47}" type="slidenum">
              <a:rPr lang="en-US" smtClean="0"/>
              <a:pPr>
                <a:defRPr/>
              </a:pPr>
              <a:t>15</a:t>
            </a:fld>
            <a:endParaRPr lang="en-US"/>
          </a:p>
        </p:txBody>
      </p:sp>
    </p:spTree>
    <p:extLst>
      <p:ext uri="{BB962C8B-B14F-4D97-AF65-F5344CB8AC3E}">
        <p14:creationId xmlns:p14="http://schemas.microsoft.com/office/powerpoint/2010/main" val="153647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EDE62-4504-97A4-6FE6-16B20B188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B5E91-8A82-DFB0-D9A3-4D18F2D5E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111BF-3169-3A6E-A839-A00E214F426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I’ll now move on to the results</a:t>
            </a:r>
          </a:p>
        </p:txBody>
      </p:sp>
      <p:sp>
        <p:nvSpPr>
          <p:cNvPr id="4" name="Slide Number Placeholder 3">
            <a:extLst>
              <a:ext uri="{FF2B5EF4-FFF2-40B4-BE49-F238E27FC236}">
                <a16:creationId xmlns:a16="http://schemas.microsoft.com/office/drawing/2014/main" id="{682F898F-FB87-C833-0A8B-0082FE0C4B39}"/>
              </a:ext>
            </a:extLst>
          </p:cNvPr>
          <p:cNvSpPr>
            <a:spLocks noGrp="1"/>
          </p:cNvSpPr>
          <p:nvPr>
            <p:ph type="sldNum" sz="quarter" idx="5"/>
          </p:nvPr>
        </p:nvSpPr>
        <p:spPr/>
        <p:txBody>
          <a:bodyPr/>
          <a:lstStyle/>
          <a:p>
            <a:pPr>
              <a:defRPr/>
            </a:pPr>
            <a:fld id="{5B149981-54A5-499F-8E31-8F929127FA47}" type="slidenum">
              <a:rPr lang="en-US" smtClean="0"/>
              <a:pPr>
                <a:defRPr/>
              </a:pPr>
              <a:t>16</a:t>
            </a:fld>
            <a:endParaRPr lang="en-US"/>
          </a:p>
        </p:txBody>
      </p:sp>
    </p:spTree>
    <p:extLst>
      <p:ext uri="{BB962C8B-B14F-4D97-AF65-F5344CB8AC3E}">
        <p14:creationId xmlns:p14="http://schemas.microsoft.com/office/powerpoint/2010/main" val="16851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8674-CB5D-5065-E62E-359B9912A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97133-7903-1AA2-32EA-4764281C5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ADB2B-AADB-765C-F2A9-5A4BD5BAC6A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The total number of patients that met inclusion criteria was about 158,000</a:t>
            </a:r>
          </a:p>
        </p:txBody>
      </p:sp>
      <p:sp>
        <p:nvSpPr>
          <p:cNvPr id="4" name="Slide Number Placeholder 3">
            <a:extLst>
              <a:ext uri="{FF2B5EF4-FFF2-40B4-BE49-F238E27FC236}">
                <a16:creationId xmlns:a16="http://schemas.microsoft.com/office/drawing/2014/main" id="{099A1756-6F4D-B2AD-FCEB-928C7304DCFD}"/>
              </a:ext>
            </a:extLst>
          </p:cNvPr>
          <p:cNvSpPr>
            <a:spLocks noGrp="1"/>
          </p:cNvSpPr>
          <p:nvPr>
            <p:ph type="sldNum" sz="quarter" idx="5"/>
          </p:nvPr>
        </p:nvSpPr>
        <p:spPr/>
        <p:txBody>
          <a:bodyPr/>
          <a:lstStyle/>
          <a:p>
            <a:pPr>
              <a:defRPr/>
            </a:pPr>
            <a:fld id="{5B149981-54A5-499F-8E31-8F929127FA47}" type="slidenum">
              <a:rPr lang="en-US" smtClean="0"/>
              <a:pPr>
                <a:defRPr/>
              </a:pPr>
              <a:t>17</a:t>
            </a:fld>
            <a:endParaRPr lang="en-US"/>
          </a:p>
        </p:txBody>
      </p:sp>
    </p:spTree>
    <p:extLst>
      <p:ext uri="{BB962C8B-B14F-4D97-AF65-F5344CB8AC3E}">
        <p14:creationId xmlns:p14="http://schemas.microsoft.com/office/powerpoint/2010/main" val="54348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B6C0-6F90-7159-B855-0800AE2BA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EABEE-5572-B008-21D5-0CD3B5F9C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376A5-2DF1-E767-386E-71F87D8F4A2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a:t>
            </a:r>
            <a:r>
              <a:rPr lang="en-US" baseline="0" dirty="0">
                <a:solidFill>
                  <a:schemeClr val="tx1"/>
                </a:solidFill>
              </a:rPr>
              <a:t> </a:t>
            </a:r>
            <a:r>
              <a:rPr lang="en-US" dirty="0">
                <a:solidFill>
                  <a:schemeClr val="tx1"/>
                </a:solidFill>
              </a:rPr>
              <a:t>The median age across all patients was about 27</a:t>
            </a:r>
          </a:p>
        </p:txBody>
      </p:sp>
      <p:sp>
        <p:nvSpPr>
          <p:cNvPr id="4" name="Slide Number Placeholder 3">
            <a:extLst>
              <a:ext uri="{FF2B5EF4-FFF2-40B4-BE49-F238E27FC236}">
                <a16:creationId xmlns:a16="http://schemas.microsoft.com/office/drawing/2014/main" id="{B39397B4-EA33-054B-6474-ECD55B41B3BE}"/>
              </a:ext>
            </a:extLst>
          </p:cNvPr>
          <p:cNvSpPr>
            <a:spLocks noGrp="1"/>
          </p:cNvSpPr>
          <p:nvPr>
            <p:ph type="sldNum" sz="quarter" idx="5"/>
          </p:nvPr>
        </p:nvSpPr>
        <p:spPr/>
        <p:txBody>
          <a:bodyPr/>
          <a:lstStyle/>
          <a:p>
            <a:pPr>
              <a:defRPr/>
            </a:pPr>
            <a:fld id="{5B149981-54A5-499F-8E31-8F929127FA47}" type="slidenum">
              <a:rPr lang="en-US" smtClean="0"/>
              <a:pPr>
                <a:defRPr/>
              </a:pPr>
              <a:t>18</a:t>
            </a:fld>
            <a:endParaRPr lang="en-US"/>
          </a:p>
        </p:txBody>
      </p:sp>
    </p:spTree>
    <p:extLst>
      <p:ext uri="{BB962C8B-B14F-4D97-AF65-F5344CB8AC3E}">
        <p14:creationId xmlns:p14="http://schemas.microsoft.com/office/powerpoint/2010/main" val="1496935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04FA-0601-C33E-D411-85F890587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410B5-DA35-D9DE-8C16-C229B00FC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BE627-E09E-5C6A-D841-B7F81DF3D58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The predominant race was white, followed by black, other, unknown, and Asian</a:t>
            </a:r>
          </a:p>
        </p:txBody>
      </p:sp>
      <p:sp>
        <p:nvSpPr>
          <p:cNvPr id="4" name="Slide Number Placeholder 3">
            <a:extLst>
              <a:ext uri="{FF2B5EF4-FFF2-40B4-BE49-F238E27FC236}">
                <a16:creationId xmlns:a16="http://schemas.microsoft.com/office/drawing/2014/main" id="{4F6E672B-2648-B95A-CE12-37F08A301952}"/>
              </a:ext>
            </a:extLst>
          </p:cNvPr>
          <p:cNvSpPr>
            <a:spLocks noGrp="1"/>
          </p:cNvSpPr>
          <p:nvPr>
            <p:ph type="sldNum" sz="quarter" idx="5"/>
          </p:nvPr>
        </p:nvSpPr>
        <p:spPr/>
        <p:txBody>
          <a:bodyPr/>
          <a:lstStyle/>
          <a:p>
            <a:pPr>
              <a:defRPr/>
            </a:pPr>
            <a:fld id="{5B149981-54A5-499F-8E31-8F929127FA47}" type="slidenum">
              <a:rPr lang="en-US" smtClean="0"/>
              <a:pPr>
                <a:defRPr/>
              </a:pPr>
              <a:t>19</a:t>
            </a:fld>
            <a:endParaRPr lang="en-US"/>
          </a:p>
        </p:txBody>
      </p:sp>
    </p:spTree>
    <p:extLst>
      <p:ext uri="{BB962C8B-B14F-4D97-AF65-F5344CB8AC3E}">
        <p14:creationId xmlns:p14="http://schemas.microsoft.com/office/powerpoint/2010/main" val="294221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Let’s start with some background</a:t>
            </a:r>
          </a:p>
        </p:txBody>
      </p:sp>
      <p:sp>
        <p:nvSpPr>
          <p:cNvPr id="4" name="Slide Number Placeholder 3"/>
          <p:cNvSpPr>
            <a:spLocks noGrp="1"/>
          </p:cNvSpPr>
          <p:nvPr>
            <p:ph type="sldNum" sz="quarter" idx="5"/>
          </p:nvPr>
        </p:nvSpPr>
        <p:spPr/>
        <p:txBody>
          <a:bodyPr/>
          <a:lstStyle/>
          <a:p>
            <a:pPr>
              <a:defRPr/>
            </a:pPr>
            <a:fld id="{5B149981-54A5-499F-8E31-8F929127FA47}" type="slidenum">
              <a:rPr lang="en-US" smtClean="0"/>
              <a:pPr>
                <a:defRPr/>
              </a:pPr>
              <a:t>2</a:t>
            </a:fld>
            <a:endParaRPr lang="en-US"/>
          </a:p>
        </p:txBody>
      </p:sp>
    </p:spTree>
    <p:extLst>
      <p:ext uri="{BB962C8B-B14F-4D97-AF65-F5344CB8AC3E}">
        <p14:creationId xmlns:p14="http://schemas.microsoft.com/office/powerpoint/2010/main" val="142107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80EB-4F8F-1522-3C26-ADB737A5E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6FC64-C55D-C83B-7F69-A7D9DC8C5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5C919-20D1-9504-4BB9-C2E52BA27DB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The dataset had a higher representation of hospitals from the South and Midwest</a:t>
            </a:r>
          </a:p>
        </p:txBody>
      </p:sp>
      <p:sp>
        <p:nvSpPr>
          <p:cNvPr id="4" name="Slide Number Placeholder 3">
            <a:extLst>
              <a:ext uri="{FF2B5EF4-FFF2-40B4-BE49-F238E27FC236}">
                <a16:creationId xmlns:a16="http://schemas.microsoft.com/office/drawing/2014/main" id="{75F28EB5-7D74-0B09-AA99-E0F0F5DDCB43}"/>
              </a:ext>
            </a:extLst>
          </p:cNvPr>
          <p:cNvSpPr>
            <a:spLocks noGrp="1"/>
          </p:cNvSpPr>
          <p:nvPr>
            <p:ph type="sldNum" sz="quarter" idx="5"/>
          </p:nvPr>
        </p:nvSpPr>
        <p:spPr/>
        <p:txBody>
          <a:bodyPr/>
          <a:lstStyle/>
          <a:p>
            <a:pPr>
              <a:defRPr/>
            </a:pPr>
            <a:fld id="{5B149981-54A5-499F-8E31-8F929127FA47}" type="slidenum">
              <a:rPr lang="en-US" smtClean="0"/>
              <a:pPr>
                <a:defRPr/>
              </a:pPr>
              <a:t>20</a:t>
            </a:fld>
            <a:endParaRPr lang="en-US"/>
          </a:p>
        </p:txBody>
      </p:sp>
    </p:spTree>
    <p:extLst>
      <p:ext uri="{BB962C8B-B14F-4D97-AF65-F5344CB8AC3E}">
        <p14:creationId xmlns:p14="http://schemas.microsoft.com/office/powerpoint/2010/main" val="316214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4A14-5ACB-218C-3E44-A06CB3D26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BABFC-6D76-F2DE-E6AB-7B932C043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9043A-4459-9016-9CA8-DFFA6CED917B}"/>
              </a:ext>
            </a:extLst>
          </p:cNvPr>
          <p:cNvSpPr>
            <a:spLocks noGrp="1"/>
          </p:cNvSpPr>
          <p:nvPr>
            <p:ph type="body" idx="1"/>
          </p:nvPr>
        </p:nvSpPr>
        <p:spPr/>
        <p:txBody>
          <a:bodyPr/>
          <a:lstStyle/>
          <a:p>
            <a:r>
              <a:rPr lang="en-US" dirty="0">
                <a:solidFill>
                  <a:schemeClr val="tx1"/>
                </a:solidFill>
              </a:rPr>
              <a:t>- 83% of hospitals were urban, and 52% were teaching</a:t>
            </a:r>
          </a:p>
        </p:txBody>
      </p:sp>
      <p:sp>
        <p:nvSpPr>
          <p:cNvPr id="4" name="Slide Number Placeholder 3">
            <a:extLst>
              <a:ext uri="{FF2B5EF4-FFF2-40B4-BE49-F238E27FC236}">
                <a16:creationId xmlns:a16="http://schemas.microsoft.com/office/drawing/2014/main" id="{6871A6ED-1463-01FB-DA5B-2614ED17BC01}"/>
              </a:ext>
            </a:extLst>
          </p:cNvPr>
          <p:cNvSpPr>
            <a:spLocks noGrp="1"/>
          </p:cNvSpPr>
          <p:nvPr>
            <p:ph type="sldNum" sz="quarter" idx="5"/>
          </p:nvPr>
        </p:nvSpPr>
        <p:spPr/>
        <p:txBody>
          <a:bodyPr/>
          <a:lstStyle/>
          <a:p>
            <a:pPr>
              <a:defRPr/>
            </a:pPr>
            <a:fld id="{5B149981-54A5-499F-8E31-8F929127FA47}" type="slidenum">
              <a:rPr lang="en-US" smtClean="0"/>
              <a:pPr>
                <a:defRPr/>
              </a:pPr>
              <a:t>21</a:t>
            </a:fld>
            <a:endParaRPr lang="en-US"/>
          </a:p>
        </p:txBody>
      </p:sp>
    </p:spTree>
    <p:extLst>
      <p:ext uri="{BB962C8B-B14F-4D97-AF65-F5344CB8AC3E}">
        <p14:creationId xmlns:p14="http://schemas.microsoft.com/office/powerpoint/2010/main" val="2394026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3CA7-48E3-4EE0-E806-E01E728AB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1770E-C9F9-0DEB-1D7B-EB57BDA98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5CB01-2E02-8244-7F2A-CD2BE3EFFB16}"/>
              </a:ext>
            </a:extLst>
          </p:cNvPr>
          <p:cNvSpPr>
            <a:spLocks noGrp="1"/>
          </p:cNvSpPr>
          <p:nvPr>
            <p:ph type="body" idx="1"/>
          </p:nvPr>
        </p:nvSpPr>
        <p:spPr/>
        <p:txBody>
          <a:bodyPr/>
          <a:lstStyle/>
          <a:p>
            <a:r>
              <a:rPr lang="en-US" dirty="0">
                <a:solidFill>
                  <a:schemeClr val="tx1"/>
                </a:solidFill>
              </a:rPr>
              <a:t>- Of the 23 comorbidities included in our model, the ones that were most prevalent in our sample are presented in this table</a:t>
            </a:r>
          </a:p>
          <a:p>
            <a:pPr marL="0" indent="0">
              <a:buFontTx/>
              <a:buNone/>
            </a:pPr>
            <a:r>
              <a:rPr lang="en-US" dirty="0">
                <a:solidFill>
                  <a:schemeClr val="tx1"/>
                </a:solidFill>
              </a:rPr>
              <a:t>- These included having a substance use disorder, prior preterm birth, prior cesarean birth, preexisting anemia, asthma, GI disease, and advanced maternal age</a:t>
            </a:r>
          </a:p>
        </p:txBody>
      </p:sp>
      <p:sp>
        <p:nvSpPr>
          <p:cNvPr id="4" name="Slide Number Placeholder 3">
            <a:extLst>
              <a:ext uri="{FF2B5EF4-FFF2-40B4-BE49-F238E27FC236}">
                <a16:creationId xmlns:a16="http://schemas.microsoft.com/office/drawing/2014/main" id="{D91FC341-8592-2975-3262-E1CEB7630A2F}"/>
              </a:ext>
            </a:extLst>
          </p:cNvPr>
          <p:cNvSpPr>
            <a:spLocks noGrp="1"/>
          </p:cNvSpPr>
          <p:nvPr>
            <p:ph type="sldNum" sz="quarter" idx="5"/>
          </p:nvPr>
        </p:nvSpPr>
        <p:spPr/>
        <p:txBody>
          <a:bodyPr/>
          <a:lstStyle/>
          <a:p>
            <a:pPr>
              <a:defRPr/>
            </a:pPr>
            <a:fld id="{5B149981-54A5-499F-8E31-8F929127FA47}" type="slidenum">
              <a:rPr lang="en-US" smtClean="0"/>
              <a:pPr>
                <a:defRPr/>
              </a:pPr>
              <a:t>22</a:t>
            </a:fld>
            <a:endParaRPr lang="en-US"/>
          </a:p>
        </p:txBody>
      </p:sp>
    </p:spTree>
    <p:extLst>
      <p:ext uri="{BB962C8B-B14F-4D97-AF65-F5344CB8AC3E}">
        <p14:creationId xmlns:p14="http://schemas.microsoft.com/office/powerpoint/2010/main" val="2852936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 Here are the results of our adjusted model showing the odds of having a hypertensive disorder of pregnancy by antepartum psychiatric medication</a:t>
            </a:r>
            <a:r>
              <a:rPr lang="en-US" b="0" baseline="0" dirty="0">
                <a:solidFill>
                  <a:schemeClr val="tx1"/>
                </a:solidFill>
              </a:rPr>
              <a:t> prescription</a:t>
            </a:r>
          </a:p>
          <a:p>
            <a:r>
              <a:rPr lang="en-US" b="0" dirty="0">
                <a:solidFill>
                  <a:schemeClr val="tx1"/>
                </a:solidFill>
              </a:rPr>
              <a:t>- All of these results had confidence intervals that did not cross 1</a:t>
            </a:r>
            <a:r>
              <a:rPr lang="en-US" b="0" baseline="0" dirty="0">
                <a:solidFill>
                  <a:schemeClr val="tx1"/>
                </a:solidFill>
              </a:rPr>
              <a:t> and thus </a:t>
            </a:r>
            <a:r>
              <a:rPr lang="en-US" b="0" dirty="0">
                <a:solidFill>
                  <a:schemeClr val="tx1"/>
                </a:solidFill>
              </a:rPr>
              <a:t>were statistically significant</a:t>
            </a:r>
          </a:p>
        </p:txBody>
      </p:sp>
      <p:sp>
        <p:nvSpPr>
          <p:cNvPr id="4" name="Slide Number Placeholder 3"/>
          <p:cNvSpPr>
            <a:spLocks noGrp="1"/>
          </p:cNvSpPr>
          <p:nvPr>
            <p:ph type="sldNum" sz="quarter" idx="5"/>
          </p:nvPr>
        </p:nvSpPr>
        <p:spPr/>
        <p:txBody>
          <a:bodyPr/>
          <a:lstStyle/>
          <a:p>
            <a:pPr>
              <a:defRPr/>
            </a:pPr>
            <a:fld id="{5B149981-54A5-499F-8E31-8F929127FA47}" type="slidenum">
              <a:rPr lang="en-US" smtClean="0"/>
              <a:pPr>
                <a:defRPr/>
              </a:pPr>
              <a:t>23</a:t>
            </a:fld>
            <a:endParaRPr lang="en-US"/>
          </a:p>
        </p:txBody>
      </p:sp>
    </p:spTree>
    <p:extLst>
      <p:ext uri="{BB962C8B-B14F-4D97-AF65-F5344CB8AC3E}">
        <p14:creationId xmlns:p14="http://schemas.microsoft.com/office/powerpoint/2010/main" val="279984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E517-902E-96BE-DF16-F906306D5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9FA2B-6CA0-F787-2F34-85DD46A3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2F9B4-32EC-1379-F67E-63777DAB362D}"/>
              </a:ext>
            </a:extLst>
          </p:cNvPr>
          <p:cNvSpPr>
            <a:spLocks noGrp="1"/>
          </p:cNvSpPr>
          <p:nvPr>
            <p:ph type="body" idx="1"/>
          </p:nvPr>
        </p:nvSpPr>
        <p:spPr/>
        <p:txBody>
          <a:bodyPr/>
          <a:lstStyle/>
          <a:p>
            <a:r>
              <a:rPr lang="en-US" b="0" dirty="0">
                <a:solidFill>
                  <a:schemeClr val="tx1"/>
                </a:solidFill>
              </a:rPr>
              <a:t>- The odds ratio for the antidepressant group was 1.21</a:t>
            </a:r>
          </a:p>
          <a:p>
            <a:r>
              <a:rPr lang="en-US" b="0" dirty="0">
                <a:solidFill>
                  <a:schemeClr val="tx1"/>
                </a:solidFill>
              </a:rPr>
              <a:t>- In other words, patients who were prescribed antepartum antidepressants had a 21% higher odds of having a hypertensive disorder of pregnancy</a:t>
            </a:r>
          </a:p>
          <a:p>
            <a:r>
              <a:rPr lang="en-US" b="0" dirty="0">
                <a:solidFill>
                  <a:schemeClr val="tx1"/>
                </a:solidFill>
              </a:rPr>
              <a:t>- This was in comparison</a:t>
            </a:r>
            <a:r>
              <a:rPr lang="en-US" b="0" baseline="0" dirty="0">
                <a:solidFill>
                  <a:schemeClr val="tx1"/>
                </a:solidFill>
              </a:rPr>
              <a:t> to the reference group of patients who were not prescribed either antidepressants or anxiolytics</a:t>
            </a:r>
            <a:endParaRPr lang="en-US" b="0" dirty="0">
              <a:solidFill>
                <a:schemeClr val="tx1"/>
              </a:solidFill>
            </a:endParaRPr>
          </a:p>
        </p:txBody>
      </p:sp>
      <p:sp>
        <p:nvSpPr>
          <p:cNvPr id="4" name="Slide Number Placeholder 3">
            <a:extLst>
              <a:ext uri="{FF2B5EF4-FFF2-40B4-BE49-F238E27FC236}">
                <a16:creationId xmlns:a16="http://schemas.microsoft.com/office/drawing/2014/main" id="{BBA43650-86B7-5A37-2F6C-FACC900FB10F}"/>
              </a:ext>
            </a:extLst>
          </p:cNvPr>
          <p:cNvSpPr>
            <a:spLocks noGrp="1"/>
          </p:cNvSpPr>
          <p:nvPr>
            <p:ph type="sldNum" sz="quarter" idx="5"/>
          </p:nvPr>
        </p:nvSpPr>
        <p:spPr/>
        <p:txBody>
          <a:bodyPr/>
          <a:lstStyle/>
          <a:p>
            <a:pPr>
              <a:defRPr/>
            </a:pPr>
            <a:fld id="{5B149981-54A5-499F-8E31-8F929127FA47}" type="slidenum">
              <a:rPr lang="en-US" smtClean="0"/>
              <a:pPr>
                <a:defRPr/>
              </a:pPr>
              <a:t>24</a:t>
            </a:fld>
            <a:endParaRPr lang="en-US"/>
          </a:p>
        </p:txBody>
      </p:sp>
    </p:spTree>
    <p:extLst>
      <p:ext uri="{BB962C8B-B14F-4D97-AF65-F5344CB8AC3E}">
        <p14:creationId xmlns:p14="http://schemas.microsoft.com/office/powerpoint/2010/main" val="1832386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0392E-B89C-1870-84BE-2BEA78126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F77B9-8C21-588F-F9AD-624C64E33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C4EF9-E6DC-1056-4583-15D9027B926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chemeClr val="tx1"/>
                </a:solidFill>
              </a:rPr>
              <a:t>- There was 38% higher odds of having a hypertensive disorder for those prescribed anxiolytics</a:t>
            </a:r>
          </a:p>
        </p:txBody>
      </p:sp>
      <p:sp>
        <p:nvSpPr>
          <p:cNvPr id="4" name="Slide Number Placeholder 3">
            <a:extLst>
              <a:ext uri="{FF2B5EF4-FFF2-40B4-BE49-F238E27FC236}">
                <a16:creationId xmlns:a16="http://schemas.microsoft.com/office/drawing/2014/main" id="{E0E0E2F2-680A-A0DD-7A5E-96EBA8281823}"/>
              </a:ext>
            </a:extLst>
          </p:cNvPr>
          <p:cNvSpPr>
            <a:spLocks noGrp="1"/>
          </p:cNvSpPr>
          <p:nvPr>
            <p:ph type="sldNum" sz="quarter" idx="5"/>
          </p:nvPr>
        </p:nvSpPr>
        <p:spPr/>
        <p:txBody>
          <a:bodyPr/>
          <a:lstStyle/>
          <a:p>
            <a:pPr>
              <a:defRPr/>
            </a:pPr>
            <a:fld id="{5B149981-54A5-499F-8E31-8F929127FA47}" type="slidenum">
              <a:rPr lang="en-US" smtClean="0"/>
              <a:pPr>
                <a:defRPr/>
              </a:pPr>
              <a:t>25</a:t>
            </a:fld>
            <a:endParaRPr lang="en-US"/>
          </a:p>
        </p:txBody>
      </p:sp>
    </p:spTree>
    <p:extLst>
      <p:ext uri="{BB962C8B-B14F-4D97-AF65-F5344CB8AC3E}">
        <p14:creationId xmlns:p14="http://schemas.microsoft.com/office/powerpoint/2010/main" val="3169621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5B66-8555-2B63-983C-3AB034049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D0E4B-54C8-ECE9-B962-02DE13C97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0B8DD-E84A-C91E-EC12-956B817E59F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chemeClr val="tx1"/>
                </a:solidFill>
              </a:rPr>
              <a:t>- And finally, the group that had the highest odds was those prescribed both antidepressants and anxiolytics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solidFill>
                  <a:schemeClr val="tx1"/>
                </a:solidFill>
              </a:rPr>
              <a:t>- These patients had a 55% higher odds of developing a hypertensive disorder of pregnancy compared with those not prescribed antidepressants</a:t>
            </a:r>
            <a:r>
              <a:rPr lang="en-US" b="0" baseline="0" dirty="0">
                <a:solidFill>
                  <a:schemeClr val="tx1"/>
                </a:solidFill>
              </a:rPr>
              <a:t> or anxiolytics</a:t>
            </a:r>
            <a:endParaRPr lang="en-US" b="0" dirty="0">
              <a:solidFill>
                <a:schemeClr val="tx1"/>
              </a:solidFill>
            </a:endParaRPr>
          </a:p>
        </p:txBody>
      </p:sp>
      <p:sp>
        <p:nvSpPr>
          <p:cNvPr id="4" name="Slide Number Placeholder 3">
            <a:extLst>
              <a:ext uri="{FF2B5EF4-FFF2-40B4-BE49-F238E27FC236}">
                <a16:creationId xmlns:a16="http://schemas.microsoft.com/office/drawing/2014/main" id="{B51900D8-8826-67E4-C5D2-8ADE6E937068}"/>
              </a:ext>
            </a:extLst>
          </p:cNvPr>
          <p:cNvSpPr>
            <a:spLocks noGrp="1"/>
          </p:cNvSpPr>
          <p:nvPr>
            <p:ph type="sldNum" sz="quarter" idx="5"/>
          </p:nvPr>
        </p:nvSpPr>
        <p:spPr/>
        <p:txBody>
          <a:bodyPr/>
          <a:lstStyle/>
          <a:p>
            <a:pPr>
              <a:defRPr/>
            </a:pPr>
            <a:fld id="{5B149981-54A5-499F-8E31-8F929127FA47}" type="slidenum">
              <a:rPr lang="en-US" smtClean="0"/>
              <a:pPr>
                <a:defRPr/>
              </a:pPr>
              <a:t>26</a:t>
            </a:fld>
            <a:endParaRPr lang="en-US"/>
          </a:p>
        </p:txBody>
      </p:sp>
    </p:spTree>
    <p:extLst>
      <p:ext uri="{BB962C8B-B14F-4D97-AF65-F5344CB8AC3E}">
        <p14:creationId xmlns:p14="http://schemas.microsoft.com/office/powerpoint/2010/main" val="1266029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I’ll now move on to the discussion</a:t>
            </a:r>
          </a:p>
        </p:txBody>
      </p:sp>
      <p:sp>
        <p:nvSpPr>
          <p:cNvPr id="4" name="Slide Number Placeholder 3"/>
          <p:cNvSpPr>
            <a:spLocks noGrp="1"/>
          </p:cNvSpPr>
          <p:nvPr>
            <p:ph type="sldNum" sz="quarter" idx="5"/>
          </p:nvPr>
        </p:nvSpPr>
        <p:spPr/>
        <p:txBody>
          <a:bodyPr/>
          <a:lstStyle/>
          <a:p>
            <a:pPr>
              <a:defRPr/>
            </a:pPr>
            <a:fld id="{5B149981-54A5-499F-8E31-8F929127FA47}" type="slidenum">
              <a:rPr lang="en-US" smtClean="0"/>
              <a:pPr>
                <a:defRPr/>
              </a:pPr>
              <a:t>27</a:t>
            </a:fld>
            <a:endParaRPr lang="en-US"/>
          </a:p>
        </p:txBody>
      </p:sp>
    </p:spTree>
    <p:extLst>
      <p:ext uri="{BB962C8B-B14F-4D97-AF65-F5344CB8AC3E}">
        <p14:creationId xmlns:p14="http://schemas.microsoft.com/office/powerpoint/2010/main" val="115980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BF51-2F15-B4CA-A7AE-AC82E4122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5FCE9-EB8F-517C-AA6B-2AF0BBE45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C72C5-1C80-079E-527B-31B9F62D73D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Among patients with mood or anxiety disorders, those</a:t>
            </a:r>
            <a:r>
              <a:rPr lang="en-US" b="0" i="0" baseline="0" dirty="0">
                <a:solidFill>
                  <a:srgbClr val="000000"/>
                </a:solidFill>
                <a:effectLst/>
                <a:latin typeface="Times New Roman" panose="02020603050405020304" pitchFamily="18" charset="0"/>
              </a:rPr>
              <a:t> who were prescribed </a:t>
            </a:r>
            <a:r>
              <a:rPr lang="en-US" b="0" i="0" dirty="0">
                <a:solidFill>
                  <a:srgbClr val="000000"/>
                </a:solidFill>
                <a:effectLst/>
                <a:latin typeface="Times New Roman" panose="02020603050405020304" pitchFamily="18" charset="0"/>
              </a:rPr>
              <a:t>antepartum </a:t>
            </a:r>
            <a:r>
              <a:rPr lang="en-US" b="0" i="0" baseline="0" dirty="0">
                <a:solidFill>
                  <a:srgbClr val="000000"/>
                </a:solidFill>
                <a:effectLst/>
                <a:latin typeface="Times New Roman" panose="02020603050405020304" pitchFamily="18" charset="0"/>
              </a:rPr>
              <a:t>antidepressants and anxiolytics</a:t>
            </a:r>
            <a:r>
              <a:rPr lang="en-US" b="0" i="0" dirty="0">
                <a:solidFill>
                  <a:srgbClr val="000000"/>
                </a:solidFill>
                <a:effectLst/>
                <a:latin typeface="Times New Roman" panose="02020603050405020304" pitchFamily="18" charset="0"/>
              </a:rPr>
              <a:t> had a greater risk of developing a hypertensive disorder of pregnancy compared with patients</a:t>
            </a:r>
            <a:r>
              <a:rPr lang="en-US" b="0" i="0" baseline="0" dirty="0">
                <a:solidFill>
                  <a:srgbClr val="000000"/>
                </a:solidFill>
                <a:effectLst/>
                <a:latin typeface="Times New Roman" panose="02020603050405020304" pitchFamily="18" charset="0"/>
              </a:rPr>
              <a:t> who were not prescribed these medications</a:t>
            </a:r>
            <a:endParaRPr lang="en-US" b="0" i="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91ABDC44-A17F-224D-F4F9-338B8DD94592}"/>
              </a:ext>
            </a:extLst>
          </p:cNvPr>
          <p:cNvSpPr>
            <a:spLocks noGrp="1"/>
          </p:cNvSpPr>
          <p:nvPr>
            <p:ph type="sldNum" sz="quarter" idx="5"/>
          </p:nvPr>
        </p:nvSpPr>
        <p:spPr/>
        <p:txBody>
          <a:bodyPr/>
          <a:lstStyle/>
          <a:p>
            <a:pPr>
              <a:defRPr/>
            </a:pPr>
            <a:fld id="{5B149981-54A5-499F-8E31-8F929127FA47}" type="slidenum">
              <a:rPr lang="en-US" smtClean="0"/>
              <a:pPr>
                <a:defRPr/>
              </a:pPr>
              <a:t>28</a:t>
            </a:fld>
            <a:endParaRPr lang="en-US"/>
          </a:p>
        </p:txBody>
      </p:sp>
    </p:spTree>
    <p:extLst>
      <p:ext uri="{BB962C8B-B14F-4D97-AF65-F5344CB8AC3E}">
        <p14:creationId xmlns:p14="http://schemas.microsoft.com/office/powerpoint/2010/main" val="181959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BCDD9-9D94-73E4-6124-F31B33258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FD3EB-3530-23C5-797D-6C497E3BE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6D183-3643-AACE-F2AB-956ADEF54A0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Anxiolytics alone and in combination with antidepressants were associated with a higher magnitude of hypertensive disorder risk than antidepressants alone</a:t>
            </a:r>
          </a:p>
        </p:txBody>
      </p:sp>
      <p:sp>
        <p:nvSpPr>
          <p:cNvPr id="4" name="Slide Number Placeholder 3">
            <a:extLst>
              <a:ext uri="{FF2B5EF4-FFF2-40B4-BE49-F238E27FC236}">
                <a16:creationId xmlns:a16="http://schemas.microsoft.com/office/drawing/2014/main" id="{B2606552-0818-E169-2B76-13845EADECC0}"/>
              </a:ext>
            </a:extLst>
          </p:cNvPr>
          <p:cNvSpPr>
            <a:spLocks noGrp="1"/>
          </p:cNvSpPr>
          <p:nvPr>
            <p:ph type="sldNum" sz="quarter" idx="5"/>
          </p:nvPr>
        </p:nvSpPr>
        <p:spPr/>
        <p:txBody>
          <a:bodyPr/>
          <a:lstStyle/>
          <a:p>
            <a:pPr>
              <a:defRPr/>
            </a:pPr>
            <a:fld id="{5B149981-54A5-499F-8E31-8F929127FA47}" type="slidenum">
              <a:rPr lang="en-US" smtClean="0"/>
              <a:pPr>
                <a:defRPr/>
              </a:pPr>
              <a:t>29</a:t>
            </a:fld>
            <a:endParaRPr lang="en-US"/>
          </a:p>
        </p:txBody>
      </p:sp>
    </p:spTree>
    <p:extLst>
      <p:ext uri="{BB962C8B-B14F-4D97-AF65-F5344CB8AC3E}">
        <p14:creationId xmlns:p14="http://schemas.microsoft.com/office/powerpoint/2010/main" val="88320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F04B-FCEE-60E2-75D8-569E916BE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B4AFD-1841-7BE7-31E8-C0E02FB14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8B9FE-B132-8F12-6B31-F72975606FAD}"/>
              </a:ext>
            </a:extLst>
          </p:cNvPr>
          <p:cNvSpPr>
            <a:spLocks noGrp="1"/>
          </p:cNvSpPr>
          <p:nvPr>
            <p:ph type="body" idx="1"/>
          </p:nvPr>
        </p:nvSpPr>
        <p:spPr/>
        <p:txBody>
          <a:bodyPr/>
          <a:lstStyle/>
          <a:p>
            <a:r>
              <a:rPr lang="en-US" dirty="0">
                <a:solidFill>
                  <a:schemeClr val="tx1"/>
                </a:solidFill>
              </a:rPr>
              <a:t>- Mental health conditions</a:t>
            </a:r>
            <a:r>
              <a:rPr lang="en-US" baseline="0" dirty="0">
                <a:solidFill>
                  <a:schemeClr val="tx1"/>
                </a:solidFill>
              </a:rPr>
              <a:t> are common and debilitating during the peri-partum period</a:t>
            </a:r>
            <a:endParaRPr lang="en-US" dirty="0">
              <a:solidFill>
                <a:schemeClr val="tx1"/>
              </a:solidFill>
            </a:endParaRPr>
          </a:p>
        </p:txBody>
      </p:sp>
      <p:sp>
        <p:nvSpPr>
          <p:cNvPr id="4" name="Slide Number Placeholder 3">
            <a:extLst>
              <a:ext uri="{FF2B5EF4-FFF2-40B4-BE49-F238E27FC236}">
                <a16:creationId xmlns:a16="http://schemas.microsoft.com/office/drawing/2014/main" id="{512CEE6F-4863-6EF8-D1C5-E3ECA801C2D9}"/>
              </a:ext>
            </a:extLst>
          </p:cNvPr>
          <p:cNvSpPr>
            <a:spLocks noGrp="1"/>
          </p:cNvSpPr>
          <p:nvPr>
            <p:ph type="sldNum" sz="quarter" idx="5"/>
          </p:nvPr>
        </p:nvSpPr>
        <p:spPr/>
        <p:txBody>
          <a:bodyPr/>
          <a:lstStyle/>
          <a:p>
            <a:pPr>
              <a:defRPr/>
            </a:pPr>
            <a:fld id="{5B149981-54A5-499F-8E31-8F929127FA47}" type="slidenum">
              <a:rPr lang="en-US" smtClean="0"/>
              <a:pPr>
                <a:defRPr/>
              </a:pPr>
              <a:t>3</a:t>
            </a:fld>
            <a:endParaRPr lang="en-US"/>
          </a:p>
        </p:txBody>
      </p:sp>
    </p:spTree>
    <p:extLst>
      <p:ext uri="{BB962C8B-B14F-4D97-AF65-F5344CB8AC3E}">
        <p14:creationId xmlns:p14="http://schemas.microsoft.com/office/powerpoint/2010/main" val="2949608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FDDE8-DF1B-00F5-8C8F-AB294B1F5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05F2A-AF93-1CC7-5242-F733511D4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9E08A-2162-FAE9-A56D-765A4FBD362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These medications may be indicators of psychiatric disease severity, as patients with more severe disease are more likely to be prescribed medication</a:t>
            </a:r>
          </a:p>
        </p:txBody>
      </p:sp>
      <p:sp>
        <p:nvSpPr>
          <p:cNvPr id="4" name="Slide Number Placeholder 3">
            <a:extLst>
              <a:ext uri="{FF2B5EF4-FFF2-40B4-BE49-F238E27FC236}">
                <a16:creationId xmlns:a16="http://schemas.microsoft.com/office/drawing/2014/main" id="{209C4CB8-91D2-4AA7-94A9-0F80E7166399}"/>
              </a:ext>
            </a:extLst>
          </p:cNvPr>
          <p:cNvSpPr>
            <a:spLocks noGrp="1"/>
          </p:cNvSpPr>
          <p:nvPr>
            <p:ph type="sldNum" sz="quarter" idx="5"/>
          </p:nvPr>
        </p:nvSpPr>
        <p:spPr/>
        <p:txBody>
          <a:bodyPr/>
          <a:lstStyle/>
          <a:p>
            <a:pPr>
              <a:defRPr/>
            </a:pPr>
            <a:fld id="{5B149981-54A5-499F-8E31-8F929127FA47}" type="slidenum">
              <a:rPr lang="en-US" smtClean="0"/>
              <a:pPr>
                <a:defRPr/>
              </a:pPr>
              <a:t>30</a:t>
            </a:fld>
            <a:endParaRPr lang="en-US"/>
          </a:p>
        </p:txBody>
      </p:sp>
    </p:spTree>
    <p:extLst>
      <p:ext uri="{BB962C8B-B14F-4D97-AF65-F5344CB8AC3E}">
        <p14:creationId xmlns:p14="http://schemas.microsoft.com/office/powerpoint/2010/main" val="1762309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46E3-A43A-E5D8-F288-3D86A5F71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406E6-08FF-5C16-37F5-5580C0803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60424-3070-44A7-3A2C-5AD9ACA2407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Additionally, our previous work showed that anxiety confers a higher risk for hypertensive disorders of pregnancy compared with mood disorders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Our findings in this study,</a:t>
            </a:r>
            <a:r>
              <a:rPr lang="en-US" b="0" i="0" baseline="0" dirty="0">
                <a:solidFill>
                  <a:srgbClr val="000000"/>
                </a:solidFill>
                <a:effectLst/>
                <a:latin typeface="Times New Roman" panose="02020603050405020304" pitchFamily="18" charset="0"/>
              </a:rPr>
              <a:t> which showed </a:t>
            </a:r>
            <a:r>
              <a:rPr lang="en-US" b="0" i="0" dirty="0">
                <a:solidFill>
                  <a:srgbClr val="000000"/>
                </a:solidFill>
                <a:effectLst/>
                <a:latin typeface="Times New Roman" panose="02020603050405020304" pitchFamily="18" charset="0"/>
              </a:rPr>
              <a:t>a higher risk with anxiolytics compared with antidepressants, further supports the claim that antepartum anxiety poses a significant risk for the development of hypertensive disorders of pregnancy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This highlights antepartum anxiety as an important area worthy of treatment</a:t>
            </a:r>
            <a:r>
              <a:rPr lang="en-US" b="0" i="0" baseline="0" dirty="0">
                <a:solidFill>
                  <a:srgbClr val="000000"/>
                </a:solidFill>
                <a:effectLst/>
                <a:latin typeface="Times New Roman" panose="02020603050405020304" pitchFamily="18" charset="0"/>
              </a:rPr>
              <a:t> and future investigation</a:t>
            </a:r>
          </a:p>
        </p:txBody>
      </p:sp>
      <p:sp>
        <p:nvSpPr>
          <p:cNvPr id="4" name="Slide Number Placeholder 3">
            <a:extLst>
              <a:ext uri="{FF2B5EF4-FFF2-40B4-BE49-F238E27FC236}">
                <a16:creationId xmlns:a16="http://schemas.microsoft.com/office/drawing/2014/main" id="{4FCDB613-E343-8D2D-7BEB-CF20C7BED599}"/>
              </a:ext>
            </a:extLst>
          </p:cNvPr>
          <p:cNvSpPr>
            <a:spLocks noGrp="1"/>
          </p:cNvSpPr>
          <p:nvPr>
            <p:ph type="sldNum" sz="quarter" idx="5"/>
          </p:nvPr>
        </p:nvSpPr>
        <p:spPr/>
        <p:txBody>
          <a:bodyPr/>
          <a:lstStyle/>
          <a:p>
            <a:pPr>
              <a:defRPr/>
            </a:pPr>
            <a:fld id="{5B149981-54A5-499F-8E31-8F929127FA47}" type="slidenum">
              <a:rPr lang="en-US" smtClean="0"/>
              <a:pPr>
                <a:defRPr/>
              </a:pPr>
              <a:t>31</a:t>
            </a:fld>
            <a:endParaRPr lang="en-US"/>
          </a:p>
        </p:txBody>
      </p:sp>
    </p:spTree>
    <p:extLst>
      <p:ext uri="{BB962C8B-B14F-4D97-AF65-F5344CB8AC3E}">
        <p14:creationId xmlns:p14="http://schemas.microsoft.com/office/powerpoint/2010/main" val="2339115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E637-14D8-17B0-9371-AA65A241A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02F2A-457F-25FE-4DB6-12F35C2E5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21630-E2BE-ACA9-B50A-CCA180AB7E4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This study had several limitations</a:t>
            </a:r>
          </a:p>
        </p:txBody>
      </p:sp>
      <p:sp>
        <p:nvSpPr>
          <p:cNvPr id="4" name="Slide Number Placeholder 3">
            <a:extLst>
              <a:ext uri="{FF2B5EF4-FFF2-40B4-BE49-F238E27FC236}">
                <a16:creationId xmlns:a16="http://schemas.microsoft.com/office/drawing/2014/main" id="{B561E8DE-A7D5-0490-1ECC-3568E59D181D}"/>
              </a:ext>
            </a:extLst>
          </p:cNvPr>
          <p:cNvSpPr>
            <a:spLocks noGrp="1"/>
          </p:cNvSpPr>
          <p:nvPr>
            <p:ph type="sldNum" sz="quarter" idx="5"/>
          </p:nvPr>
        </p:nvSpPr>
        <p:spPr/>
        <p:txBody>
          <a:bodyPr/>
          <a:lstStyle/>
          <a:p>
            <a:pPr>
              <a:defRPr/>
            </a:pPr>
            <a:fld id="{5B149981-54A5-499F-8E31-8F929127FA47}" type="slidenum">
              <a:rPr lang="en-US" smtClean="0"/>
              <a:pPr>
                <a:defRPr/>
              </a:pPr>
              <a:t>32</a:t>
            </a:fld>
            <a:endParaRPr lang="en-US"/>
          </a:p>
        </p:txBody>
      </p:sp>
    </p:spTree>
    <p:extLst>
      <p:ext uri="{BB962C8B-B14F-4D97-AF65-F5344CB8AC3E}">
        <p14:creationId xmlns:p14="http://schemas.microsoft.com/office/powerpoint/2010/main" val="407128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10E67-7737-3B96-26A4-58E266EF6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5F1A2-1733-D34C-490C-B955BE903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2E08C-3727-3C85-AF8F-ACF1C93FA33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One is that we were unable to confirm the</a:t>
            </a:r>
            <a:r>
              <a:rPr lang="en-US" b="0" i="0" baseline="0" dirty="0">
                <a:solidFill>
                  <a:srgbClr val="000000"/>
                </a:solidFill>
                <a:effectLst/>
                <a:latin typeface="Times New Roman" panose="02020603050405020304" pitchFamily="18" charset="0"/>
              </a:rPr>
              <a:t> reasons for psychiatric medication prescription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For example, we could not</a:t>
            </a:r>
            <a:r>
              <a:rPr lang="en-US" b="0" i="0" baseline="0" dirty="0">
                <a:solidFill>
                  <a:srgbClr val="000000"/>
                </a:solidFill>
                <a:effectLst/>
                <a:latin typeface="Times New Roman" panose="02020603050405020304" pitchFamily="18" charset="0"/>
              </a:rPr>
              <a:t> definitively conclude that a patient prescribed an antidepressant was given that for the diagnosis of a mood disorder</a:t>
            </a:r>
          </a:p>
        </p:txBody>
      </p:sp>
      <p:sp>
        <p:nvSpPr>
          <p:cNvPr id="4" name="Slide Number Placeholder 3">
            <a:extLst>
              <a:ext uri="{FF2B5EF4-FFF2-40B4-BE49-F238E27FC236}">
                <a16:creationId xmlns:a16="http://schemas.microsoft.com/office/drawing/2014/main" id="{BCE4F055-A992-1B48-D8DF-4C166BE68E07}"/>
              </a:ext>
            </a:extLst>
          </p:cNvPr>
          <p:cNvSpPr>
            <a:spLocks noGrp="1"/>
          </p:cNvSpPr>
          <p:nvPr>
            <p:ph type="sldNum" sz="quarter" idx="5"/>
          </p:nvPr>
        </p:nvSpPr>
        <p:spPr/>
        <p:txBody>
          <a:bodyPr/>
          <a:lstStyle/>
          <a:p>
            <a:pPr>
              <a:defRPr/>
            </a:pPr>
            <a:fld id="{5B149981-54A5-499F-8E31-8F929127FA47}" type="slidenum">
              <a:rPr lang="en-US" smtClean="0"/>
              <a:pPr>
                <a:defRPr/>
              </a:pPr>
              <a:t>33</a:t>
            </a:fld>
            <a:endParaRPr lang="en-US"/>
          </a:p>
        </p:txBody>
      </p:sp>
    </p:spTree>
    <p:extLst>
      <p:ext uri="{BB962C8B-B14F-4D97-AF65-F5344CB8AC3E}">
        <p14:creationId xmlns:p14="http://schemas.microsoft.com/office/powerpoint/2010/main" val="697481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1D0B8-85C9-A8EC-CDA6-80FF87606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90F08-CF3E-885B-5D7D-EE95292BD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11276-FDB6-780F-14CE-5B807EE1B29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Additionally,</a:t>
            </a:r>
            <a:r>
              <a:rPr lang="en-US" b="0" i="0" baseline="0" dirty="0">
                <a:solidFill>
                  <a:srgbClr val="000000"/>
                </a:solidFill>
                <a:effectLst/>
                <a:latin typeface="Times New Roman" panose="02020603050405020304" pitchFamily="18" charset="0"/>
              </a:rPr>
              <a:t> as we were only looking at medication prescription at the time of birth hospitalization admission, we could not confirm whether or not patients were actually taking these medications throughout the antepartum period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Prospective</a:t>
            </a:r>
            <a:r>
              <a:rPr lang="en-US" b="0" i="0" baseline="0" dirty="0">
                <a:solidFill>
                  <a:srgbClr val="000000"/>
                </a:solidFill>
                <a:effectLst/>
                <a:latin typeface="Times New Roman" panose="02020603050405020304" pitchFamily="18" charset="0"/>
              </a:rPr>
              <a:t> studies would be needed to more conclusively address these limitations</a:t>
            </a:r>
            <a:endParaRPr lang="en-US" b="0" i="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261AEF4-2639-B163-4878-097BFA991E5F}"/>
              </a:ext>
            </a:extLst>
          </p:cNvPr>
          <p:cNvSpPr>
            <a:spLocks noGrp="1"/>
          </p:cNvSpPr>
          <p:nvPr>
            <p:ph type="sldNum" sz="quarter" idx="5"/>
          </p:nvPr>
        </p:nvSpPr>
        <p:spPr/>
        <p:txBody>
          <a:bodyPr/>
          <a:lstStyle/>
          <a:p>
            <a:pPr>
              <a:defRPr/>
            </a:pPr>
            <a:fld id="{5B149981-54A5-499F-8E31-8F929127FA47}" type="slidenum">
              <a:rPr lang="en-US" smtClean="0"/>
              <a:pPr>
                <a:defRPr/>
              </a:pPr>
              <a:t>34</a:t>
            </a:fld>
            <a:endParaRPr lang="en-US"/>
          </a:p>
        </p:txBody>
      </p:sp>
    </p:spTree>
    <p:extLst>
      <p:ext uri="{BB962C8B-B14F-4D97-AF65-F5344CB8AC3E}">
        <p14:creationId xmlns:p14="http://schemas.microsoft.com/office/powerpoint/2010/main" val="671013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9DC8-C55D-AFE8-0B30-60E05C3CB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3E5B1-0717-0EED-48B1-EBE34AB9B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C7B5C-EF0B-DFE6-92AD-E4D83506CE0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With mental health being the leading cause of pregnancy-related morbidity and mortality in the United States,</a:t>
            </a:r>
            <a:r>
              <a:rPr lang="en-US" b="0" i="0" baseline="0" dirty="0">
                <a:solidFill>
                  <a:srgbClr val="000000"/>
                </a:solidFill>
                <a:effectLst/>
                <a:latin typeface="Times New Roman" panose="02020603050405020304" pitchFamily="18" charset="0"/>
              </a:rPr>
              <a:t> our study provides another step toward identifying possible modifiable factors contributing to this burden of disease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Times New Roman" panose="02020603050405020304" pitchFamily="18" charset="0"/>
              </a:rPr>
              <a:t>- We hope</a:t>
            </a:r>
            <a:r>
              <a:rPr lang="en-US" b="0" i="0" baseline="0" dirty="0">
                <a:solidFill>
                  <a:srgbClr val="000000"/>
                </a:solidFill>
                <a:effectLst/>
                <a:latin typeface="Times New Roman" panose="02020603050405020304" pitchFamily="18" charset="0"/>
              </a:rPr>
              <a:t> that our findings meaningfully c</a:t>
            </a:r>
            <a:r>
              <a:rPr lang="en-US" b="0" i="0" dirty="0">
                <a:solidFill>
                  <a:srgbClr val="000000"/>
                </a:solidFill>
                <a:effectLst/>
                <a:latin typeface="Times New Roman" panose="02020603050405020304" pitchFamily="18" charset="0"/>
              </a:rPr>
              <a:t>ontribute to the growing body of knowledge regarding psychiatric disease and hypertensive disorders of pregnancy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And with that, I’m happy to take any questions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 Thank you!</a:t>
            </a:r>
          </a:p>
        </p:txBody>
      </p:sp>
      <p:sp>
        <p:nvSpPr>
          <p:cNvPr id="4" name="Slide Number Placeholder 3">
            <a:extLst>
              <a:ext uri="{FF2B5EF4-FFF2-40B4-BE49-F238E27FC236}">
                <a16:creationId xmlns:a16="http://schemas.microsoft.com/office/drawing/2014/main" id="{87D35D9D-ADA7-82F0-71B2-6E52D11173DA}"/>
              </a:ext>
            </a:extLst>
          </p:cNvPr>
          <p:cNvSpPr>
            <a:spLocks noGrp="1"/>
          </p:cNvSpPr>
          <p:nvPr>
            <p:ph type="sldNum" sz="quarter" idx="5"/>
          </p:nvPr>
        </p:nvSpPr>
        <p:spPr/>
        <p:txBody>
          <a:bodyPr/>
          <a:lstStyle/>
          <a:p>
            <a:pPr>
              <a:defRPr/>
            </a:pPr>
            <a:fld id="{5B149981-54A5-499F-8E31-8F929127FA47}" type="slidenum">
              <a:rPr lang="en-US" smtClean="0"/>
              <a:pPr>
                <a:defRPr/>
              </a:pPr>
              <a:t>35</a:t>
            </a:fld>
            <a:endParaRPr lang="en-US"/>
          </a:p>
        </p:txBody>
      </p:sp>
    </p:spTree>
    <p:extLst>
      <p:ext uri="{BB962C8B-B14F-4D97-AF65-F5344CB8AC3E}">
        <p14:creationId xmlns:p14="http://schemas.microsoft.com/office/powerpoint/2010/main" val="324007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DDF0-FDC6-3653-E5FA-C895023F6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72256-DD78-A342-7EB8-266D6200A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5408E-C802-6203-6303-2EEEC15AE5E2}"/>
              </a:ext>
            </a:extLst>
          </p:cNvPr>
          <p:cNvSpPr>
            <a:spLocks noGrp="1"/>
          </p:cNvSpPr>
          <p:nvPr>
            <p:ph type="body" idx="1"/>
          </p:nvPr>
        </p:nvSpPr>
        <p:spPr/>
        <p:txBody>
          <a:bodyPr/>
          <a:lstStyle/>
          <a:p>
            <a:r>
              <a:rPr lang="en-US" baseline="0" dirty="0">
                <a:solidFill>
                  <a:schemeClr val="tx1"/>
                </a:solidFill>
              </a:rPr>
              <a:t>- Despite this high prevalence, rates of antepartum psychiatric medication use are low</a:t>
            </a:r>
          </a:p>
          <a:p>
            <a:r>
              <a:rPr lang="en-US" baseline="0" dirty="0">
                <a:solidFill>
                  <a:schemeClr val="tx1"/>
                </a:solidFill>
              </a:rPr>
              <a:t>- Rates of antidepressant use during pregnancy are estimated at 2-3%, while anxiolytic rates are less than 1%</a:t>
            </a:r>
          </a:p>
        </p:txBody>
      </p:sp>
      <p:sp>
        <p:nvSpPr>
          <p:cNvPr id="4" name="Slide Number Placeholder 3">
            <a:extLst>
              <a:ext uri="{FF2B5EF4-FFF2-40B4-BE49-F238E27FC236}">
                <a16:creationId xmlns:a16="http://schemas.microsoft.com/office/drawing/2014/main" id="{CBB318EC-533E-0EFC-0BB7-96AD0165D078}"/>
              </a:ext>
            </a:extLst>
          </p:cNvPr>
          <p:cNvSpPr>
            <a:spLocks noGrp="1"/>
          </p:cNvSpPr>
          <p:nvPr>
            <p:ph type="sldNum" sz="quarter" idx="5"/>
          </p:nvPr>
        </p:nvSpPr>
        <p:spPr/>
        <p:txBody>
          <a:bodyPr/>
          <a:lstStyle/>
          <a:p>
            <a:pPr>
              <a:defRPr/>
            </a:pPr>
            <a:fld id="{5B149981-54A5-499F-8E31-8F929127FA47}" type="slidenum">
              <a:rPr lang="en-US" smtClean="0"/>
              <a:pPr>
                <a:defRPr/>
              </a:pPr>
              <a:t>4</a:t>
            </a:fld>
            <a:endParaRPr lang="en-US"/>
          </a:p>
        </p:txBody>
      </p:sp>
    </p:spTree>
    <p:extLst>
      <p:ext uri="{BB962C8B-B14F-4D97-AF65-F5344CB8AC3E}">
        <p14:creationId xmlns:p14="http://schemas.microsoft.com/office/powerpoint/2010/main" val="61505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CA39-1C40-B0CE-28D3-37D5542D1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3B65A-E820-3118-06BE-B2764DEE9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04A70-0B18-264F-1270-13A2D3E9F888}"/>
              </a:ext>
            </a:extLst>
          </p:cNvPr>
          <p:cNvSpPr>
            <a:spLocks noGrp="1"/>
          </p:cNvSpPr>
          <p:nvPr>
            <p:ph type="body" idx="1"/>
          </p:nvPr>
        </p:nvSpPr>
        <p:spPr/>
        <p:txBody>
          <a:bodyPr/>
          <a:lstStyle/>
          <a:p>
            <a:r>
              <a:rPr lang="en-US" baseline="0" dirty="0">
                <a:solidFill>
                  <a:schemeClr val="tx1"/>
                </a:solidFill>
              </a:rPr>
              <a:t>- Nonetheless, associations have been shown between psychiatric medication use and increased risk of hypertensive disorders of pregnancy</a:t>
            </a:r>
          </a:p>
          <a:p>
            <a:r>
              <a:rPr lang="en-US" sz="1200" b="0" i="0" kern="1200" dirty="0">
                <a:solidFill>
                  <a:schemeClr val="tx1"/>
                </a:solidFill>
                <a:effectLst/>
                <a:latin typeface="Arial" charset="0"/>
                <a:ea typeface="ＭＳ Ｐゴシック" charset="0"/>
                <a:cs typeface="+mn-cs"/>
              </a:rPr>
              <a:t>- However,</a:t>
            </a:r>
            <a:r>
              <a:rPr lang="en-US" sz="1200" b="0" i="0" kern="1200" baseline="0" dirty="0">
                <a:solidFill>
                  <a:schemeClr val="tx1"/>
                </a:solidFill>
                <a:effectLst/>
                <a:latin typeface="Arial" charset="0"/>
                <a:ea typeface="ＭＳ Ｐゴシック" charset="0"/>
                <a:cs typeface="+mn-cs"/>
              </a:rPr>
              <a:t> </a:t>
            </a:r>
            <a:r>
              <a:rPr lang="en-US" sz="1200" b="0" i="0" kern="1200" dirty="0">
                <a:solidFill>
                  <a:schemeClr val="tx1"/>
                </a:solidFill>
                <a:effectLst/>
                <a:latin typeface="Arial" charset="0"/>
                <a:ea typeface="ＭＳ Ｐゴシック" charset="0"/>
                <a:cs typeface="+mn-cs"/>
              </a:rPr>
              <a:t>previous studies have shown mixed results that differ depending on the specific medications assessed</a:t>
            </a:r>
          </a:p>
          <a:p>
            <a:r>
              <a:rPr lang="en-US" sz="1200" b="0" i="0" kern="1200" dirty="0">
                <a:solidFill>
                  <a:schemeClr val="tx1"/>
                </a:solidFill>
                <a:effectLst/>
                <a:latin typeface="Arial" charset="0"/>
                <a:ea typeface="ＭＳ Ｐゴシック" charset="0"/>
                <a:cs typeface="+mn-cs"/>
              </a:rPr>
              <a:t>- Furthermore, most studies have focused on antidepressant use, and few studies have examined the association between hypertensive disorders of pregnancy and anxiolytics</a:t>
            </a:r>
            <a:endParaRPr lang="en-US" sz="1200" b="0" i="0" kern="1200" baseline="0" dirty="0">
              <a:solidFill>
                <a:schemeClr val="tx1"/>
              </a:solidFill>
              <a:effectLst/>
              <a:latin typeface="Arial" charset="0"/>
              <a:ea typeface="ＭＳ Ｐゴシック" charset="0"/>
              <a:cs typeface="+mn-cs"/>
            </a:endParaRPr>
          </a:p>
        </p:txBody>
      </p:sp>
      <p:sp>
        <p:nvSpPr>
          <p:cNvPr id="4" name="Slide Number Placeholder 3">
            <a:extLst>
              <a:ext uri="{FF2B5EF4-FFF2-40B4-BE49-F238E27FC236}">
                <a16:creationId xmlns:a16="http://schemas.microsoft.com/office/drawing/2014/main" id="{5DDA95A5-CCC6-E6FB-0EB1-AA4B52293697}"/>
              </a:ext>
            </a:extLst>
          </p:cNvPr>
          <p:cNvSpPr>
            <a:spLocks noGrp="1"/>
          </p:cNvSpPr>
          <p:nvPr>
            <p:ph type="sldNum" sz="quarter" idx="5"/>
          </p:nvPr>
        </p:nvSpPr>
        <p:spPr/>
        <p:txBody>
          <a:bodyPr/>
          <a:lstStyle/>
          <a:p>
            <a:pPr>
              <a:defRPr/>
            </a:pPr>
            <a:fld id="{5B149981-54A5-499F-8E31-8F929127FA47}" type="slidenum">
              <a:rPr lang="en-US" smtClean="0"/>
              <a:pPr>
                <a:defRPr/>
              </a:pPr>
              <a:t>5</a:t>
            </a:fld>
            <a:endParaRPr lang="en-US"/>
          </a:p>
        </p:txBody>
      </p:sp>
    </p:spTree>
    <p:extLst>
      <p:ext uri="{BB962C8B-B14F-4D97-AF65-F5344CB8AC3E}">
        <p14:creationId xmlns:p14="http://schemas.microsoft.com/office/powerpoint/2010/main" val="32371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4E40-8279-2DD0-6BFB-DAECD17D2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BACF0-4B57-D865-F4A7-50E9CE277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1831B-496D-A0B3-4395-973DA2008C28}"/>
              </a:ext>
            </a:extLst>
          </p:cNvPr>
          <p:cNvSpPr>
            <a:spLocks noGrp="1"/>
          </p:cNvSpPr>
          <p:nvPr>
            <p:ph type="body" idx="1"/>
          </p:nvPr>
        </p:nvSpPr>
        <p:spPr/>
        <p:txBody>
          <a:bodyPr/>
          <a:lstStyle/>
          <a:p>
            <a:r>
              <a:rPr lang="en-US" dirty="0">
                <a:solidFill>
                  <a:schemeClr val="tx1"/>
                </a:solidFill>
              </a:rPr>
              <a:t>- Our goal was to investigate relationships between </a:t>
            </a:r>
            <a:r>
              <a:rPr lang="en-US" sz="1200" b="0" i="0" kern="1200" dirty="0">
                <a:solidFill>
                  <a:schemeClr val="tx1"/>
                </a:solidFill>
                <a:effectLst/>
                <a:latin typeface="Arial" charset="0"/>
                <a:ea typeface="ＭＳ Ｐゴシック" charset="0"/>
                <a:cs typeface="+mn-cs"/>
              </a:rPr>
              <a:t>antepartum psychiatric medication use during pregnancy and hypertensive disorder risk</a:t>
            </a:r>
          </a:p>
        </p:txBody>
      </p:sp>
      <p:sp>
        <p:nvSpPr>
          <p:cNvPr id="4" name="Slide Number Placeholder 3">
            <a:extLst>
              <a:ext uri="{FF2B5EF4-FFF2-40B4-BE49-F238E27FC236}">
                <a16:creationId xmlns:a16="http://schemas.microsoft.com/office/drawing/2014/main" id="{29FB898F-7A21-7391-FCFD-29AB91AD1080}"/>
              </a:ext>
            </a:extLst>
          </p:cNvPr>
          <p:cNvSpPr>
            <a:spLocks noGrp="1"/>
          </p:cNvSpPr>
          <p:nvPr>
            <p:ph type="sldNum" sz="quarter" idx="5"/>
          </p:nvPr>
        </p:nvSpPr>
        <p:spPr/>
        <p:txBody>
          <a:bodyPr/>
          <a:lstStyle/>
          <a:p>
            <a:pPr>
              <a:defRPr/>
            </a:pPr>
            <a:fld id="{5B149981-54A5-499F-8E31-8F929127FA47}" type="slidenum">
              <a:rPr lang="en-US" smtClean="0"/>
              <a:pPr>
                <a:defRPr/>
              </a:pPr>
              <a:t>6</a:t>
            </a:fld>
            <a:endParaRPr lang="en-US"/>
          </a:p>
        </p:txBody>
      </p:sp>
    </p:spTree>
    <p:extLst>
      <p:ext uri="{BB962C8B-B14F-4D97-AF65-F5344CB8AC3E}">
        <p14:creationId xmlns:p14="http://schemas.microsoft.com/office/powerpoint/2010/main" val="292371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BE6E-5AFB-57D3-8D5A-89671F718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28156-84BD-66F4-3EB8-477D620B9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F1703-B181-DAFE-B6DF-CBE4DF986418}"/>
              </a:ext>
            </a:extLst>
          </p:cNvPr>
          <p:cNvSpPr>
            <a:spLocks noGrp="1"/>
          </p:cNvSpPr>
          <p:nvPr>
            <p:ph type="body" idx="1"/>
          </p:nvPr>
        </p:nvSpPr>
        <p:spPr/>
        <p:txBody>
          <a:bodyPr/>
          <a:lstStyle/>
          <a:p>
            <a:pPr marL="0" indent="0">
              <a:buFontTx/>
              <a:buNone/>
            </a:pPr>
            <a:r>
              <a:rPr lang="en-US" sz="1200" b="0" i="0" kern="1200" dirty="0">
                <a:solidFill>
                  <a:schemeClr val="tx1"/>
                </a:solidFill>
                <a:effectLst/>
                <a:latin typeface="Arial" charset="0"/>
                <a:ea typeface="ＭＳ Ｐゴシック" charset="0"/>
                <a:cs typeface="+mn-cs"/>
              </a:rPr>
              <a:t>- We hypothesized that, among pregnant patients</a:t>
            </a:r>
            <a:r>
              <a:rPr lang="en-US" sz="1200" b="0" i="0" kern="1200" baseline="0" dirty="0">
                <a:solidFill>
                  <a:schemeClr val="tx1"/>
                </a:solidFill>
                <a:effectLst/>
                <a:latin typeface="Arial" charset="0"/>
                <a:ea typeface="ＭＳ Ｐゴシック" charset="0"/>
                <a:cs typeface="+mn-cs"/>
              </a:rPr>
              <a:t> with mood and anxiety disorders, antidepressant or anxiolytic prescription is associated with greater risk of hypertensive disorders of pregnancy compared with no psychiatric medication prescription</a:t>
            </a:r>
          </a:p>
        </p:txBody>
      </p:sp>
      <p:sp>
        <p:nvSpPr>
          <p:cNvPr id="4" name="Slide Number Placeholder 3">
            <a:extLst>
              <a:ext uri="{FF2B5EF4-FFF2-40B4-BE49-F238E27FC236}">
                <a16:creationId xmlns:a16="http://schemas.microsoft.com/office/drawing/2014/main" id="{593A1B1B-01F7-B5D8-B6F2-EFF5061706D0}"/>
              </a:ext>
            </a:extLst>
          </p:cNvPr>
          <p:cNvSpPr>
            <a:spLocks noGrp="1"/>
          </p:cNvSpPr>
          <p:nvPr>
            <p:ph type="sldNum" sz="quarter" idx="5"/>
          </p:nvPr>
        </p:nvSpPr>
        <p:spPr/>
        <p:txBody>
          <a:bodyPr/>
          <a:lstStyle/>
          <a:p>
            <a:pPr>
              <a:defRPr/>
            </a:pPr>
            <a:fld id="{5B149981-54A5-499F-8E31-8F929127FA47}" type="slidenum">
              <a:rPr lang="en-US" smtClean="0"/>
              <a:pPr>
                <a:defRPr/>
              </a:pPr>
              <a:t>7</a:t>
            </a:fld>
            <a:endParaRPr lang="en-US"/>
          </a:p>
        </p:txBody>
      </p:sp>
    </p:spTree>
    <p:extLst>
      <p:ext uri="{BB962C8B-B14F-4D97-AF65-F5344CB8AC3E}">
        <p14:creationId xmlns:p14="http://schemas.microsoft.com/office/powerpoint/2010/main" val="408304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I’ll now go into our methods</a:t>
            </a:r>
          </a:p>
        </p:txBody>
      </p:sp>
      <p:sp>
        <p:nvSpPr>
          <p:cNvPr id="4" name="Slide Number Placeholder 3"/>
          <p:cNvSpPr>
            <a:spLocks noGrp="1"/>
          </p:cNvSpPr>
          <p:nvPr>
            <p:ph type="sldNum" sz="quarter" idx="5"/>
          </p:nvPr>
        </p:nvSpPr>
        <p:spPr/>
        <p:txBody>
          <a:bodyPr/>
          <a:lstStyle/>
          <a:p>
            <a:pPr>
              <a:defRPr/>
            </a:pPr>
            <a:fld id="{5B149981-54A5-499F-8E31-8F929127FA47}" type="slidenum">
              <a:rPr lang="en-US" smtClean="0"/>
              <a:pPr>
                <a:defRPr/>
              </a:pPr>
              <a:t>8</a:t>
            </a:fld>
            <a:endParaRPr lang="en-US"/>
          </a:p>
        </p:txBody>
      </p:sp>
    </p:spTree>
    <p:extLst>
      <p:ext uri="{BB962C8B-B14F-4D97-AF65-F5344CB8AC3E}">
        <p14:creationId xmlns:p14="http://schemas.microsoft.com/office/powerpoint/2010/main" val="362286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E332F-E8F4-4AA7-AF01-01DB453F5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52F67-3DBF-02D9-EB1C-FBAB8AC03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A60F6-3A57-B582-B34B-8098D7627945}"/>
              </a:ext>
            </a:extLst>
          </p:cNvPr>
          <p:cNvSpPr>
            <a:spLocks noGrp="1"/>
          </p:cNvSpPr>
          <p:nvPr>
            <p:ph type="body" idx="1"/>
          </p:nvPr>
        </p:nvSpPr>
        <p:spPr/>
        <p:txBody>
          <a:bodyPr/>
          <a:lstStyle/>
          <a:p>
            <a:r>
              <a:rPr lang="en-US" dirty="0">
                <a:solidFill>
                  <a:schemeClr val="tx1"/>
                </a:solidFill>
              </a:rPr>
              <a:t>- We performed a retrospective cohort study using the premier healthcare administrative database</a:t>
            </a:r>
          </a:p>
        </p:txBody>
      </p:sp>
      <p:sp>
        <p:nvSpPr>
          <p:cNvPr id="4" name="Slide Number Placeholder 3">
            <a:extLst>
              <a:ext uri="{FF2B5EF4-FFF2-40B4-BE49-F238E27FC236}">
                <a16:creationId xmlns:a16="http://schemas.microsoft.com/office/drawing/2014/main" id="{505980BB-0502-96F0-7C77-C8AC8AC9EDD5}"/>
              </a:ext>
            </a:extLst>
          </p:cNvPr>
          <p:cNvSpPr>
            <a:spLocks noGrp="1"/>
          </p:cNvSpPr>
          <p:nvPr>
            <p:ph type="sldNum" sz="quarter" idx="5"/>
          </p:nvPr>
        </p:nvSpPr>
        <p:spPr/>
        <p:txBody>
          <a:bodyPr/>
          <a:lstStyle/>
          <a:p>
            <a:pPr>
              <a:defRPr/>
            </a:pPr>
            <a:fld id="{5B149981-54A5-499F-8E31-8F929127FA47}" type="slidenum">
              <a:rPr lang="en-US" smtClean="0"/>
              <a:pPr>
                <a:defRPr/>
              </a:pPr>
              <a:t>9</a:t>
            </a:fld>
            <a:endParaRPr lang="en-US"/>
          </a:p>
        </p:txBody>
      </p:sp>
    </p:spTree>
    <p:extLst>
      <p:ext uri="{BB962C8B-B14F-4D97-AF65-F5344CB8AC3E}">
        <p14:creationId xmlns:p14="http://schemas.microsoft.com/office/powerpoint/2010/main" val="1461632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533400" y="2286000"/>
            <a:ext cx="11049000" cy="1371600"/>
          </a:xfrm>
        </p:spPr>
        <p:txBody>
          <a:bodyPr/>
          <a:lstStyle>
            <a:lvl1pPr>
              <a:defRPr sz="3600">
                <a:solidFill>
                  <a:srgbClr val="00539B"/>
                </a:solidFill>
              </a:defRPr>
            </a:lvl1pPr>
          </a:lstStyle>
          <a:p>
            <a:pPr lvl="0"/>
            <a:r>
              <a:rPr lang="en-US" noProof="0"/>
              <a:t>Click to edit Master title style</a:t>
            </a:r>
          </a:p>
        </p:txBody>
      </p:sp>
      <p:sp>
        <p:nvSpPr>
          <p:cNvPr id="10243" name="Rectangle 3"/>
          <p:cNvSpPr>
            <a:spLocks noGrp="1" noChangeArrowheads="1"/>
          </p:cNvSpPr>
          <p:nvPr>
            <p:ph type="subTitle" idx="1"/>
          </p:nvPr>
        </p:nvSpPr>
        <p:spPr>
          <a:xfrm>
            <a:off x="533400" y="4114800"/>
            <a:ext cx="11049000" cy="1371600"/>
          </a:xfrm>
        </p:spPr>
        <p:txBody>
          <a:bodyPr/>
          <a:lstStyle>
            <a:lvl1pPr marL="0" indent="0" algn="ctr">
              <a:buFontTx/>
              <a:buNone/>
              <a:defRPr sz="2800">
                <a:solidFill>
                  <a:schemeClr val="tx1"/>
                </a:solidFill>
              </a:defRPr>
            </a:lvl1pPr>
          </a:lstStyle>
          <a:p>
            <a:pPr lvl="0"/>
            <a:r>
              <a:rPr lang="en-US" noProof="0"/>
              <a:t>Click to edit Master subtitle style</a:t>
            </a:r>
          </a:p>
        </p:txBody>
      </p:sp>
      <p:sp>
        <p:nvSpPr>
          <p:cNvPr id="13" name="Rectangle 12"/>
          <p:cNvSpPr/>
          <p:nvPr userDrawn="1"/>
        </p:nvSpPr>
        <p:spPr>
          <a:xfrm>
            <a:off x="0" y="6324600"/>
            <a:ext cx="12192000" cy="5334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6871" y="6400800"/>
            <a:ext cx="2456529" cy="365778"/>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7710"/>
          <a:stretch/>
        </p:blipFill>
        <p:spPr>
          <a:xfrm>
            <a:off x="7356769" y="0"/>
            <a:ext cx="2530535" cy="155774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77637" y="0"/>
            <a:ext cx="2314363" cy="1557745"/>
          </a:xfrm>
          <a:prstGeom prst="rect">
            <a:avLst/>
          </a:prstGeom>
        </p:spPr>
      </p:pic>
      <p:pic>
        <p:nvPicPr>
          <p:cNvPr id="5" name="Picture 4"/>
          <p:cNvPicPr>
            <a:picLocks noChangeAspect="1"/>
          </p:cNvPicPr>
          <p:nvPr userDrawn="1"/>
        </p:nvPicPr>
        <p:blipFill rotWithShape="1">
          <a:blip r:embed="rId5" cstate="print">
            <a:extLst>
              <a:ext uri="{28A0092B-C50C-407E-A947-70E740481C1C}">
                <a14:useLocalDpi xmlns:a14="http://schemas.microsoft.com/office/drawing/2010/main" val="0"/>
              </a:ext>
            </a:extLst>
          </a:blip>
          <a:srcRect t="2342" b="4555"/>
          <a:stretch/>
        </p:blipFill>
        <p:spPr>
          <a:xfrm>
            <a:off x="2361089" y="0"/>
            <a:ext cx="2510707" cy="1557745"/>
          </a:xfrm>
          <a:prstGeom prst="rect">
            <a:avLst/>
          </a:prstGeom>
        </p:spPr>
      </p:pic>
      <p:pic>
        <p:nvPicPr>
          <p:cNvPr id="10" name="Picture 9">
            <a:extLst>
              <a:ext uri="{FF2B5EF4-FFF2-40B4-BE49-F238E27FC236}">
                <a16:creationId xmlns:a16="http://schemas.microsoft.com/office/drawing/2014/main" id="{4322B771-83E4-4747-AE15-BCA586A0F6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243"/>
            <a:ext cx="2362990" cy="1561789"/>
          </a:xfrm>
          <a:prstGeom prst="rect">
            <a:avLst/>
          </a:prstGeom>
        </p:spPr>
      </p:pic>
      <p:pic>
        <p:nvPicPr>
          <p:cNvPr id="15" name="Picture 14">
            <a:extLst>
              <a:ext uri="{FF2B5EF4-FFF2-40B4-BE49-F238E27FC236}">
                <a16:creationId xmlns:a16="http://schemas.microsoft.com/office/drawing/2014/main" id="{7A54B663-38DE-0449-9077-D2A2459E97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71796" y="-1"/>
            <a:ext cx="2497698" cy="1557745"/>
          </a:xfrm>
          <a:prstGeom prst="rect">
            <a:avLst/>
          </a:prstGeom>
        </p:spPr>
      </p:pic>
    </p:spTree>
    <p:extLst>
      <p:ext uri="{BB962C8B-B14F-4D97-AF65-F5344CB8AC3E}">
        <p14:creationId xmlns:p14="http://schemas.microsoft.com/office/powerpoint/2010/main" val="265988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600"/>
            </a:lvl2pPr>
            <a:lvl3pPr>
              <a:defRPr sz="2400"/>
            </a:lvl3pPr>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54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12841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574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274638"/>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8000" y="1600200"/>
            <a:ext cx="11176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6324600"/>
            <a:ext cx="12192000" cy="5334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06871" y="6400800"/>
            <a:ext cx="2456529" cy="365778"/>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66" r:id="rId2"/>
    <p:sldLayoutId id="2147483770" r:id="rId3"/>
    <p:sldLayoutId id="2147483771" r:id="rId4"/>
  </p:sldLayoutIdLst>
  <p:txStyles>
    <p:title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15.png"/><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image" Target="../media/image15.png"/><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image" Target="../media/image15.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jpeg"/><Relationship Id="rId4" Type="http://schemas.openxmlformats.org/officeDocument/2006/relationships/image" Target="../media/image20.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89255" y="410812"/>
            <a:ext cx="12338538" cy="2286000"/>
          </a:xfrm>
        </p:spPr>
        <p:txBody>
          <a:bodyPr/>
          <a:lstStyle/>
          <a:p>
            <a:pPr eaLnBrk="1" hangingPunct="1">
              <a:defRPr/>
            </a:pPr>
            <a:r>
              <a:rPr lang="en-US" sz="3400" dirty="0">
                <a:ea typeface="ＭＳ Ｐゴシック"/>
              </a:rPr>
              <a:t>A Retrospective Study of Associations between Antepartum Psychiatric Medications and </a:t>
            </a:r>
            <a:br>
              <a:rPr lang="en-US" sz="3400" dirty="0">
                <a:ea typeface="ＭＳ Ｐゴシック"/>
              </a:rPr>
            </a:br>
            <a:r>
              <a:rPr lang="en-US" sz="3400" dirty="0">
                <a:ea typeface="ＭＳ Ｐゴシック"/>
              </a:rPr>
              <a:t>Hypertensive Disorders of Pregnancy in </a:t>
            </a:r>
            <a:br>
              <a:rPr lang="en-US" sz="3400" dirty="0">
                <a:ea typeface="ＭＳ Ｐゴシック"/>
              </a:rPr>
            </a:br>
            <a:r>
              <a:rPr lang="en-US" sz="3400" dirty="0">
                <a:ea typeface="ＭＳ Ｐゴシック"/>
              </a:rPr>
              <a:t>Patients with Mood and Anxiety Disorders</a:t>
            </a:r>
          </a:p>
        </p:txBody>
      </p:sp>
      <p:sp>
        <p:nvSpPr>
          <p:cNvPr id="4099" name="Rectangle 3"/>
          <p:cNvSpPr>
            <a:spLocks noGrp="1" noChangeArrowheads="1"/>
          </p:cNvSpPr>
          <p:nvPr>
            <p:ph type="subTitle" idx="1"/>
          </p:nvPr>
        </p:nvSpPr>
        <p:spPr>
          <a:xfrm>
            <a:off x="975360" y="2984451"/>
            <a:ext cx="10241280" cy="731520"/>
          </a:xfrm>
        </p:spPr>
        <p:txBody>
          <a:bodyPr/>
          <a:lstStyle/>
          <a:p>
            <a:pPr eaLnBrk="1" hangingPunct="1">
              <a:defRPr/>
            </a:pPr>
            <a:r>
              <a:rPr lang="en-US" sz="1800" dirty="0"/>
              <a:t>Heather Acuff, MD, PhD</a:t>
            </a:r>
            <a:r>
              <a:rPr lang="en-US" sz="1800" baseline="30000" dirty="0"/>
              <a:t>1</a:t>
            </a:r>
            <a:r>
              <a:rPr lang="en-US" sz="1800" dirty="0"/>
              <a:t>; Matthew Fuller, MS</a:t>
            </a:r>
            <a:r>
              <a:rPr lang="en-US" sz="1800" baseline="30000" dirty="0"/>
              <a:t>1</a:t>
            </a:r>
            <a:r>
              <a:rPr lang="en-US" sz="1800" dirty="0"/>
              <a:t>; Ashraf S. Habib, MBBCh, MSc, </a:t>
            </a:r>
            <a:r>
              <a:rPr lang="en-US" sz="1800" dirty="0" err="1"/>
              <a:t>MHSc</a:t>
            </a:r>
            <a:r>
              <a:rPr lang="en-US" sz="1800" dirty="0"/>
              <a:t>, FRCA</a:t>
            </a:r>
            <a:r>
              <a:rPr lang="en-US" sz="1800" baseline="30000" dirty="0"/>
              <a:t>1</a:t>
            </a:r>
            <a:r>
              <a:rPr lang="en-US" sz="1800" dirty="0"/>
              <a:t>; Jennifer J. Stuart, ScD</a:t>
            </a:r>
            <a:r>
              <a:rPr lang="en-US" sz="1800" baseline="30000" dirty="0"/>
              <a:t>2,3</a:t>
            </a:r>
            <a:r>
              <a:rPr lang="en-US" sz="1800" dirty="0"/>
              <a:t>; Johanna Quist-Nelson, MD</a:t>
            </a:r>
            <a:r>
              <a:rPr lang="en-US" sz="1800" baseline="30000" dirty="0"/>
              <a:t>4</a:t>
            </a:r>
            <a:r>
              <a:rPr lang="en-US" sz="1800" dirty="0"/>
              <a:t>; Marie-Louise Meng, MD</a:t>
            </a:r>
            <a:r>
              <a:rPr lang="en-US" sz="1800" baseline="30000" dirty="0"/>
              <a:t>1</a:t>
            </a:r>
            <a:endParaRPr lang="en-US" sz="1550" b="0" dirty="0"/>
          </a:p>
        </p:txBody>
      </p:sp>
      <p:sp>
        <p:nvSpPr>
          <p:cNvPr id="5" name="TextBox 4"/>
          <p:cNvSpPr txBox="1"/>
          <p:nvPr/>
        </p:nvSpPr>
        <p:spPr>
          <a:xfrm>
            <a:off x="0" y="5301044"/>
            <a:ext cx="12192000" cy="1005840"/>
          </a:xfrm>
          <a:prstGeom prst="rect">
            <a:avLst/>
          </a:prstGeom>
          <a:noFill/>
        </p:spPr>
        <p:txBody>
          <a:bodyPr wrap="square" rtlCol="0">
            <a:spAutoFit/>
          </a:bodyPr>
          <a:lstStyle/>
          <a:p>
            <a:pPr algn="ctr"/>
            <a:r>
              <a:rPr lang="en-US" sz="1400" b="1" dirty="0"/>
              <a:t>Disclosures: </a:t>
            </a:r>
          </a:p>
          <a:p>
            <a:pPr algn="ctr"/>
            <a:r>
              <a:rPr lang="en-US" sz="1400" dirty="0"/>
              <a:t>ASH has received research funding from </a:t>
            </a:r>
            <a:r>
              <a:rPr lang="en-US" sz="1400" dirty="0" err="1"/>
              <a:t>Pacira</a:t>
            </a:r>
            <a:r>
              <a:rPr lang="en-US" sz="1400" dirty="0"/>
              <a:t> Biosciences, Inc., </a:t>
            </a:r>
            <a:r>
              <a:rPr lang="en-US" sz="1400" dirty="0" err="1"/>
              <a:t>Haisco</a:t>
            </a:r>
            <a:r>
              <a:rPr lang="en-US" sz="1400" dirty="0"/>
              <a:t> USA, Inc., and Heron Therapeutics, Inc.; consulting fees from Heron Therapeutics, Inc., and Merck &amp; Co., Inc.</a:t>
            </a:r>
          </a:p>
          <a:p>
            <a:pPr algn="ctr"/>
            <a:r>
              <a:rPr lang="en-US" sz="1400" dirty="0"/>
              <a:t>JJS is a salaried employee of Merck Sharp &amp; Dohme LLC, a subsidiary of Merck &amp; Co., Inc., Rahway, NJ, United States.</a:t>
            </a:r>
          </a:p>
          <a:p>
            <a:endParaRPr lang="en-US" dirty="0"/>
          </a:p>
        </p:txBody>
      </p:sp>
      <p:grpSp>
        <p:nvGrpSpPr>
          <p:cNvPr id="20" name="Group 19"/>
          <p:cNvGrpSpPr/>
          <p:nvPr/>
        </p:nvGrpSpPr>
        <p:grpSpPr>
          <a:xfrm>
            <a:off x="1909639" y="4068419"/>
            <a:ext cx="8372723" cy="942229"/>
            <a:chOff x="1876508" y="4068419"/>
            <a:chExt cx="8372723" cy="942229"/>
          </a:xfrm>
        </p:grpSpPr>
        <p:grpSp>
          <p:nvGrpSpPr>
            <p:cNvPr id="14" name="Group 13"/>
            <p:cNvGrpSpPr/>
            <p:nvPr/>
          </p:nvGrpSpPr>
          <p:grpSpPr>
            <a:xfrm>
              <a:off x="1876508" y="4068419"/>
              <a:ext cx="1393035" cy="942229"/>
              <a:chOff x="176694" y="4876800"/>
              <a:chExt cx="1393035" cy="94222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94" y="4876800"/>
                <a:ext cx="1080052" cy="942229"/>
              </a:xfrm>
              <a:prstGeom prst="rect">
                <a:avLst/>
              </a:prstGeom>
            </p:spPr>
          </p:pic>
          <p:sp>
            <p:nvSpPr>
              <p:cNvPr id="4" name="TextBox 3"/>
              <p:cNvSpPr txBox="1"/>
              <p:nvPr/>
            </p:nvSpPr>
            <p:spPr>
              <a:xfrm>
                <a:off x="1264929" y="4888468"/>
                <a:ext cx="304800" cy="369332"/>
              </a:xfrm>
              <a:prstGeom prst="rect">
                <a:avLst/>
              </a:prstGeom>
              <a:noFill/>
            </p:spPr>
            <p:txBody>
              <a:bodyPr wrap="square" rtlCol="0">
                <a:spAutoFit/>
              </a:bodyPr>
              <a:lstStyle/>
              <a:p>
                <a:r>
                  <a:rPr lang="en-US" b="1" baseline="30000" dirty="0"/>
                  <a:t>1</a:t>
                </a:r>
                <a:endParaRPr lang="en-US" b="1" dirty="0"/>
              </a:p>
            </p:txBody>
          </p:sp>
        </p:grpSp>
        <p:grpSp>
          <p:nvGrpSpPr>
            <p:cNvPr id="12" name="Group 11"/>
            <p:cNvGrpSpPr/>
            <p:nvPr/>
          </p:nvGrpSpPr>
          <p:grpSpPr>
            <a:xfrm>
              <a:off x="4447779" y="4068419"/>
              <a:ext cx="1117823" cy="942229"/>
              <a:chOff x="2108041" y="4876800"/>
              <a:chExt cx="1117823" cy="942229"/>
            </a:xfrm>
          </p:grpSpPr>
          <p:sp>
            <p:nvSpPr>
              <p:cNvPr id="7" name="TextBox 6">
                <a:extLst>
                  <a:ext uri="{FF2B5EF4-FFF2-40B4-BE49-F238E27FC236}">
                    <a16:creationId xmlns:a16="http://schemas.microsoft.com/office/drawing/2014/main" id="{CB466BB6-4389-6FCB-FF09-2674761D8F94}"/>
                  </a:ext>
                </a:extLst>
              </p:cNvPr>
              <p:cNvSpPr txBox="1"/>
              <p:nvPr/>
            </p:nvSpPr>
            <p:spPr>
              <a:xfrm>
                <a:off x="2921064" y="4876800"/>
                <a:ext cx="304800" cy="369332"/>
              </a:xfrm>
              <a:prstGeom prst="rect">
                <a:avLst/>
              </a:prstGeom>
              <a:noFill/>
            </p:spPr>
            <p:txBody>
              <a:bodyPr wrap="square" rtlCol="0">
                <a:spAutoFit/>
              </a:bodyPr>
              <a:lstStyle/>
              <a:p>
                <a:r>
                  <a:rPr lang="en-US" b="1" baseline="30000" dirty="0"/>
                  <a:t>2</a:t>
                </a:r>
                <a:endParaRPr lang="en-US" b="1" dirty="0"/>
              </a:p>
            </p:txBody>
          </p:sp>
          <p:pic>
            <p:nvPicPr>
              <p:cNvPr id="8" name="Picture 33" descr="Brigham and Women's Hospital - Wikipedia">
                <a:extLst>
                  <a:ext uri="{FF2B5EF4-FFF2-40B4-BE49-F238E27FC236}">
                    <a16:creationId xmlns:a16="http://schemas.microsoft.com/office/drawing/2014/main" id="{58A0FB58-B4AD-9927-9376-D6A908D63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041" y="4877197"/>
                <a:ext cx="807285" cy="9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6743838" y="4068419"/>
              <a:ext cx="1089123" cy="942229"/>
              <a:chOff x="8903395" y="4876800"/>
              <a:chExt cx="1089123" cy="942229"/>
            </a:xfrm>
          </p:grpSpPr>
          <p:sp>
            <p:nvSpPr>
              <p:cNvPr id="9" name="TextBox 8">
                <a:extLst>
                  <a:ext uri="{FF2B5EF4-FFF2-40B4-BE49-F238E27FC236}">
                    <a16:creationId xmlns:a16="http://schemas.microsoft.com/office/drawing/2014/main" id="{83A9871F-3DD7-AA24-FEBB-966767E4FD98}"/>
                  </a:ext>
                </a:extLst>
              </p:cNvPr>
              <p:cNvSpPr txBox="1"/>
              <p:nvPr/>
            </p:nvSpPr>
            <p:spPr>
              <a:xfrm>
                <a:off x="9687718" y="4876800"/>
                <a:ext cx="304800" cy="369332"/>
              </a:xfrm>
              <a:prstGeom prst="rect">
                <a:avLst/>
              </a:prstGeom>
              <a:noFill/>
            </p:spPr>
            <p:txBody>
              <a:bodyPr wrap="square" rtlCol="0">
                <a:spAutoFit/>
              </a:bodyPr>
              <a:lstStyle/>
              <a:p>
                <a:r>
                  <a:rPr lang="en-US" b="1" baseline="30000" dirty="0"/>
                  <a:t>3</a:t>
                </a:r>
                <a:endParaRPr lang="en-US" b="1" dirty="0"/>
              </a:p>
            </p:txBody>
          </p:sp>
          <p:pic>
            <p:nvPicPr>
              <p:cNvPr id="2" name="Picture 1"/>
              <p:cNvPicPr>
                <a:picLocks noChangeAspect="1"/>
              </p:cNvPicPr>
              <p:nvPr/>
            </p:nvPicPr>
            <p:blipFill>
              <a:blip r:embed="rId5"/>
              <a:stretch>
                <a:fillRect/>
              </a:stretch>
            </p:blipFill>
            <p:spPr>
              <a:xfrm>
                <a:off x="8903395" y="4877197"/>
                <a:ext cx="836496" cy="941832"/>
              </a:xfrm>
              <a:prstGeom prst="rect">
                <a:avLst/>
              </a:prstGeom>
            </p:spPr>
          </p:pic>
        </p:grpSp>
        <p:grpSp>
          <p:nvGrpSpPr>
            <p:cNvPr id="10" name="Group 9"/>
            <p:cNvGrpSpPr/>
            <p:nvPr/>
          </p:nvGrpSpPr>
          <p:grpSpPr>
            <a:xfrm>
              <a:off x="9011196" y="4068816"/>
              <a:ext cx="1238035" cy="941832"/>
              <a:chOff x="10053298" y="4876800"/>
              <a:chExt cx="1238035" cy="941832"/>
            </a:xfrm>
          </p:grpSpPr>
          <p:pic>
            <p:nvPicPr>
              <p:cNvPr id="1026" name="Picture 2" descr="https://upload.wikimedia.org/wikipedia/en/thumb/5/5c/University_of_North_Carolina_at_Chapel_Hill_seal.svg/640px-University_of_North_Carolina_at_Chapel_Hill_seal.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3298" y="4876800"/>
                <a:ext cx="941832" cy="9418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3A9871F-3DD7-AA24-FEBB-966767E4FD98}"/>
                  </a:ext>
                </a:extLst>
              </p:cNvPr>
              <p:cNvSpPr txBox="1"/>
              <p:nvPr/>
            </p:nvSpPr>
            <p:spPr>
              <a:xfrm>
                <a:off x="10986533" y="4876800"/>
                <a:ext cx="304800" cy="369332"/>
              </a:xfrm>
              <a:prstGeom prst="rect">
                <a:avLst/>
              </a:prstGeom>
              <a:noFill/>
            </p:spPr>
            <p:txBody>
              <a:bodyPr wrap="square" rtlCol="0">
                <a:spAutoFit/>
              </a:bodyPr>
              <a:lstStyle/>
              <a:p>
                <a:r>
                  <a:rPr lang="en-US" b="1" baseline="30000" dirty="0"/>
                  <a:t>4</a:t>
                </a:r>
                <a:endParaRPr lang="en-US" b="1" dirty="0"/>
              </a:p>
            </p:txBody>
          </p:sp>
        </p:grpSp>
      </p:grpSp>
    </p:spTree>
  </p:cSld>
  <p:clrMapOvr>
    <a:masterClrMapping/>
  </p:clrMapOvr>
  <mc:AlternateContent xmlns:mc="http://schemas.openxmlformats.org/markup-compatibility/2006" xmlns:p14="http://schemas.microsoft.com/office/powerpoint/2010/main">
    <mc:Choice Requires="p14">
      <p:transition spd="slow" p14:dur="2000" advTm="3465"/>
    </mc:Choice>
    <mc:Fallback xmlns="">
      <p:transition spd="slow" advTm="34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DF609-93FD-E385-3705-90F1EE6D6AC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442833A-E0CC-1F61-89C2-3629523E4514}"/>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26" name="TextBox 25">
            <a:extLst>
              <a:ext uri="{FF2B5EF4-FFF2-40B4-BE49-F238E27FC236}">
                <a16:creationId xmlns:a16="http://schemas.microsoft.com/office/drawing/2014/main" id="{A785598E-1BCE-8FAE-6DE5-ACA83216C857}"/>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4FF2D4C8-57E7-E128-4452-55B5B5790737}"/>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Tree>
    <p:extLst>
      <p:ext uri="{BB962C8B-B14F-4D97-AF65-F5344CB8AC3E}">
        <p14:creationId xmlns:p14="http://schemas.microsoft.com/office/powerpoint/2010/main" val="37891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5CD6-2D95-9FA3-56D4-8F8BE03541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446F369-6E76-0655-7220-A2FBA403D040}"/>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83" name="TextBox 82">
            <a:extLst>
              <a:ext uri="{FF2B5EF4-FFF2-40B4-BE49-F238E27FC236}">
                <a16:creationId xmlns:a16="http://schemas.microsoft.com/office/drawing/2014/main" id="{FB59C1AB-1526-47D8-70EC-7411DE68246E}"/>
              </a:ext>
            </a:extLst>
          </p:cNvPr>
          <p:cNvSpPr txBox="1"/>
          <p:nvPr/>
        </p:nvSpPr>
        <p:spPr>
          <a:xfrm>
            <a:off x="3762687" y="2997062"/>
            <a:ext cx="3030310"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Antepartum Prescription</a:t>
            </a:r>
          </a:p>
          <a:p>
            <a:pPr algn="ctr"/>
            <a:r>
              <a:rPr lang="en-US" dirty="0">
                <a:solidFill>
                  <a:srgbClr val="00539B"/>
                </a:solidFill>
                <a:latin typeface="Arial (Body)"/>
              </a:rPr>
              <a:t>Antidepressants</a:t>
            </a:r>
          </a:p>
          <a:p>
            <a:pPr algn="ctr"/>
            <a:r>
              <a:rPr lang="en-US" dirty="0">
                <a:solidFill>
                  <a:srgbClr val="00539B"/>
                </a:solidFill>
                <a:latin typeface="Arial (Body)"/>
              </a:rPr>
              <a:t>Anxiolytics</a:t>
            </a:r>
          </a:p>
          <a:p>
            <a:pPr algn="ctr"/>
            <a:r>
              <a:rPr lang="en-US" dirty="0">
                <a:solidFill>
                  <a:srgbClr val="00539B"/>
                </a:solidFill>
                <a:latin typeface="Arial (Body)"/>
              </a:rPr>
              <a:t>Both</a:t>
            </a:r>
          </a:p>
          <a:p>
            <a:pPr algn="ctr"/>
            <a:r>
              <a:rPr lang="en-US" dirty="0">
                <a:solidFill>
                  <a:srgbClr val="00539B"/>
                </a:solidFill>
                <a:latin typeface="Arial (Body)"/>
              </a:rPr>
              <a:t>Neither (Reference)</a:t>
            </a:r>
          </a:p>
        </p:txBody>
      </p:sp>
      <p:sp>
        <p:nvSpPr>
          <p:cNvPr id="26" name="TextBox 25">
            <a:extLst>
              <a:ext uri="{FF2B5EF4-FFF2-40B4-BE49-F238E27FC236}">
                <a16:creationId xmlns:a16="http://schemas.microsoft.com/office/drawing/2014/main" id="{D836674A-B621-5251-807D-2A482DE6D0D1}"/>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85F63916-4888-5F9B-0DA9-187C92EBFFF6}"/>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Tree>
    <p:extLst>
      <p:ext uri="{BB962C8B-B14F-4D97-AF65-F5344CB8AC3E}">
        <p14:creationId xmlns:p14="http://schemas.microsoft.com/office/powerpoint/2010/main" val="144313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D695-F940-1205-7949-5750FEEB61C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6791C29-05D9-00B1-6C1C-7F29F240773C}"/>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90" name="TextBox 89">
            <a:extLst>
              <a:ext uri="{FF2B5EF4-FFF2-40B4-BE49-F238E27FC236}">
                <a16:creationId xmlns:a16="http://schemas.microsoft.com/office/drawing/2014/main" id="{02652102-3C1E-2E70-9137-CF637DEE7886}"/>
              </a:ext>
            </a:extLst>
          </p:cNvPr>
          <p:cNvSpPr txBox="1"/>
          <p:nvPr/>
        </p:nvSpPr>
        <p:spPr>
          <a:xfrm>
            <a:off x="7777616" y="2997062"/>
            <a:ext cx="4320401"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Hypertensive Disorder</a:t>
            </a:r>
          </a:p>
          <a:p>
            <a:pPr algn="ctr"/>
            <a:r>
              <a:rPr lang="en-US" b="1" u="sng" dirty="0">
                <a:solidFill>
                  <a:srgbClr val="00539B"/>
                </a:solidFill>
                <a:latin typeface="Arial (Body)"/>
              </a:rPr>
              <a:t>of Pregnancy</a:t>
            </a:r>
          </a:p>
          <a:p>
            <a:pPr algn="ctr"/>
            <a:r>
              <a:rPr lang="en-US" dirty="0">
                <a:solidFill>
                  <a:srgbClr val="00539B"/>
                </a:solidFill>
                <a:latin typeface="Arial (Body)"/>
              </a:rPr>
              <a:t>Gestational Hypertension</a:t>
            </a:r>
          </a:p>
          <a:p>
            <a:pPr algn="ctr"/>
            <a:r>
              <a:rPr lang="en-US" dirty="0">
                <a:solidFill>
                  <a:srgbClr val="00539B"/>
                </a:solidFill>
                <a:latin typeface="Arial (Body)"/>
              </a:rPr>
              <a:t>Preeclampsia Without Severe Features</a:t>
            </a:r>
          </a:p>
          <a:p>
            <a:pPr algn="ctr"/>
            <a:r>
              <a:rPr lang="en-US" dirty="0">
                <a:solidFill>
                  <a:srgbClr val="00539B"/>
                </a:solidFill>
                <a:latin typeface="Arial (Body)"/>
              </a:rPr>
              <a:t>Preeclampsia With Severe Features</a:t>
            </a:r>
          </a:p>
        </p:txBody>
      </p:sp>
      <p:sp>
        <p:nvSpPr>
          <p:cNvPr id="83" name="TextBox 82">
            <a:extLst>
              <a:ext uri="{FF2B5EF4-FFF2-40B4-BE49-F238E27FC236}">
                <a16:creationId xmlns:a16="http://schemas.microsoft.com/office/drawing/2014/main" id="{7C64BB5D-7301-ACAF-5FD4-6FAF24E324B0}"/>
              </a:ext>
            </a:extLst>
          </p:cNvPr>
          <p:cNvSpPr txBox="1"/>
          <p:nvPr/>
        </p:nvSpPr>
        <p:spPr>
          <a:xfrm>
            <a:off x="3762687" y="2997062"/>
            <a:ext cx="3030310"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Antepartum Prescription</a:t>
            </a:r>
          </a:p>
          <a:p>
            <a:pPr algn="ctr"/>
            <a:r>
              <a:rPr lang="en-US" dirty="0">
                <a:solidFill>
                  <a:srgbClr val="00539B"/>
                </a:solidFill>
                <a:latin typeface="Arial (Body)"/>
              </a:rPr>
              <a:t>Antidepressants</a:t>
            </a:r>
          </a:p>
          <a:p>
            <a:pPr algn="ctr"/>
            <a:r>
              <a:rPr lang="en-US" dirty="0">
                <a:solidFill>
                  <a:srgbClr val="00539B"/>
                </a:solidFill>
                <a:latin typeface="Arial (Body)"/>
              </a:rPr>
              <a:t>Anxiolytics</a:t>
            </a:r>
          </a:p>
          <a:p>
            <a:pPr algn="ctr"/>
            <a:r>
              <a:rPr lang="en-US" dirty="0">
                <a:solidFill>
                  <a:srgbClr val="00539B"/>
                </a:solidFill>
                <a:latin typeface="Arial (Body)"/>
              </a:rPr>
              <a:t>Both</a:t>
            </a:r>
          </a:p>
          <a:p>
            <a:pPr algn="ctr"/>
            <a:r>
              <a:rPr lang="en-US" dirty="0">
                <a:solidFill>
                  <a:srgbClr val="00539B"/>
                </a:solidFill>
                <a:latin typeface="Arial (Body)"/>
              </a:rPr>
              <a:t>Neither (Reference)</a:t>
            </a:r>
          </a:p>
        </p:txBody>
      </p:sp>
      <p:sp>
        <p:nvSpPr>
          <p:cNvPr id="26" name="TextBox 25">
            <a:extLst>
              <a:ext uri="{FF2B5EF4-FFF2-40B4-BE49-F238E27FC236}">
                <a16:creationId xmlns:a16="http://schemas.microsoft.com/office/drawing/2014/main" id="{A159F4B3-C9CF-8F75-F23D-52C7861FCCF5}"/>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D82AB8D8-ADCA-71C9-680B-79B9623996AF}"/>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Tree>
    <p:extLst>
      <p:ext uri="{BB962C8B-B14F-4D97-AF65-F5344CB8AC3E}">
        <p14:creationId xmlns:p14="http://schemas.microsoft.com/office/powerpoint/2010/main" val="152746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56DBB-A09D-4034-189C-071F41D80AD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1C2B689-FF57-9069-8404-424F536DDB7F}"/>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90" name="TextBox 89">
            <a:extLst>
              <a:ext uri="{FF2B5EF4-FFF2-40B4-BE49-F238E27FC236}">
                <a16:creationId xmlns:a16="http://schemas.microsoft.com/office/drawing/2014/main" id="{DAB59E12-465E-9AC1-6104-2C5AB526AFC8}"/>
              </a:ext>
            </a:extLst>
          </p:cNvPr>
          <p:cNvSpPr txBox="1"/>
          <p:nvPr/>
        </p:nvSpPr>
        <p:spPr>
          <a:xfrm>
            <a:off x="7777616" y="2997062"/>
            <a:ext cx="4320401"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Hypertensive Disorder</a:t>
            </a:r>
          </a:p>
          <a:p>
            <a:pPr algn="ctr"/>
            <a:r>
              <a:rPr lang="en-US" b="1" u="sng" dirty="0">
                <a:solidFill>
                  <a:srgbClr val="00539B"/>
                </a:solidFill>
                <a:latin typeface="Arial (Body)"/>
              </a:rPr>
              <a:t>of Pregnancy</a:t>
            </a:r>
          </a:p>
          <a:p>
            <a:pPr algn="ctr"/>
            <a:r>
              <a:rPr lang="en-US" dirty="0">
                <a:solidFill>
                  <a:srgbClr val="00539B"/>
                </a:solidFill>
                <a:latin typeface="Arial (Body)"/>
              </a:rPr>
              <a:t>Gestational Hypertension</a:t>
            </a:r>
          </a:p>
          <a:p>
            <a:pPr algn="ctr"/>
            <a:r>
              <a:rPr lang="en-US" dirty="0">
                <a:solidFill>
                  <a:srgbClr val="00539B"/>
                </a:solidFill>
                <a:latin typeface="Arial (Body)"/>
              </a:rPr>
              <a:t>Preeclampsia Without Severe Features</a:t>
            </a:r>
          </a:p>
          <a:p>
            <a:pPr algn="ctr"/>
            <a:r>
              <a:rPr lang="en-US" dirty="0">
                <a:solidFill>
                  <a:srgbClr val="00539B"/>
                </a:solidFill>
                <a:latin typeface="Arial (Body)"/>
              </a:rPr>
              <a:t>Preeclampsia With Severe Features</a:t>
            </a:r>
          </a:p>
        </p:txBody>
      </p:sp>
      <p:cxnSp>
        <p:nvCxnSpPr>
          <p:cNvPr id="38" name="Straight Arrow Connector 37">
            <a:extLst>
              <a:ext uri="{FF2B5EF4-FFF2-40B4-BE49-F238E27FC236}">
                <a16:creationId xmlns:a16="http://schemas.microsoft.com/office/drawing/2014/main" id="{F49FD390-A97C-3543-7779-C0E5C393820A}"/>
              </a:ext>
            </a:extLst>
          </p:cNvPr>
          <p:cNvCxnSpPr>
            <a:cxnSpLocks/>
            <a:stCxn id="83" idx="3"/>
            <a:endCxn id="90" idx="1"/>
          </p:cNvCxnSpPr>
          <p:nvPr/>
        </p:nvCxnSpPr>
        <p:spPr>
          <a:xfrm>
            <a:off x="6792997" y="3814307"/>
            <a:ext cx="984619"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86F5A64C-3831-8663-80F1-4F56A47AE0FC}"/>
              </a:ext>
            </a:extLst>
          </p:cNvPr>
          <p:cNvSpPr/>
          <p:nvPr/>
        </p:nvSpPr>
        <p:spPr>
          <a:xfrm>
            <a:off x="6906372" y="2711367"/>
            <a:ext cx="757868" cy="1297317"/>
          </a:xfrm>
          <a:prstGeom prst="round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n>
                  <a:solidFill>
                    <a:srgbClr val="C00000"/>
                  </a:solidFill>
                </a:ln>
                <a:solidFill>
                  <a:srgbClr val="FF0000"/>
                </a:solidFill>
              </a:rPr>
              <a:t>?</a:t>
            </a:r>
          </a:p>
        </p:txBody>
      </p:sp>
      <p:sp>
        <p:nvSpPr>
          <p:cNvPr id="83" name="TextBox 82">
            <a:extLst>
              <a:ext uri="{FF2B5EF4-FFF2-40B4-BE49-F238E27FC236}">
                <a16:creationId xmlns:a16="http://schemas.microsoft.com/office/drawing/2014/main" id="{632B00BF-854B-A469-D795-03C81394C5C4}"/>
              </a:ext>
            </a:extLst>
          </p:cNvPr>
          <p:cNvSpPr txBox="1"/>
          <p:nvPr/>
        </p:nvSpPr>
        <p:spPr>
          <a:xfrm>
            <a:off x="3762687" y="2997062"/>
            <a:ext cx="3030310"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Antepartum Prescription</a:t>
            </a:r>
          </a:p>
          <a:p>
            <a:pPr algn="ctr"/>
            <a:r>
              <a:rPr lang="en-US" dirty="0">
                <a:solidFill>
                  <a:srgbClr val="00539B"/>
                </a:solidFill>
                <a:latin typeface="Arial (Body)"/>
              </a:rPr>
              <a:t>Antidepressants</a:t>
            </a:r>
          </a:p>
          <a:p>
            <a:pPr algn="ctr"/>
            <a:r>
              <a:rPr lang="en-US" dirty="0">
                <a:solidFill>
                  <a:srgbClr val="00539B"/>
                </a:solidFill>
                <a:latin typeface="Arial (Body)"/>
              </a:rPr>
              <a:t>Anxiolytics</a:t>
            </a:r>
          </a:p>
          <a:p>
            <a:pPr algn="ctr"/>
            <a:r>
              <a:rPr lang="en-US" dirty="0">
                <a:solidFill>
                  <a:srgbClr val="00539B"/>
                </a:solidFill>
                <a:latin typeface="Arial (Body)"/>
              </a:rPr>
              <a:t>Both</a:t>
            </a:r>
          </a:p>
          <a:p>
            <a:pPr algn="ctr"/>
            <a:r>
              <a:rPr lang="en-US" dirty="0">
                <a:solidFill>
                  <a:srgbClr val="00539B"/>
                </a:solidFill>
                <a:latin typeface="Arial (Body)"/>
              </a:rPr>
              <a:t>Neither (Reference)</a:t>
            </a:r>
          </a:p>
        </p:txBody>
      </p:sp>
      <p:sp>
        <p:nvSpPr>
          <p:cNvPr id="26" name="TextBox 25">
            <a:extLst>
              <a:ext uri="{FF2B5EF4-FFF2-40B4-BE49-F238E27FC236}">
                <a16:creationId xmlns:a16="http://schemas.microsoft.com/office/drawing/2014/main" id="{1C317F09-F623-6B95-5DFB-56E728DACE70}"/>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A8E3039D-74AF-025F-DC72-3DF6A1E6B6D6}"/>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
        <p:nvSpPr>
          <p:cNvPr id="28" name="TextBox 27">
            <a:extLst>
              <a:ext uri="{FF2B5EF4-FFF2-40B4-BE49-F238E27FC236}">
                <a16:creationId xmlns:a16="http://schemas.microsoft.com/office/drawing/2014/main" id="{2C9A5552-A47C-E610-2CB0-A35589EF7057}"/>
              </a:ext>
            </a:extLst>
          </p:cNvPr>
          <p:cNvSpPr txBox="1"/>
          <p:nvPr/>
        </p:nvSpPr>
        <p:spPr>
          <a:xfrm>
            <a:off x="9222520" y="778731"/>
            <a:ext cx="2728840" cy="1123712"/>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Statistical Analyses</a:t>
            </a:r>
            <a:r>
              <a:rPr lang="en-US" sz="2000" dirty="0">
                <a:solidFill>
                  <a:srgbClr val="00539B"/>
                </a:solidFill>
                <a:latin typeface="Arial (Body)"/>
              </a:rPr>
              <a:t>:</a:t>
            </a:r>
          </a:p>
          <a:p>
            <a:r>
              <a:rPr lang="en-US" sz="2000" dirty="0">
                <a:solidFill>
                  <a:srgbClr val="00539B"/>
                </a:solidFill>
                <a:latin typeface="Arial (Body)"/>
              </a:rPr>
              <a:t>- Multivariable logistic</a:t>
            </a:r>
            <a:br>
              <a:rPr lang="en-US" sz="2000" dirty="0">
                <a:solidFill>
                  <a:srgbClr val="00539B"/>
                </a:solidFill>
                <a:latin typeface="Arial (Body)"/>
              </a:rPr>
            </a:br>
            <a:r>
              <a:rPr lang="en-US" sz="2000" dirty="0">
                <a:solidFill>
                  <a:srgbClr val="00539B"/>
                </a:solidFill>
                <a:latin typeface="Arial (Body)"/>
              </a:rPr>
              <a:t>  regression model</a:t>
            </a:r>
            <a:endParaRPr lang="en-US" sz="2000" u="sng" dirty="0">
              <a:solidFill>
                <a:srgbClr val="00539B"/>
              </a:solidFill>
              <a:latin typeface="Arial (Body)"/>
            </a:endParaRPr>
          </a:p>
        </p:txBody>
      </p:sp>
    </p:spTree>
    <p:extLst>
      <p:ext uri="{BB962C8B-B14F-4D97-AF65-F5344CB8AC3E}">
        <p14:creationId xmlns:p14="http://schemas.microsoft.com/office/powerpoint/2010/main" val="271137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523B-B3ED-A54E-8758-0795D99655E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0C3387A-4D88-93A6-89B7-853A343F21A8}"/>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90" name="TextBox 89">
            <a:extLst>
              <a:ext uri="{FF2B5EF4-FFF2-40B4-BE49-F238E27FC236}">
                <a16:creationId xmlns:a16="http://schemas.microsoft.com/office/drawing/2014/main" id="{01673BA4-FBC0-0A8E-0DA8-1B5973F58585}"/>
              </a:ext>
            </a:extLst>
          </p:cNvPr>
          <p:cNvSpPr txBox="1"/>
          <p:nvPr/>
        </p:nvSpPr>
        <p:spPr>
          <a:xfrm>
            <a:off x="7777616" y="2997062"/>
            <a:ext cx="4320401"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Hypertensive Disorder</a:t>
            </a:r>
          </a:p>
          <a:p>
            <a:pPr algn="ctr"/>
            <a:r>
              <a:rPr lang="en-US" b="1" u="sng" dirty="0">
                <a:solidFill>
                  <a:srgbClr val="00539B"/>
                </a:solidFill>
                <a:latin typeface="Arial (Body)"/>
              </a:rPr>
              <a:t>of Pregnancy</a:t>
            </a:r>
          </a:p>
          <a:p>
            <a:pPr algn="ctr"/>
            <a:r>
              <a:rPr lang="en-US" dirty="0">
                <a:solidFill>
                  <a:srgbClr val="00539B"/>
                </a:solidFill>
                <a:latin typeface="Arial (Body)"/>
              </a:rPr>
              <a:t>Gestational Hypertension</a:t>
            </a:r>
          </a:p>
          <a:p>
            <a:pPr algn="ctr"/>
            <a:r>
              <a:rPr lang="en-US" dirty="0">
                <a:solidFill>
                  <a:srgbClr val="00539B"/>
                </a:solidFill>
                <a:latin typeface="Arial (Body)"/>
              </a:rPr>
              <a:t>Preeclampsia Without Severe Features</a:t>
            </a:r>
          </a:p>
          <a:p>
            <a:pPr algn="ctr"/>
            <a:r>
              <a:rPr lang="en-US" dirty="0">
                <a:solidFill>
                  <a:srgbClr val="00539B"/>
                </a:solidFill>
                <a:latin typeface="Arial (Body)"/>
              </a:rPr>
              <a:t>Preeclampsia With Severe Features</a:t>
            </a:r>
          </a:p>
        </p:txBody>
      </p:sp>
      <p:cxnSp>
        <p:nvCxnSpPr>
          <p:cNvPr id="38" name="Straight Arrow Connector 37">
            <a:extLst>
              <a:ext uri="{FF2B5EF4-FFF2-40B4-BE49-F238E27FC236}">
                <a16:creationId xmlns:a16="http://schemas.microsoft.com/office/drawing/2014/main" id="{5A8FF33A-DBD9-BAE3-D4D8-15E41569232E}"/>
              </a:ext>
            </a:extLst>
          </p:cNvPr>
          <p:cNvCxnSpPr>
            <a:cxnSpLocks/>
            <a:stCxn id="83" idx="3"/>
            <a:endCxn id="90" idx="1"/>
          </p:cNvCxnSpPr>
          <p:nvPr/>
        </p:nvCxnSpPr>
        <p:spPr>
          <a:xfrm>
            <a:off x="6792997" y="3814307"/>
            <a:ext cx="984619"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DEEF9E0-3B82-04FE-6528-685FF8B05A2E}"/>
              </a:ext>
            </a:extLst>
          </p:cNvPr>
          <p:cNvCxnSpPr>
            <a:cxnSpLocks/>
            <a:stCxn id="79" idx="3"/>
            <a:endCxn id="83" idx="1"/>
          </p:cNvCxnSpPr>
          <p:nvPr/>
        </p:nvCxnSpPr>
        <p:spPr>
          <a:xfrm>
            <a:off x="2778068" y="3814307"/>
            <a:ext cx="984619" cy="0"/>
          </a:xfrm>
          <a:prstGeom prst="straightConnector1">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0199B79-D84C-6A83-D487-C6DB6EA5B5D6}"/>
              </a:ext>
            </a:extLst>
          </p:cNvPr>
          <p:cNvSpPr/>
          <p:nvPr/>
        </p:nvSpPr>
        <p:spPr>
          <a:xfrm>
            <a:off x="6906372" y="2711367"/>
            <a:ext cx="757868" cy="1297317"/>
          </a:xfrm>
          <a:prstGeom prst="round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n>
                  <a:solidFill>
                    <a:srgbClr val="C00000"/>
                  </a:solidFill>
                </a:ln>
                <a:solidFill>
                  <a:srgbClr val="FF0000"/>
                </a:solidFill>
              </a:rPr>
              <a:t>?</a:t>
            </a:r>
          </a:p>
        </p:txBody>
      </p:sp>
      <p:sp>
        <p:nvSpPr>
          <p:cNvPr id="79" name="TextBox 78">
            <a:extLst>
              <a:ext uri="{FF2B5EF4-FFF2-40B4-BE49-F238E27FC236}">
                <a16:creationId xmlns:a16="http://schemas.microsoft.com/office/drawing/2014/main" id="{1A63AC27-F35C-7CF9-7DAB-DC5CBEFC79FD}"/>
              </a:ext>
            </a:extLst>
          </p:cNvPr>
          <p:cNvSpPr txBox="1"/>
          <p:nvPr/>
        </p:nvSpPr>
        <p:spPr>
          <a:xfrm>
            <a:off x="93983" y="3303529"/>
            <a:ext cx="2684085" cy="102155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Confounders</a:t>
            </a:r>
          </a:p>
          <a:p>
            <a:pPr algn="ctr"/>
            <a:r>
              <a:rPr lang="en-US" dirty="0">
                <a:solidFill>
                  <a:srgbClr val="00539B"/>
                </a:solidFill>
                <a:latin typeface="Arial (Body)"/>
              </a:rPr>
              <a:t>Patient Characteristics</a:t>
            </a:r>
          </a:p>
          <a:p>
            <a:pPr algn="ctr"/>
            <a:r>
              <a:rPr lang="en-US" dirty="0">
                <a:solidFill>
                  <a:srgbClr val="00539B"/>
                </a:solidFill>
                <a:latin typeface="Arial (Body)"/>
              </a:rPr>
              <a:t>Hospital Characteristics</a:t>
            </a:r>
          </a:p>
        </p:txBody>
      </p:sp>
      <p:sp>
        <p:nvSpPr>
          <p:cNvPr id="83" name="TextBox 82">
            <a:extLst>
              <a:ext uri="{FF2B5EF4-FFF2-40B4-BE49-F238E27FC236}">
                <a16:creationId xmlns:a16="http://schemas.microsoft.com/office/drawing/2014/main" id="{55E09E89-97BE-5DD0-92DB-BB081CB32436}"/>
              </a:ext>
            </a:extLst>
          </p:cNvPr>
          <p:cNvSpPr txBox="1"/>
          <p:nvPr/>
        </p:nvSpPr>
        <p:spPr>
          <a:xfrm>
            <a:off x="3762687" y="2997062"/>
            <a:ext cx="3030310"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Antepartum Prescription</a:t>
            </a:r>
          </a:p>
          <a:p>
            <a:pPr algn="ctr"/>
            <a:r>
              <a:rPr lang="en-US" dirty="0">
                <a:solidFill>
                  <a:srgbClr val="00539B"/>
                </a:solidFill>
                <a:latin typeface="Arial (Body)"/>
              </a:rPr>
              <a:t>Antidepressants</a:t>
            </a:r>
          </a:p>
          <a:p>
            <a:pPr algn="ctr"/>
            <a:r>
              <a:rPr lang="en-US" dirty="0">
                <a:solidFill>
                  <a:srgbClr val="00539B"/>
                </a:solidFill>
                <a:latin typeface="Arial (Body)"/>
              </a:rPr>
              <a:t>Anxiolytics</a:t>
            </a:r>
          </a:p>
          <a:p>
            <a:pPr algn="ctr"/>
            <a:r>
              <a:rPr lang="en-US" dirty="0">
                <a:solidFill>
                  <a:srgbClr val="00539B"/>
                </a:solidFill>
                <a:latin typeface="Arial (Body)"/>
              </a:rPr>
              <a:t>Both</a:t>
            </a:r>
          </a:p>
          <a:p>
            <a:pPr algn="ctr"/>
            <a:r>
              <a:rPr lang="en-US" dirty="0">
                <a:solidFill>
                  <a:srgbClr val="00539B"/>
                </a:solidFill>
                <a:latin typeface="Arial (Body)"/>
              </a:rPr>
              <a:t>Neither (Reference)</a:t>
            </a:r>
          </a:p>
        </p:txBody>
      </p:sp>
      <p:cxnSp>
        <p:nvCxnSpPr>
          <p:cNvPr id="41" name="Connector: Curved 40">
            <a:extLst>
              <a:ext uri="{FF2B5EF4-FFF2-40B4-BE49-F238E27FC236}">
                <a16:creationId xmlns:a16="http://schemas.microsoft.com/office/drawing/2014/main" id="{7517B2AF-B888-1F4B-10E1-039AF9E21F0E}"/>
              </a:ext>
            </a:extLst>
          </p:cNvPr>
          <p:cNvCxnSpPr>
            <a:cxnSpLocks/>
            <a:stCxn id="79" idx="0"/>
            <a:endCxn id="90" idx="0"/>
          </p:cNvCxnSpPr>
          <p:nvPr/>
        </p:nvCxnSpPr>
        <p:spPr>
          <a:xfrm rot="5400000" flipH="1" flipV="1">
            <a:off x="5533688" y="-1100599"/>
            <a:ext cx="306467" cy="8501791"/>
          </a:xfrm>
          <a:prstGeom prst="curvedConnector3">
            <a:avLst>
              <a:gd name="adj1" fmla="val 224320"/>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DEA377-32C9-15E3-D02D-8FD749102237}"/>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6A9647E5-2540-F96D-CACE-21ADAB3DF253}"/>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
        <p:nvSpPr>
          <p:cNvPr id="28" name="TextBox 27">
            <a:extLst>
              <a:ext uri="{FF2B5EF4-FFF2-40B4-BE49-F238E27FC236}">
                <a16:creationId xmlns:a16="http://schemas.microsoft.com/office/drawing/2014/main" id="{93079B3D-BE31-DC98-7D04-0924A28E81D6}"/>
              </a:ext>
            </a:extLst>
          </p:cNvPr>
          <p:cNvSpPr txBox="1"/>
          <p:nvPr/>
        </p:nvSpPr>
        <p:spPr>
          <a:xfrm>
            <a:off x="9222520" y="778731"/>
            <a:ext cx="2728840" cy="1123712"/>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Statistical Analyses</a:t>
            </a:r>
            <a:r>
              <a:rPr lang="en-US" sz="2000" dirty="0">
                <a:solidFill>
                  <a:srgbClr val="00539B"/>
                </a:solidFill>
                <a:latin typeface="Arial (Body)"/>
              </a:rPr>
              <a:t>:</a:t>
            </a:r>
          </a:p>
          <a:p>
            <a:r>
              <a:rPr lang="en-US" sz="2000" dirty="0">
                <a:solidFill>
                  <a:srgbClr val="00539B"/>
                </a:solidFill>
                <a:latin typeface="Arial (Body)"/>
              </a:rPr>
              <a:t>- Multivariable logistic</a:t>
            </a:r>
            <a:br>
              <a:rPr lang="en-US" sz="2000" dirty="0">
                <a:solidFill>
                  <a:srgbClr val="00539B"/>
                </a:solidFill>
                <a:latin typeface="Arial (Body)"/>
              </a:rPr>
            </a:br>
            <a:r>
              <a:rPr lang="en-US" sz="2000" dirty="0">
                <a:solidFill>
                  <a:srgbClr val="00539B"/>
                </a:solidFill>
                <a:latin typeface="Arial (Body)"/>
              </a:rPr>
              <a:t>  regression model</a:t>
            </a:r>
            <a:endParaRPr lang="en-US" sz="2000" u="sng" dirty="0">
              <a:solidFill>
                <a:srgbClr val="00539B"/>
              </a:solidFill>
              <a:latin typeface="Arial (Body)"/>
            </a:endParaRPr>
          </a:p>
        </p:txBody>
      </p:sp>
    </p:spTree>
    <p:extLst>
      <p:ext uri="{BB962C8B-B14F-4D97-AF65-F5344CB8AC3E}">
        <p14:creationId xmlns:p14="http://schemas.microsoft.com/office/powerpoint/2010/main" val="421845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F07B-0387-E4FB-79F0-DB0F8901BDE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5FA06BA-1D20-D234-0E8A-47005E5C1033}"/>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90" name="TextBox 89">
            <a:extLst>
              <a:ext uri="{FF2B5EF4-FFF2-40B4-BE49-F238E27FC236}">
                <a16:creationId xmlns:a16="http://schemas.microsoft.com/office/drawing/2014/main" id="{1FC1450E-1496-ACC0-939A-8F4C4B5CC6B3}"/>
              </a:ext>
            </a:extLst>
          </p:cNvPr>
          <p:cNvSpPr txBox="1"/>
          <p:nvPr/>
        </p:nvSpPr>
        <p:spPr>
          <a:xfrm>
            <a:off x="7777616" y="2997062"/>
            <a:ext cx="4320401"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Hypertensive Disorder</a:t>
            </a:r>
          </a:p>
          <a:p>
            <a:pPr algn="ctr"/>
            <a:r>
              <a:rPr lang="en-US" b="1" u="sng" dirty="0">
                <a:solidFill>
                  <a:srgbClr val="00539B"/>
                </a:solidFill>
                <a:latin typeface="Arial (Body)"/>
              </a:rPr>
              <a:t>of Pregnancy</a:t>
            </a:r>
          </a:p>
          <a:p>
            <a:pPr algn="ctr"/>
            <a:r>
              <a:rPr lang="en-US" dirty="0">
                <a:solidFill>
                  <a:srgbClr val="00539B"/>
                </a:solidFill>
                <a:latin typeface="Arial (Body)"/>
              </a:rPr>
              <a:t>Gestational Hypertension</a:t>
            </a:r>
          </a:p>
          <a:p>
            <a:pPr algn="ctr"/>
            <a:r>
              <a:rPr lang="en-US" dirty="0">
                <a:solidFill>
                  <a:srgbClr val="00539B"/>
                </a:solidFill>
                <a:latin typeface="Arial (Body)"/>
              </a:rPr>
              <a:t>Preeclampsia Without Severe Features</a:t>
            </a:r>
          </a:p>
          <a:p>
            <a:pPr algn="ctr"/>
            <a:r>
              <a:rPr lang="en-US" dirty="0">
                <a:solidFill>
                  <a:srgbClr val="00539B"/>
                </a:solidFill>
                <a:latin typeface="Arial (Body)"/>
              </a:rPr>
              <a:t>Preeclampsia With Severe Features</a:t>
            </a:r>
          </a:p>
        </p:txBody>
      </p:sp>
      <p:cxnSp>
        <p:nvCxnSpPr>
          <p:cNvPr id="38" name="Straight Arrow Connector 37">
            <a:extLst>
              <a:ext uri="{FF2B5EF4-FFF2-40B4-BE49-F238E27FC236}">
                <a16:creationId xmlns:a16="http://schemas.microsoft.com/office/drawing/2014/main" id="{FD9BB767-DBCD-3D86-CFED-696E23040855}"/>
              </a:ext>
            </a:extLst>
          </p:cNvPr>
          <p:cNvCxnSpPr>
            <a:cxnSpLocks/>
            <a:stCxn id="83" idx="3"/>
            <a:endCxn id="90" idx="1"/>
          </p:cNvCxnSpPr>
          <p:nvPr/>
        </p:nvCxnSpPr>
        <p:spPr>
          <a:xfrm>
            <a:off x="6792997" y="3814307"/>
            <a:ext cx="984619"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EFB9BE5-962F-F535-CC98-CF2466259F12}"/>
              </a:ext>
            </a:extLst>
          </p:cNvPr>
          <p:cNvCxnSpPr>
            <a:cxnSpLocks/>
            <a:stCxn id="79" idx="3"/>
            <a:endCxn id="83" idx="1"/>
          </p:cNvCxnSpPr>
          <p:nvPr/>
        </p:nvCxnSpPr>
        <p:spPr>
          <a:xfrm>
            <a:off x="2778068" y="3814307"/>
            <a:ext cx="984619" cy="0"/>
          </a:xfrm>
          <a:prstGeom prst="straightConnector1">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F6C16CA-DDB9-0EE8-4E8E-0C2709F98217}"/>
              </a:ext>
            </a:extLst>
          </p:cNvPr>
          <p:cNvCxnSpPr>
            <a:cxnSpLocks/>
            <a:stCxn id="83" idx="2"/>
            <a:endCxn id="94" idx="0"/>
          </p:cNvCxnSpPr>
          <p:nvPr/>
        </p:nvCxnSpPr>
        <p:spPr>
          <a:xfrm>
            <a:off x="5277842" y="4631552"/>
            <a:ext cx="0" cy="740275"/>
          </a:xfrm>
          <a:prstGeom prst="straightConnector1">
            <a:avLst/>
          </a:prstGeom>
          <a:ln w="57150">
            <a:solidFill>
              <a:srgbClr val="00539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A44F8C92-187C-EE32-3C7A-AC4308847C82}"/>
              </a:ext>
            </a:extLst>
          </p:cNvPr>
          <p:cNvSpPr/>
          <p:nvPr/>
        </p:nvSpPr>
        <p:spPr>
          <a:xfrm>
            <a:off x="6906372" y="2711367"/>
            <a:ext cx="757868" cy="1297317"/>
          </a:xfrm>
          <a:prstGeom prst="round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n>
                  <a:solidFill>
                    <a:srgbClr val="C00000"/>
                  </a:solidFill>
                </a:ln>
                <a:solidFill>
                  <a:srgbClr val="FF0000"/>
                </a:solidFill>
              </a:rPr>
              <a:t>?</a:t>
            </a:r>
          </a:p>
        </p:txBody>
      </p:sp>
      <p:sp>
        <p:nvSpPr>
          <p:cNvPr id="79" name="TextBox 78">
            <a:extLst>
              <a:ext uri="{FF2B5EF4-FFF2-40B4-BE49-F238E27FC236}">
                <a16:creationId xmlns:a16="http://schemas.microsoft.com/office/drawing/2014/main" id="{6E10C1AB-FC71-AD2F-ABAE-30EF10E5DF7B}"/>
              </a:ext>
            </a:extLst>
          </p:cNvPr>
          <p:cNvSpPr txBox="1"/>
          <p:nvPr/>
        </p:nvSpPr>
        <p:spPr>
          <a:xfrm>
            <a:off x="93983" y="3303529"/>
            <a:ext cx="2684085" cy="102155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Confounders</a:t>
            </a:r>
          </a:p>
          <a:p>
            <a:pPr algn="ctr"/>
            <a:r>
              <a:rPr lang="en-US" dirty="0">
                <a:solidFill>
                  <a:srgbClr val="00539B"/>
                </a:solidFill>
                <a:latin typeface="Arial (Body)"/>
              </a:rPr>
              <a:t>Patient Characteristics</a:t>
            </a:r>
          </a:p>
          <a:p>
            <a:pPr algn="ctr"/>
            <a:r>
              <a:rPr lang="en-US" dirty="0">
                <a:solidFill>
                  <a:srgbClr val="00539B"/>
                </a:solidFill>
                <a:latin typeface="Arial (Body)"/>
              </a:rPr>
              <a:t>Hospital Characteristics</a:t>
            </a:r>
          </a:p>
        </p:txBody>
      </p:sp>
      <p:sp>
        <p:nvSpPr>
          <p:cNvPr id="83" name="TextBox 82">
            <a:extLst>
              <a:ext uri="{FF2B5EF4-FFF2-40B4-BE49-F238E27FC236}">
                <a16:creationId xmlns:a16="http://schemas.microsoft.com/office/drawing/2014/main" id="{322348A1-A7FF-9F3C-771E-65C2FCA07172}"/>
              </a:ext>
            </a:extLst>
          </p:cNvPr>
          <p:cNvSpPr txBox="1"/>
          <p:nvPr/>
        </p:nvSpPr>
        <p:spPr>
          <a:xfrm>
            <a:off x="3762687" y="2997062"/>
            <a:ext cx="3030310" cy="1634490"/>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Antepartum Prescription</a:t>
            </a:r>
          </a:p>
          <a:p>
            <a:pPr algn="ctr"/>
            <a:r>
              <a:rPr lang="en-US" dirty="0">
                <a:solidFill>
                  <a:srgbClr val="00539B"/>
                </a:solidFill>
                <a:latin typeface="Arial (Body)"/>
              </a:rPr>
              <a:t>Antidepressants</a:t>
            </a:r>
          </a:p>
          <a:p>
            <a:pPr algn="ctr"/>
            <a:r>
              <a:rPr lang="en-US" dirty="0">
                <a:solidFill>
                  <a:srgbClr val="00539B"/>
                </a:solidFill>
                <a:latin typeface="Arial (Body)"/>
              </a:rPr>
              <a:t>Anxiolytics</a:t>
            </a:r>
          </a:p>
          <a:p>
            <a:pPr algn="ctr"/>
            <a:r>
              <a:rPr lang="en-US" dirty="0">
                <a:solidFill>
                  <a:srgbClr val="00539B"/>
                </a:solidFill>
                <a:latin typeface="Arial (Body)"/>
              </a:rPr>
              <a:t>Both</a:t>
            </a:r>
          </a:p>
          <a:p>
            <a:pPr algn="ctr"/>
            <a:r>
              <a:rPr lang="en-US" dirty="0">
                <a:solidFill>
                  <a:srgbClr val="00539B"/>
                </a:solidFill>
                <a:latin typeface="Arial (Body)"/>
              </a:rPr>
              <a:t>Neither (Reference)</a:t>
            </a:r>
          </a:p>
        </p:txBody>
      </p:sp>
      <p:sp>
        <p:nvSpPr>
          <p:cNvPr id="94" name="TextBox 93">
            <a:extLst>
              <a:ext uri="{FF2B5EF4-FFF2-40B4-BE49-F238E27FC236}">
                <a16:creationId xmlns:a16="http://schemas.microsoft.com/office/drawing/2014/main" id="{A3856325-5379-5F5F-F735-B5DA7AB015A9}"/>
              </a:ext>
            </a:extLst>
          </p:cNvPr>
          <p:cNvSpPr txBox="1"/>
          <p:nvPr/>
        </p:nvSpPr>
        <p:spPr>
          <a:xfrm>
            <a:off x="4449330" y="5371827"/>
            <a:ext cx="1657024" cy="715089"/>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u="sng" dirty="0">
                <a:solidFill>
                  <a:srgbClr val="00539B"/>
                </a:solidFill>
                <a:latin typeface="Arial (Body)"/>
              </a:rPr>
              <a:t>Covariates</a:t>
            </a:r>
          </a:p>
          <a:p>
            <a:pPr algn="ctr"/>
            <a:r>
              <a:rPr lang="en-US" dirty="0">
                <a:solidFill>
                  <a:srgbClr val="00539B"/>
                </a:solidFill>
                <a:latin typeface="Arial (Body)"/>
              </a:rPr>
              <a:t>Comorbidities</a:t>
            </a:r>
          </a:p>
        </p:txBody>
      </p:sp>
      <p:cxnSp>
        <p:nvCxnSpPr>
          <p:cNvPr id="40" name="Straight Arrow Connector 39">
            <a:extLst>
              <a:ext uri="{FF2B5EF4-FFF2-40B4-BE49-F238E27FC236}">
                <a16:creationId xmlns:a16="http://schemas.microsoft.com/office/drawing/2014/main" id="{F0B58E7A-9212-C3EC-80B8-E8799B5EA7E7}"/>
              </a:ext>
            </a:extLst>
          </p:cNvPr>
          <p:cNvCxnSpPr>
            <a:cxnSpLocks/>
            <a:stCxn id="94" idx="0"/>
            <a:endCxn id="90" idx="2"/>
          </p:cNvCxnSpPr>
          <p:nvPr/>
        </p:nvCxnSpPr>
        <p:spPr>
          <a:xfrm flipV="1">
            <a:off x="5277842" y="4631552"/>
            <a:ext cx="4659975" cy="740275"/>
          </a:xfrm>
          <a:prstGeom prst="straightConnector1">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0E8CEB9-ABDE-E7B2-09F6-DF6E2B76238B}"/>
              </a:ext>
            </a:extLst>
          </p:cNvPr>
          <p:cNvCxnSpPr>
            <a:cxnSpLocks/>
            <a:stCxn id="79" idx="2"/>
            <a:endCxn id="94" idx="0"/>
          </p:cNvCxnSpPr>
          <p:nvPr/>
        </p:nvCxnSpPr>
        <p:spPr>
          <a:xfrm>
            <a:off x="1436026" y="4325085"/>
            <a:ext cx="3841816" cy="1046742"/>
          </a:xfrm>
          <a:prstGeom prst="straightConnector1">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84DFA449-9E46-597E-4498-DA565F6A5520}"/>
              </a:ext>
            </a:extLst>
          </p:cNvPr>
          <p:cNvCxnSpPr>
            <a:cxnSpLocks/>
            <a:stCxn id="79" idx="0"/>
            <a:endCxn id="90" idx="0"/>
          </p:cNvCxnSpPr>
          <p:nvPr/>
        </p:nvCxnSpPr>
        <p:spPr>
          <a:xfrm rot="5400000" flipH="1" flipV="1">
            <a:off x="5533688" y="-1100599"/>
            <a:ext cx="306467" cy="8501791"/>
          </a:xfrm>
          <a:prstGeom prst="curvedConnector3">
            <a:avLst>
              <a:gd name="adj1" fmla="val 224320"/>
            </a:avLst>
          </a:prstGeom>
          <a:ln w="57150">
            <a:solidFill>
              <a:srgbClr val="00539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72E5C5-5462-F3F1-604D-1E468FA7CF6C}"/>
              </a:ext>
            </a:extLst>
          </p:cNvPr>
          <p:cNvSpPr txBox="1"/>
          <p:nvPr/>
        </p:nvSpPr>
        <p:spPr>
          <a:xfrm>
            <a:off x="0" y="6374740"/>
            <a:ext cx="9235440" cy="246221"/>
          </a:xfrm>
          <a:prstGeom prst="rect">
            <a:avLst/>
          </a:prstGeom>
          <a:solidFill>
            <a:srgbClr val="00539B"/>
          </a:solidFill>
        </p:spPr>
        <p:txBody>
          <a:bodyPr wrap="square"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Meng</a:t>
            </a:r>
            <a:r>
              <a:rPr lang="en-US" altLang="en-US" sz="1000" dirty="0">
                <a:solidFill>
                  <a:schemeClr val="bg1"/>
                </a:solidFill>
                <a:cs typeface="Open Sans" panose="020B0606030504020204" pitchFamily="34" charset="0"/>
              </a:rPr>
              <a:t> ML. </a:t>
            </a:r>
            <a:r>
              <a:rPr lang="en-US" altLang="en-US" sz="1000" i="1" dirty="0" err="1">
                <a:solidFill>
                  <a:schemeClr val="bg1"/>
                </a:solidFill>
                <a:cs typeface="Open Sans" panose="020B0606030504020204" pitchFamily="34" charset="0"/>
              </a:rPr>
              <a:t>Anesth</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Analg</a:t>
            </a:r>
            <a:r>
              <a:rPr lang="en-US" altLang="en-US" sz="1000" dirty="0">
                <a:solidFill>
                  <a:schemeClr val="bg1"/>
                </a:solidFill>
                <a:cs typeface="Open Sans" panose="020B0606030504020204" pitchFamily="34" charset="0"/>
              </a:rPr>
              <a:t> 2023; 136(4):728-737.</a:t>
            </a:r>
          </a:p>
        </p:txBody>
      </p:sp>
      <p:sp>
        <p:nvSpPr>
          <p:cNvPr id="8" name="TextBox 7">
            <a:extLst>
              <a:ext uri="{FF2B5EF4-FFF2-40B4-BE49-F238E27FC236}">
                <a16:creationId xmlns:a16="http://schemas.microsoft.com/office/drawing/2014/main" id="{9EF5706F-CB72-E3BC-E5BC-DD908AC81171}"/>
              </a:ext>
            </a:extLst>
          </p:cNvPr>
          <p:cNvSpPr txBox="1"/>
          <p:nvPr/>
        </p:nvSpPr>
        <p:spPr>
          <a:xfrm>
            <a:off x="0" y="6374740"/>
            <a:ext cx="9235440" cy="461665"/>
          </a:xfrm>
          <a:prstGeom prst="rect">
            <a:avLst/>
          </a:prstGeom>
          <a:solidFill>
            <a:srgbClr val="00539B"/>
          </a:solidFill>
        </p:spPr>
        <p:txBody>
          <a:bodyPr wrap="square" rtlCol="0">
            <a:spAutoFit/>
          </a:bodyPr>
          <a:lstStyle/>
          <a:p>
            <a:pPr eaLnBrk="1" hangingPunct="1">
              <a:defRPr/>
            </a:pPr>
            <a:r>
              <a:rPr lang="en-US" altLang="en-US" sz="2400" dirty="0">
                <a:solidFill>
                  <a:srgbClr val="00539B"/>
                </a:solidFill>
                <a:cs typeface="Open Sans" panose="020B0606030504020204" pitchFamily="34" charset="0"/>
              </a:rPr>
              <a:t> 2023. 136(4):728-737.</a:t>
            </a:r>
          </a:p>
        </p:txBody>
      </p:sp>
      <p:sp>
        <p:nvSpPr>
          <p:cNvPr id="10" name="TextBox 9">
            <a:extLst>
              <a:ext uri="{FF2B5EF4-FFF2-40B4-BE49-F238E27FC236}">
                <a16:creationId xmlns:a16="http://schemas.microsoft.com/office/drawing/2014/main" id="{8D17540D-7E8E-71BA-5287-9583B2B79AC6}"/>
              </a:ext>
            </a:extLst>
          </p:cNvPr>
          <p:cNvSpPr txBox="1"/>
          <p:nvPr/>
        </p:nvSpPr>
        <p:spPr>
          <a:xfrm>
            <a:off x="0" y="6374740"/>
            <a:ext cx="9235440" cy="246221"/>
          </a:xfrm>
          <a:prstGeom prst="rect">
            <a:avLst/>
          </a:prstGeom>
          <a:solidFill>
            <a:srgbClr val="00539B"/>
          </a:solidFill>
        </p:spPr>
        <p:txBody>
          <a:bodyPr wrap="square" rtlCol="0">
            <a:spAutoFit/>
          </a:bodyPr>
          <a:lstStyle/>
          <a:p>
            <a:pPr eaLnBrk="1" hangingPunct="1">
              <a:defRPr/>
            </a:pPr>
            <a:r>
              <a:rPr lang="en-US" altLang="en-US" sz="1000" dirty="0">
                <a:solidFill>
                  <a:schemeClr val="bg1"/>
                </a:solidFill>
                <a:cs typeface="Open Sans" panose="020B0606030504020204" pitchFamily="34" charset="0"/>
              </a:rPr>
              <a:t>2. Leonard SA. </a:t>
            </a:r>
            <a:r>
              <a:rPr lang="en-US" altLang="en-US" sz="1000" i="1" dirty="0" err="1">
                <a:solidFill>
                  <a:schemeClr val="bg1"/>
                </a:solidFill>
                <a:cs typeface="Open Sans" panose="020B0606030504020204" pitchFamily="34" charset="0"/>
              </a:rPr>
              <a:t>Obstet</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Gynecol</a:t>
            </a:r>
            <a:r>
              <a:rPr lang="en-US" altLang="en-US" sz="1000" dirty="0">
                <a:solidFill>
                  <a:schemeClr val="bg1"/>
                </a:solidFill>
                <a:cs typeface="Open Sans" panose="020B0606030504020204" pitchFamily="34" charset="0"/>
              </a:rPr>
              <a:t> 2020; 136(3):440-449.</a:t>
            </a:r>
          </a:p>
        </p:txBody>
      </p:sp>
      <p:sp>
        <p:nvSpPr>
          <p:cNvPr id="26" name="TextBox 25">
            <a:extLst>
              <a:ext uri="{FF2B5EF4-FFF2-40B4-BE49-F238E27FC236}">
                <a16:creationId xmlns:a16="http://schemas.microsoft.com/office/drawing/2014/main" id="{98E142DF-1651-1E11-5D0A-EC137CD180CC}"/>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7" name="TextBox 26">
            <a:extLst>
              <a:ext uri="{FF2B5EF4-FFF2-40B4-BE49-F238E27FC236}">
                <a16:creationId xmlns:a16="http://schemas.microsoft.com/office/drawing/2014/main" id="{7D095A6A-7F1E-7266-0C10-53DFAB4658CE}"/>
              </a:ext>
            </a:extLst>
          </p:cNvPr>
          <p:cNvSpPr txBox="1"/>
          <p:nvPr/>
        </p:nvSpPr>
        <p:spPr>
          <a:xfrm>
            <a:off x="3333873" y="778731"/>
            <a:ext cx="5630054"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Inclusion Criteria</a:t>
            </a:r>
            <a:r>
              <a:rPr lang="en-US" sz="2000" dirty="0">
                <a:solidFill>
                  <a:srgbClr val="00539B"/>
                </a:solidFill>
                <a:latin typeface="Arial (Body)"/>
              </a:rPr>
              <a:t>:</a:t>
            </a:r>
          </a:p>
          <a:p>
            <a:r>
              <a:rPr lang="en-US" sz="2000" dirty="0">
                <a:solidFill>
                  <a:srgbClr val="00539B"/>
                </a:solidFill>
                <a:latin typeface="Arial (Body)"/>
              </a:rPr>
              <a:t>- Obstetric patients </a:t>
            </a:r>
            <a:r>
              <a:rPr lang="en-US" sz="2000" u="sng" dirty="0">
                <a:solidFill>
                  <a:srgbClr val="00539B"/>
                </a:solidFill>
                <a:latin typeface="Arial (Body)"/>
              </a:rPr>
              <a:t>&gt;</a:t>
            </a:r>
            <a:r>
              <a:rPr lang="en-US" sz="2000" dirty="0">
                <a:solidFill>
                  <a:srgbClr val="00539B"/>
                </a:solidFill>
                <a:latin typeface="Arial (Body)"/>
              </a:rPr>
              <a:t>18y</a:t>
            </a:r>
            <a:br>
              <a:rPr lang="en-US" sz="2000" dirty="0">
                <a:solidFill>
                  <a:srgbClr val="00539B"/>
                </a:solidFill>
                <a:latin typeface="Arial (Body)"/>
              </a:rPr>
            </a:br>
            <a:r>
              <a:rPr lang="en-US" sz="2000" dirty="0">
                <a:solidFill>
                  <a:srgbClr val="00539B"/>
                </a:solidFill>
                <a:latin typeface="Arial (Body)"/>
              </a:rPr>
              <a:t>- Pregnancy &amp; birth encounter (2016-2020)</a:t>
            </a:r>
            <a:br>
              <a:rPr lang="en-US" sz="2000" dirty="0">
                <a:solidFill>
                  <a:srgbClr val="00539B"/>
                </a:solidFill>
                <a:latin typeface="Arial (Body)"/>
              </a:rPr>
            </a:br>
            <a:r>
              <a:rPr lang="en-US" sz="2000" dirty="0">
                <a:solidFill>
                  <a:srgbClr val="00539B"/>
                </a:solidFill>
                <a:latin typeface="Arial (Body)"/>
              </a:rPr>
              <a:t>- ICD-10 code for mood and/or anxiety disorder</a:t>
            </a:r>
            <a:endParaRPr lang="en-US" sz="2000" u="sng" dirty="0">
              <a:solidFill>
                <a:srgbClr val="00539B"/>
              </a:solidFill>
              <a:latin typeface="Arial (Body)"/>
            </a:endParaRPr>
          </a:p>
        </p:txBody>
      </p:sp>
      <p:sp>
        <p:nvSpPr>
          <p:cNvPr id="28" name="TextBox 27">
            <a:extLst>
              <a:ext uri="{FF2B5EF4-FFF2-40B4-BE49-F238E27FC236}">
                <a16:creationId xmlns:a16="http://schemas.microsoft.com/office/drawing/2014/main" id="{8876C91A-3F5C-8E6D-CB25-44ACAB71BF61}"/>
              </a:ext>
            </a:extLst>
          </p:cNvPr>
          <p:cNvSpPr txBox="1"/>
          <p:nvPr/>
        </p:nvSpPr>
        <p:spPr>
          <a:xfrm>
            <a:off x="9222520" y="778731"/>
            <a:ext cx="2728840" cy="1123712"/>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Statistical Analyses</a:t>
            </a:r>
            <a:r>
              <a:rPr lang="en-US" sz="2000" dirty="0">
                <a:solidFill>
                  <a:srgbClr val="00539B"/>
                </a:solidFill>
                <a:latin typeface="Arial (Body)"/>
              </a:rPr>
              <a:t>:</a:t>
            </a:r>
          </a:p>
          <a:p>
            <a:r>
              <a:rPr lang="en-US" sz="2000" dirty="0">
                <a:solidFill>
                  <a:srgbClr val="00539B"/>
                </a:solidFill>
                <a:latin typeface="Arial (Body)"/>
              </a:rPr>
              <a:t>- Multivariable logistic</a:t>
            </a:r>
            <a:br>
              <a:rPr lang="en-US" sz="2000" dirty="0">
                <a:solidFill>
                  <a:srgbClr val="00539B"/>
                </a:solidFill>
                <a:latin typeface="Arial (Body)"/>
              </a:rPr>
            </a:br>
            <a:r>
              <a:rPr lang="en-US" sz="2000" dirty="0">
                <a:solidFill>
                  <a:srgbClr val="00539B"/>
                </a:solidFill>
                <a:latin typeface="Arial (Body)"/>
              </a:rPr>
              <a:t>  regression model</a:t>
            </a:r>
            <a:endParaRPr lang="en-US" sz="2000" u="sng" dirty="0">
              <a:solidFill>
                <a:srgbClr val="00539B"/>
              </a:solidFill>
              <a:latin typeface="Arial (Body)"/>
            </a:endParaRPr>
          </a:p>
        </p:txBody>
      </p:sp>
    </p:spTree>
    <p:extLst>
      <p:ext uri="{BB962C8B-B14F-4D97-AF65-F5344CB8AC3E}">
        <p14:creationId xmlns:p14="http://schemas.microsoft.com/office/powerpoint/2010/main" val="374805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7EA9-CB9C-8C38-2E69-B68C747F9F09}"/>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9B0D8BAF-7799-6E0A-F23C-081EA6ACC250}"/>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spTree>
    <p:extLst>
      <p:ext uri="{BB962C8B-B14F-4D97-AF65-F5344CB8AC3E}">
        <p14:creationId xmlns:p14="http://schemas.microsoft.com/office/powerpoint/2010/main" val="398557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EDCF-4921-050E-FFD0-DAD8BC80F20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EA9CDB3-100B-B142-1FAD-09A5CE30C5D0}"/>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B61FEACE-2D5A-74AA-121D-2CE759D42439}"/>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DBCC373-11E5-2D63-CCC7-6760ED888929}"/>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E63DD2E0-C09E-C808-A294-933BBC88E66D}"/>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027F86B4-1992-87EA-BE4A-3E8B2F896482}"/>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2AEE4965-F44A-E420-54FE-53E0CBB761F0}"/>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Tree>
    <p:extLst>
      <p:ext uri="{BB962C8B-B14F-4D97-AF65-F5344CB8AC3E}">
        <p14:creationId xmlns:p14="http://schemas.microsoft.com/office/powerpoint/2010/main" val="122520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B3632-9AC8-D606-126A-51A5964C26F1}"/>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C110F4F2-B2E9-1995-8DA4-75E1692DE0D5}"/>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E5B994C2-5219-D8E3-23AF-E34E7F2BACFE}"/>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080AFBAD-1006-5357-D7E0-BC420D32E597}"/>
              </a:ext>
            </a:extLst>
          </p:cNvPr>
          <p:cNvGrpSpPr/>
          <p:nvPr/>
        </p:nvGrpSpPr>
        <p:grpSpPr>
          <a:xfrm>
            <a:off x="3740181" y="1158908"/>
            <a:ext cx="1262756" cy="3253339"/>
            <a:chOff x="3263094" y="811770"/>
            <a:chExt cx="1262756" cy="3253339"/>
          </a:xfrm>
        </p:grpSpPr>
        <p:grpSp>
          <p:nvGrpSpPr>
            <p:cNvPr id="14" name="Group 13">
              <a:extLst>
                <a:ext uri="{FF2B5EF4-FFF2-40B4-BE49-F238E27FC236}">
                  <a16:creationId xmlns:a16="http://schemas.microsoft.com/office/drawing/2014/main" id="{0662032A-7E40-548F-EE60-4A72AEFF08B9}"/>
                </a:ext>
              </a:extLst>
            </p:cNvPr>
            <p:cNvGrpSpPr/>
            <p:nvPr/>
          </p:nvGrpSpPr>
          <p:grpSpPr>
            <a:xfrm>
              <a:off x="3263094" y="1182751"/>
              <a:ext cx="1262756" cy="2882358"/>
              <a:chOff x="3822095" y="268393"/>
              <a:chExt cx="1253340" cy="2860863"/>
            </a:xfrm>
          </p:grpSpPr>
          <p:grpSp>
            <p:nvGrpSpPr>
              <p:cNvPr id="5" name="Group 4">
                <a:extLst>
                  <a:ext uri="{FF2B5EF4-FFF2-40B4-BE49-F238E27FC236}">
                    <a16:creationId xmlns:a16="http://schemas.microsoft.com/office/drawing/2014/main" id="{161DFF65-7A91-FDE0-83FF-33348AF1748C}"/>
                  </a:ext>
                </a:extLst>
              </p:cNvPr>
              <p:cNvGrpSpPr/>
              <p:nvPr/>
            </p:nvGrpSpPr>
            <p:grpSpPr>
              <a:xfrm>
                <a:off x="3822095" y="268393"/>
                <a:ext cx="1253340" cy="2860863"/>
                <a:chOff x="10274234" y="3214316"/>
                <a:chExt cx="1281912" cy="2926080"/>
              </a:xfrm>
            </p:grpSpPr>
            <p:pic>
              <p:nvPicPr>
                <p:cNvPr id="6" name="Picture 2" descr="Genes | Free Full-Text | Genetics of Peripartum Cardiomyopathy: Current  Knowledge, Future Directions and Clinical Implications">
                  <a:extLst>
                    <a:ext uri="{FF2B5EF4-FFF2-40B4-BE49-F238E27FC236}">
                      <a16:creationId xmlns:a16="http://schemas.microsoft.com/office/drawing/2014/main" id="{C499D384-F0D2-5F1B-80BC-BBEED1A72B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174" t="22452" r="47826" b="12601"/>
                <a:stretch/>
              </p:blipFill>
              <p:spPr bwMode="auto">
                <a:xfrm>
                  <a:off x="10274234" y="3214316"/>
                  <a:ext cx="1281912"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73E4A80-B58C-46FB-AD84-EB4798414BF4}"/>
                    </a:ext>
                  </a:extLst>
                </p:cNvPr>
                <p:cNvSpPr/>
                <p:nvPr/>
              </p:nvSpPr>
              <p:spPr>
                <a:xfrm>
                  <a:off x="10531319" y="5308718"/>
                  <a:ext cx="803973" cy="257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BFD4513-419A-A334-1F27-23238DCFCB74}"/>
                  </a:ext>
                </a:extLst>
              </p:cNvPr>
              <p:cNvSpPr txBox="1"/>
              <p:nvPr/>
            </p:nvSpPr>
            <p:spPr>
              <a:xfrm>
                <a:off x="4178599" y="2215585"/>
                <a:ext cx="665269" cy="40557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27.4</a:t>
                </a:r>
              </a:p>
            </p:txBody>
          </p:sp>
          <p:sp>
            <p:nvSpPr>
              <p:cNvPr id="10" name="Rectangle 9">
                <a:extLst>
                  <a:ext uri="{FF2B5EF4-FFF2-40B4-BE49-F238E27FC236}">
                    <a16:creationId xmlns:a16="http://schemas.microsoft.com/office/drawing/2014/main" id="{07D0D0A2-D25F-28A0-7980-10579C540D63}"/>
                  </a:ext>
                </a:extLst>
              </p:cNvPr>
              <p:cNvSpPr/>
              <p:nvPr/>
            </p:nvSpPr>
            <p:spPr>
              <a:xfrm>
                <a:off x="4205290" y="1541124"/>
                <a:ext cx="346162" cy="553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8F2C765-4D40-3203-9310-38EFB54C246E}"/>
                </a:ext>
              </a:extLst>
            </p:cNvPr>
            <p:cNvSpPr txBox="1"/>
            <p:nvPr/>
          </p:nvSpPr>
          <p:spPr>
            <a:xfrm>
              <a:off x="3457345" y="811770"/>
              <a:ext cx="688009" cy="378565"/>
            </a:xfrm>
            <a:prstGeom prst="rect">
              <a:avLst/>
            </a:prstGeom>
            <a:noFill/>
          </p:spPr>
          <p:txBody>
            <a:bodyPr wrap="none" rtlCol="0">
              <a:spAutoFit/>
            </a:bodyPr>
            <a:lstStyle/>
            <a:p>
              <a:r>
                <a:rPr lang="en-US" dirty="0">
                  <a:solidFill>
                    <a:schemeClr val="bg2">
                      <a:lumMod val="75000"/>
                    </a:schemeClr>
                  </a:solidFill>
                </a:rPr>
                <a:t>AGE</a:t>
              </a:r>
            </a:p>
          </p:txBody>
        </p:sp>
      </p:grpSp>
      <p:sp>
        <p:nvSpPr>
          <p:cNvPr id="7" name="TextBox 6">
            <a:extLst>
              <a:ext uri="{FF2B5EF4-FFF2-40B4-BE49-F238E27FC236}">
                <a16:creationId xmlns:a16="http://schemas.microsoft.com/office/drawing/2014/main" id="{B06469AC-1F97-CAFA-DA6B-AE6BB6EB4FA6}"/>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C113120F-3264-2C27-EC3E-858BD1DED853}"/>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F72F1EE2-CF16-2A75-FFCC-AF3DD32B290A}"/>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2C1FEF71-1E6E-ACB9-C737-CB0652B80F9D}"/>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Tree>
    <p:extLst>
      <p:ext uri="{BB962C8B-B14F-4D97-AF65-F5344CB8AC3E}">
        <p14:creationId xmlns:p14="http://schemas.microsoft.com/office/powerpoint/2010/main" val="95046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F9C7E-5C78-0A5E-709D-93A4D148C72D}"/>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B5E8712-7E57-3C82-6B03-2AAE1F68F551}"/>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98C3BC7D-BB25-CDA5-D930-DB4E93BB89BF}"/>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F75C81A6-677C-3765-08FE-82970CB8DE2E}"/>
              </a:ext>
            </a:extLst>
          </p:cNvPr>
          <p:cNvGrpSpPr/>
          <p:nvPr/>
        </p:nvGrpSpPr>
        <p:grpSpPr>
          <a:xfrm>
            <a:off x="3740181" y="1158908"/>
            <a:ext cx="1262756" cy="3253339"/>
            <a:chOff x="3263094" y="811770"/>
            <a:chExt cx="1262756" cy="3253339"/>
          </a:xfrm>
        </p:grpSpPr>
        <p:grpSp>
          <p:nvGrpSpPr>
            <p:cNvPr id="14" name="Group 13">
              <a:extLst>
                <a:ext uri="{FF2B5EF4-FFF2-40B4-BE49-F238E27FC236}">
                  <a16:creationId xmlns:a16="http://schemas.microsoft.com/office/drawing/2014/main" id="{1C62443E-EE02-237D-52D1-66E318A97105}"/>
                </a:ext>
              </a:extLst>
            </p:cNvPr>
            <p:cNvGrpSpPr/>
            <p:nvPr/>
          </p:nvGrpSpPr>
          <p:grpSpPr>
            <a:xfrm>
              <a:off x="3263094" y="1182751"/>
              <a:ext cx="1262756" cy="2882358"/>
              <a:chOff x="3822095" y="268393"/>
              <a:chExt cx="1253340" cy="2860863"/>
            </a:xfrm>
          </p:grpSpPr>
          <p:grpSp>
            <p:nvGrpSpPr>
              <p:cNvPr id="5" name="Group 4">
                <a:extLst>
                  <a:ext uri="{FF2B5EF4-FFF2-40B4-BE49-F238E27FC236}">
                    <a16:creationId xmlns:a16="http://schemas.microsoft.com/office/drawing/2014/main" id="{4452A570-76EC-F43A-0B33-7382D65F6E3B}"/>
                  </a:ext>
                </a:extLst>
              </p:cNvPr>
              <p:cNvGrpSpPr/>
              <p:nvPr/>
            </p:nvGrpSpPr>
            <p:grpSpPr>
              <a:xfrm>
                <a:off x="3822095" y="268393"/>
                <a:ext cx="1253340" cy="2860863"/>
                <a:chOff x="10274234" y="3214316"/>
                <a:chExt cx="1281912" cy="2926080"/>
              </a:xfrm>
            </p:grpSpPr>
            <p:pic>
              <p:nvPicPr>
                <p:cNvPr id="6" name="Picture 2" descr="Genes | Free Full-Text | Genetics of Peripartum Cardiomyopathy: Current  Knowledge, Future Directions and Clinical Implications">
                  <a:extLst>
                    <a:ext uri="{FF2B5EF4-FFF2-40B4-BE49-F238E27FC236}">
                      <a16:creationId xmlns:a16="http://schemas.microsoft.com/office/drawing/2014/main" id="{3F69FD2E-5C9A-D0D4-9920-BE3548217B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174" t="22452" r="47826" b="12601"/>
                <a:stretch/>
              </p:blipFill>
              <p:spPr bwMode="auto">
                <a:xfrm>
                  <a:off x="10274234" y="3214316"/>
                  <a:ext cx="1281912"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1945C6F-E33A-A702-A453-869E8BD03B0C}"/>
                    </a:ext>
                  </a:extLst>
                </p:cNvPr>
                <p:cNvSpPr/>
                <p:nvPr/>
              </p:nvSpPr>
              <p:spPr>
                <a:xfrm>
                  <a:off x="10531319" y="5308718"/>
                  <a:ext cx="803973" cy="257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297429F-6F26-86EE-F9D0-39DBCBBE1432}"/>
                  </a:ext>
                </a:extLst>
              </p:cNvPr>
              <p:cNvSpPr txBox="1"/>
              <p:nvPr/>
            </p:nvSpPr>
            <p:spPr>
              <a:xfrm>
                <a:off x="4178599" y="2215585"/>
                <a:ext cx="665269" cy="40557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27.4</a:t>
                </a:r>
              </a:p>
            </p:txBody>
          </p:sp>
          <p:sp>
            <p:nvSpPr>
              <p:cNvPr id="10" name="Rectangle 9">
                <a:extLst>
                  <a:ext uri="{FF2B5EF4-FFF2-40B4-BE49-F238E27FC236}">
                    <a16:creationId xmlns:a16="http://schemas.microsoft.com/office/drawing/2014/main" id="{C327D915-BDBA-B7A0-4471-C427DAFFDED6}"/>
                  </a:ext>
                </a:extLst>
              </p:cNvPr>
              <p:cNvSpPr/>
              <p:nvPr/>
            </p:nvSpPr>
            <p:spPr>
              <a:xfrm>
                <a:off x="4205290" y="1541124"/>
                <a:ext cx="346162" cy="553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4FB01567-F1D8-427D-4DD6-626A69DECF29}"/>
                </a:ext>
              </a:extLst>
            </p:cNvPr>
            <p:cNvSpPr txBox="1"/>
            <p:nvPr/>
          </p:nvSpPr>
          <p:spPr>
            <a:xfrm>
              <a:off x="3457345" y="811770"/>
              <a:ext cx="688009" cy="378565"/>
            </a:xfrm>
            <a:prstGeom prst="rect">
              <a:avLst/>
            </a:prstGeom>
            <a:noFill/>
          </p:spPr>
          <p:txBody>
            <a:bodyPr wrap="none" rtlCol="0">
              <a:spAutoFit/>
            </a:bodyPr>
            <a:lstStyle/>
            <a:p>
              <a:r>
                <a:rPr lang="en-US" dirty="0">
                  <a:solidFill>
                    <a:schemeClr val="bg2">
                      <a:lumMod val="75000"/>
                    </a:schemeClr>
                  </a:solidFill>
                </a:rPr>
                <a:t>AGE</a:t>
              </a:r>
            </a:p>
          </p:txBody>
        </p:sp>
      </p:grpSp>
      <p:graphicFrame>
        <p:nvGraphicFramePr>
          <p:cNvPr id="3" name="Chart 2">
            <a:extLst>
              <a:ext uri="{FF2B5EF4-FFF2-40B4-BE49-F238E27FC236}">
                <a16:creationId xmlns:a16="http://schemas.microsoft.com/office/drawing/2014/main" id="{6AEEAA9C-4ACA-F158-DFCE-09F1F22C0282}"/>
              </a:ext>
            </a:extLst>
          </p:cNvPr>
          <p:cNvGraphicFramePr/>
          <p:nvPr/>
        </p:nvGraphicFramePr>
        <p:xfrm>
          <a:off x="5290380" y="1125659"/>
          <a:ext cx="3616977" cy="328658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A4948A94-DA48-5860-54CA-F571089160B5}"/>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A82EF2B5-6274-8191-86AA-D14B15365294}"/>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0CCF4F7E-2D0E-632C-7D12-08189CE9D4B6}"/>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D549E27E-F1E7-941E-E6A1-4C14A87E3E1A}"/>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Tree>
    <p:extLst>
      <p:ext uri="{BB962C8B-B14F-4D97-AF65-F5344CB8AC3E}">
        <p14:creationId xmlns:p14="http://schemas.microsoft.com/office/powerpoint/2010/main" val="363709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34D1E1AE-1FEF-CB46-AAEA-440DE0CEE1A5}"/>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D794A7FC-41A6-D745-38DF-10CF1414A1B7}"/>
              </a:ext>
            </a:extLst>
          </p:cNvPr>
          <p:cNvSpPr>
            <a:spLocks noGrp="1"/>
          </p:cNvSpPr>
          <p:nvPr>
            <p:ph type="title"/>
          </p:nvPr>
        </p:nvSpPr>
        <p:spPr>
          <a:xfrm>
            <a:off x="508000" y="-146476"/>
            <a:ext cx="11176000" cy="1143000"/>
          </a:xfrm>
        </p:spPr>
        <p:txBody>
          <a:bodyPr/>
          <a:lstStyle/>
          <a:p>
            <a:r>
              <a:rPr lang="en-US" dirty="0"/>
              <a:t>Background &amp; Hypothesis</a:t>
            </a:r>
          </a:p>
        </p:txBody>
      </p:sp>
    </p:spTree>
    <p:extLst>
      <p:ext uri="{BB962C8B-B14F-4D97-AF65-F5344CB8AC3E}">
        <p14:creationId xmlns:p14="http://schemas.microsoft.com/office/powerpoint/2010/main" val="231524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711BB-E61A-7AE1-84F8-F5825403462C}"/>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C3CDA7D3-721C-1464-5FD3-B5CAD3052576}"/>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92557692-85C3-8BD4-F82A-453B0C882A34}"/>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7CB7880D-FEA4-9322-0906-983E3A3EBDD4}"/>
              </a:ext>
            </a:extLst>
          </p:cNvPr>
          <p:cNvGraphicFramePr/>
          <p:nvPr/>
        </p:nvGraphicFramePr>
        <p:xfrm>
          <a:off x="9194801" y="347138"/>
          <a:ext cx="2997198" cy="406510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CD188EBE-4620-55CA-7B01-C8CF3B5E4EF3}"/>
              </a:ext>
            </a:extLst>
          </p:cNvPr>
          <p:cNvGrpSpPr/>
          <p:nvPr/>
        </p:nvGrpSpPr>
        <p:grpSpPr>
          <a:xfrm>
            <a:off x="3740181" y="1158908"/>
            <a:ext cx="1262756" cy="3253339"/>
            <a:chOff x="3263094" y="811770"/>
            <a:chExt cx="1262756" cy="3253339"/>
          </a:xfrm>
        </p:grpSpPr>
        <p:grpSp>
          <p:nvGrpSpPr>
            <p:cNvPr id="14" name="Group 13">
              <a:extLst>
                <a:ext uri="{FF2B5EF4-FFF2-40B4-BE49-F238E27FC236}">
                  <a16:creationId xmlns:a16="http://schemas.microsoft.com/office/drawing/2014/main" id="{11C39DE6-90DC-DA70-E2A3-9D6103CE5B31}"/>
                </a:ext>
              </a:extLst>
            </p:cNvPr>
            <p:cNvGrpSpPr/>
            <p:nvPr/>
          </p:nvGrpSpPr>
          <p:grpSpPr>
            <a:xfrm>
              <a:off x="3263094" y="1182751"/>
              <a:ext cx="1262756" cy="2882358"/>
              <a:chOff x="3822095" y="268393"/>
              <a:chExt cx="1253340" cy="2860863"/>
            </a:xfrm>
          </p:grpSpPr>
          <p:grpSp>
            <p:nvGrpSpPr>
              <p:cNvPr id="5" name="Group 4">
                <a:extLst>
                  <a:ext uri="{FF2B5EF4-FFF2-40B4-BE49-F238E27FC236}">
                    <a16:creationId xmlns:a16="http://schemas.microsoft.com/office/drawing/2014/main" id="{B6325A16-ADA6-60AE-37A9-4907EF524A5F}"/>
                  </a:ext>
                </a:extLst>
              </p:cNvPr>
              <p:cNvGrpSpPr/>
              <p:nvPr/>
            </p:nvGrpSpPr>
            <p:grpSpPr>
              <a:xfrm>
                <a:off x="3822095" y="268393"/>
                <a:ext cx="1253340" cy="2860863"/>
                <a:chOff x="10274234" y="3214316"/>
                <a:chExt cx="1281912" cy="2926080"/>
              </a:xfrm>
            </p:grpSpPr>
            <p:pic>
              <p:nvPicPr>
                <p:cNvPr id="6" name="Picture 2" descr="Genes | Free Full-Text | Genetics of Peripartum Cardiomyopathy: Current  Knowledge, Future Directions and Clinical Implications">
                  <a:extLst>
                    <a:ext uri="{FF2B5EF4-FFF2-40B4-BE49-F238E27FC236}">
                      <a16:creationId xmlns:a16="http://schemas.microsoft.com/office/drawing/2014/main" id="{3301E4E3-0785-82FC-242D-1A8F7EA012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74" t="22452" r="47826" b="12601"/>
                <a:stretch/>
              </p:blipFill>
              <p:spPr bwMode="auto">
                <a:xfrm>
                  <a:off x="10274234" y="3214316"/>
                  <a:ext cx="1281912"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AD9CABB-BB3B-F48D-4970-C3E5EE80D28E}"/>
                    </a:ext>
                  </a:extLst>
                </p:cNvPr>
                <p:cNvSpPr/>
                <p:nvPr/>
              </p:nvSpPr>
              <p:spPr>
                <a:xfrm>
                  <a:off x="10531319" y="5308718"/>
                  <a:ext cx="803973" cy="257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7F98F68-249D-488A-85C1-95D1470C8314}"/>
                  </a:ext>
                </a:extLst>
              </p:cNvPr>
              <p:cNvSpPr txBox="1"/>
              <p:nvPr/>
            </p:nvSpPr>
            <p:spPr>
              <a:xfrm>
                <a:off x="4178599" y="2215585"/>
                <a:ext cx="665269" cy="40557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27.4</a:t>
                </a:r>
              </a:p>
            </p:txBody>
          </p:sp>
          <p:sp>
            <p:nvSpPr>
              <p:cNvPr id="10" name="Rectangle 9">
                <a:extLst>
                  <a:ext uri="{FF2B5EF4-FFF2-40B4-BE49-F238E27FC236}">
                    <a16:creationId xmlns:a16="http://schemas.microsoft.com/office/drawing/2014/main" id="{006E9F1D-D079-AF66-FCFE-0DB0218DB7BF}"/>
                  </a:ext>
                </a:extLst>
              </p:cNvPr>
              <p:cNvSpPr/>
              <p:nvPr/>
            </p:nvSpPr>
            <p:spPr>
              <a:xfrm>
                <a:off x="4205290" y="1541124"/>
                <a:ext cx="346162" cy="553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6F0CDD7-8DB7-4B6B-0813-7B6C9D1E1811}"/>
                </a:ext>
              </a:extLst>
            </p:cNvPr>
            <p:cNvSpPr txBox="1"/>
            <p:nvPr/>
          </p:nvSpPr>
          <p:spPr>
            <a:xfrm>
              <a:off x="3457345" y="811770"/>
              <a:ext cx="688009" cy="378565"/>
            </a:xfrm>
            <a:prstGeom prst="rect">
              <a:avLst/>
            </a:prstGeom>
            <a:noFill/>
          </p:spPr>
          <p:txBody>
            <a:bodyPr wrap="none" rtlCol="0">
              <a:spAutoFit/>
            </a:bodyPr>
            <a:lstStyle/>
            <a:p>
              <a:r>
                <a:rPr lang="en-US" dirty="0">
                  <a:solidFill>
                    <a:schemeClr val="bg2">
                      <a:lumMod val="75000"/>
                    </a:schemeClr>
                  </a:solidFill>
                </a:rPr>
                <a:t>AGE</a:t>
              </a:r>
            </a:p>
          </p:txBody>
        </p:sp>
      </p:grpSp>
      <p:graphicFrame>
        <p:nvGraphicFramePr>
          <p:cNvPr id="3" name="Chart 2">
            <a:extLst>
              <a:ext uri="{FF2B5EF4-FFF2-40B4-BE49-F238E27FC236}">
                <a16:creationId xmlns:a16="http://schemas.microsoft.com/office/drawing/2014/main" id="{55C18428-0A0A-9C7E-F8D7-41CBAC555511}"/>
              </a:ext>
            </a:extLst>
          </p:cNvPr>
          <p:cNvGraphicFramePr/>
          <p:nvPr/>
        </p:nvGraphicFramePr>
        <p:xfrm>
          <a:off x="5290380" y="1125659"/>
          <a:ext cx="3616977" cy="3286588"/>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DF3DB31B-2BF3-5EE7-80F5-5FE8DEED7950}"/>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B8461121-13DF-D6C3-3CB9-A941555FD6E4}"/>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56C136CF-BEAD-7153-B2A1-0FB448FF5603}"/>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CDB829AF-5978-AFCA-FC1B-9A8E7C969E33}"/>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
        <p:nvSpPr>
          <p:cNvPr id="22" name="TextBox 21">
            <a:extLst>
              <a:ext uri="{FF2B5EF4-FFF2-40B4-BE49-F238E27FC236}">
                <a16:creationId xmlns:a16="http://schemas.microsoft.com/office/drawing/2014/main" id="{BB4F0409-0415-D2A1-B3D7-92A017CC7FCA}"/>
              </a:ext>
            </a:extLst>
          </p:cNvPr>
          <p:cNvSpPr txBox="1"/>
          <p:nvPr/>
        </p:nvSpPr>
        <p:spPr>
          <a:xfrm>
            <a:off x="9323041" y="1028473"/>
            <a:ext cx="593432" cy="461665"/>
          </a:xfrm>
          <a:prstGeom prst="rect">
            <a:avLst/>
          </a:prstGeom>
          <a:noFill/>
        </p:spPr>
        <p:txBody>
          <a:bodyPr wrap="none" rtlCol="0">
            <a:spAutoFit/>
          </a:bodyPr>
          <a:lstStyle/>
          <a:p>
            <a:pPr algn="ctr"/>
            <a:r>
              <a:rPr lang="en-US" sz="1200" dirty="0">
                <a:solidFill>
                  <a:srgbClr val="595959"/>
                </a:solidFill>
              </a:rPr>
              <a:t>South</a:t>
            </a:r>
          </a:p>
          <a:p>
            <a:pPr algn="ctr"/>
            <a:r>
              <a:rPr lang="en-US" sz="1200" dirty="0">
                <a:solidFill>
                  <a:srgbClr val="595959"/>
                </a:solidFill>
              </a:rPr>
              <a:t>(41%)</a:t>
            </a:r>
          </a:p>
        </p:txBody>
      </p:sp>
      <p:sp>
        <p:nvSpPr>
          <p:cNvPr id="23" name="TextBox 22">
            <a:extLst>
              <a:ext uri="{FF2B5EF4-FFF2-40B4-BE49-F238E27FC236}">
                <a16:creationId xmlns:a16="http://schemas.microsoft.com/office/drawing/2014/main" id="{462ABAB9-5342-8D42-8C60-BF905515FACD}"/>
              </a:ext>
            </a:extLst>
          </p:cNvPr>
          <p:cNvSpPr txBox="1"/>
          <p:nvPr/>
        </p:nvSpPr>
        <p:spPr>
          <a:xfrm>
            <a:off x="9246097" y="1829035"/>
            <a:ext cx="747320" cy="461665"/>
          </a:xfrm>
          <a:prstGeom prst="rect">
            <a:avLst/>
          </a:prstGeom>
          <a:noFill/>
        </p:spPr>
        <p:txBody>
          <a:bodyPr wrap="none" rtlCol="0">
            <a:spAutoFit/>
          </a:bodyPr>
          <a:lstStyle/>
          <a:p>
            <a:pPr algn="ctr"/>
            <a:r>
              <a:rPr lang="en-US" sz="1200" dirty="0">
                <a:solidFill>
                  <a:srgbClr val="595959"/>
                </a:solidFill>
              </a:rPr>
              <a:t>Midwest</a:t>
            </a:r>
          </a:p>
          <a:p>
            <a:pPr algn="ctr"/>
            <a:r>
              <a:rPr lang="en-US" sz="1200" dirty="0">
                <a:solidFill>
                  <a:srgbClr val="595959"/>
                </a:solidFill>
              </a:rPr>
              <a:t>(32%)</a:t>
            </a:r>
          </a:p>
        </p:txBody>
      </p:sp>
      <p:sp>
        <p:nvSpPr>
          <p:cNvPr id="24" name="TextBox 23">
            <a:extLst>
              <a:ext uri="{FF2B5EF4-FFF2-40B4-BE49-F238E27FC236}">
                <a16:creationId xmlns:a16="http://schemas.microsoft.com/office/drawing/2014/main" id="{DF1B2138-EF77-5B6D-C3C8-C0003210B3E4}"/>
              </a:ext>
            </a:extLst>
          </p:cNvPr>
          <p:cNvSpPr txBox="1"/>
          <p:nvPr/>
        </p:nvSpPr>
        <p:spPr>
          <a:xfrm>
            <a:off x="9194801" y="2637911"/>
            <a:ext cx="849913" cy="461665"/>
          </a:xfrm>
          <a:prstGeom prst="rect">
            <a:avLst/>
          </a:prstGeom>
          <a:noFill/>
        </p:spPr>
        <p:txBody>
          <a:bodyPr wrap="none" rtlCol="0">
            <a:spAutoFit/>
          </a:bodyPr>
          <a:lstStyle/>
          <a:p>
            <a:pPr algn="ctr"/>
            <a:r>
              <a:rPr lang="en-US" sz="1200" dirty="0">
                <a:solidFill>
                  <a:srgbClr val="595959"/>
                </a:solidFill>
              </a:rPr>
              <a:t>Northeast</a:t>
            </a:r>
          </a:p>
          <a:p>
            <a:pPr algn="ctr"/>
            <a:r>
              <a:rPr lang="en-US" sz="1200" dirty="0">
                <a:solidFill>
                  <a:srgbClr val="595959"/>
                </a:solidFill>
              </a:rPr>
              <a:t>(15%)</a:t>
            </a:r>
          </a:p>
        </p:txBody>
      </p:sp>
      <p:sp>
        <p:nvSpPr>
          <p:cNvPr id="26" name="TextBox 25">
            <a:extLst>
              <a:ext uri="{FF2B5EF4-FFF2-40B4-BE49-F238E27FC236}">
                <a16:creationId xmlns:a16="http://schemas.microsoft.com/office/drawing/2014/main" id="{C7A91AF8-8274-B938-190A-2EC38AB254B9}"/>
              </a:ext>
            </a:extLst>
          </p:cNvPr>
          <p:cNvSpPr txBox="1"/>
          <p:nvPr/>
        </p:nvSpPr>
        <p:spPr>
          <a:xfrm>
            <a:off x="9323041" y="3435214"/>
            <a:ext cx="593432" cy="461665"/>
          </a:xfrm>
          <a:prstGeom prst="rect">
            <a:avLst/>
          </a:prstGeom>
          <a:noFill/>
        </p:spPr>
        <p:txBody>
          <a:bodyPr wrap="none" rtlCol="0">
            <a:spAutoFit/>
          </a:bodyPr>
          <a:lstStyle/>
          <a:p>
            <a:pPr algn="ctr"/>
            <a:r>
              <a:rPr lang="en-US" sz="1200" dirty="0">
                <a:solidFill>
                  <a:srgbClr val="595959"/>
                </a:solidFill>
              </a:rPr>
              <a:t>West</a:t>
            </a:r>
          </a:p>
          <a:p>
            <a:pPr algn="ctr"/>
            <a:r>
              <a:rPr lang="en-US" sz="1200" dirty="0">
                <a:solidFill>
                  <a:srgbClr val="595959"/>
                </a:solidFill>
              </a:rPr>
              <a:t>(12%)</a:t>
            </a:r>
          </a:p>
        </p:txBody>
      </p:sp>
    </p:spTree>
    <p:extLst>
      <p:ext uri="{BB962C8B-B14F-4D97-AF65-F5344CB8AC3E}">
        <p14:creationId xmlns:p14="http://schemas.microsoft.com/office/powerpoint/2010/main" val="328156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BF70C-5F87-C10B-EE88-5D07700F8807}"/>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1A69F3F-6F14-0E5E-C005-DFC54B1BFEA5}"/>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1A8886DF-36C7-6E31-EA07-D9264D71E231}"/>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1A4076C0-3318-942A-7000-5F693807089B}"/>
              </a:ext>
            </a:extLst>
          </p:cNvPr>
          <p:cNvGraphicFramePr/>
          <p:nvPr/>
        </p:nvGraphicFramePr>
        <p:xfrm>
          <a:off x="9194801" y="347138"/>
          <a:ext cx="2997198" cy="406510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58D3382B-6F2B-1297-EFDB-1A30674019EF}"/>
              </a:ext>
            </a:extLst>
          </p:cNvPr>
          <p:cNvGrpSpPr/>
          <p:nvPr/>
        </p:nvGrpSpPr>
        <p:grpSpPr>
          <a:xfrm>
            <a:off x="3740181" y="1158908"/>
            <a:ext cx="1262756" cy="3253339"/>
            <a:chOff x="3263094" y="811770"/>
            <a:chExt cx="1262756" cy="3253339"/>
          </a:xfrm>
        </p:grpSpPr>
        <p:grpSp>
          <p:nvGrpSpPr>
            <p:cNvPr id="14" name="Group 13">
              <a:extLst>
                <a:ext uri="{FF2B5EF4-FFF2-40B4-BE49-F238E27FC236}">
                  <a16:creationId xmlns:a16="http://schemas.microsoft.com/office/drawing/2014/main" id="{32397440-51BB-4291-6A9A-BD92DBE5A788}"/>
                </a:ext>
              </a:extLst>
            </p:cNvPr>
            <p:cNvGrpSpPr/>
            <p:nvPr/>
          </p:nvGrpSpPr>
          <p:grpSpPr>
            <a:xfrm>
              <a:off x="3263094" y="1182751"/>
              <a:ext cx="1262756" cy="2882358"/>
              <a:chOff x="3822095" y="268393"/>
              <a:chExt cx="1253340" cy="2860863"/>
            </a:xfrm>
          </p:grpSpPr>
          <p:grpSp>
            <p:nvGrpSpPr>
              <p:cNvPr id="5" name="Group 4">
                <a:extLst>
                  <a:ext uri="{FF2B5EF4-FFF2-40B4-BE49-F238E27FC236}">
                    <a16:creationId xmlns:a16="http://schemas.microsoft.com/office/drawing/2014/main" id="{290620AB-BCBB-98D3-1E41-ECEFD4554AC7}"/>
                  </a:ext>
                </a:extLst>
              </p:cNvPr>
              <p:cNvGrpSpPr/>
              <p:nvPr/>
            </p:nvGrpSpPr>
            <p:grpSpPr>
              <a:xfrm>
                <a:off x="3822095" y="268393"/>
                <a:ext cx="1253340" cy="2860863"/>
                <a:chOff x="10274234" y="3214316"/>
                <a:chExt cx="1281912" cy="2926080"/>
              </a:xfrm>
            </p:grpSpPr>
            <p:pic>
              <p:nvPicPr>
                <p:cNvPr id="6" name="Picture 2" descr="Genes | Free Full-Text | Genetics of Peripartum Cardiomyopathy: Current  Knowledge, Future Directions and Clinical Implications">
                  <a:extLst>
                    <a:ext uri="{FF2B5EF4-FFF2-40B4-BE49-F238E27FC236}">
                      <a16:creationId xmlns:a16="http://schemas.microsoft.com/office/drawing/2014/main" id="{A10D2035-AB10-B566-6C4E-D2D8B08C07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74" t="22452" r="47826" b="12601"/>
                <a:stretch/>
              </p:blipFill>
              <p:spPr bwMode="auto">
                <a:xfrm>
                  <a:off x="10274234" y="3214316"/>
                  <a:ext cx="1281912"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44B157-4412-5998-D561-649BD3241165}"/>
                    </a:ext>
                  </a:extLst>
                </p:cNvPr>
                <p:cNvSpPr/>
                <p:nvPr/>
              </p:nvSpPr>
              <p:spPr>
                <a:xfrm>
                  <a:off x="10531319" y="5308718"/>
                  <a:ext cx="803973" cy="257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B5C4BD0-D30C-4BEA-2330-7EBA0EAA120E}"/>
                  </a:ext>
                </a:extLst>
              </p:cNvPr>
              <p:cNvSpPr txBox="1"/>
              <p:nvPr/>
            </p:nvSpPr>
            <p:spPr>
              <a:xfrm>
                <a:off x="4178599" y="2215585"/>
                <a:ext cx="665269" cy="40557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27.4</a:t>
                </a:r>
              </a:p>
            </p:txBody>
          </p:sp>
          <p:sp>
            <p:nvSpPr>
              <p:cNvPr id="10" name="Rectangle 9">
                <a:extLst>
                  <a:ext uri="{FF2B5EF4-FFF2-40B4-BE49-F238E27FC236}">
                    <a16:creationId xmlns:a16="http://schemas.microsoft.com/office/drawing/2014/main" id="{B0F40831-F3F9-A198-4638-0FDCFDBED97F}"/>
                  </a:ext>
                </a:extLst>
              </p:cNvPr>
              <p:cNvSpPr/>
              <p:nvPr/>
            </p:nvSpPr>
            <p:spPr>
              <a:xfrm>
                <a:off x="4205290" y="1541124"/>
                <a:ext cx="346162" cy="553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86FB5AF0-0045-4261-C473-0FA705DED946}"/>
                </a:ext>
              </a:extLst>
            </p:cNvPr>
            <p:cNvSpPr txBox="1"/>
            <p:nvPr/>
          </p:nvSpPr>
          <p:spPr>
            <a:xfrm>
              <a:off x="3457345" y="811770"/>
              <a:ext cx="688009" cy="378565"/>
            </a:xfrm>
            <a:prstGeom prst="rect">
              <a:avLst/>
            </a:prstGeom>
            <a:noFill/>
          </p:spPr>
          <p:txBody>
            <a:bodyPr wrap="none" rtlCol="0">
              <a:spAutoFit/>
            </a:bodyPr>
            <a:lstStyle/>
            <a:p>
              <a:r>
                <a:rPr lang="en-US" dirty="0">
                  <a:solidFill>
                    <a:schemeClr val="bg2">
                      <a:lumMod val="75000"/>
                    </a:schemeClr>
                  </a:solidFill>
                </a:rPr>
                <a:t>AGE</a:t>
              </a:r>
            </a:p>
          </p:txBody>
        </p:sp>
      </p:grpSp>
      <p:graphicFrame>
        <p:nvGraphicFramePr>
          <p:cNvPr id="3" name="Chart 2">
            <a:extLst>
              <a:ext uri="{FF2B5EF4-FFF2-40B4-BE49-F238E27FC236}">
                <a16:creationId xmlns:a16="http://schemas.microsoft.com/office/drawing/2014/main" id="{E8314176-59FB-FC8D-0765-439E9D7E8A01}"/>
              </a:ext>
            </a:extLst>
          </p:cNvPr>
          <p:cNvGraphicFramePr/>
          <p:nvPr/>
        </p:nvGraphicFramePr>
        <p:xfrm>
          <a:off x="5290380" y="1125659"/>
          <a:ext cx="3616977" cy="3286588"/>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4EEF7192-8309-0983-1BC9-7100A7960A36}"/>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211772F7-F51E-93AD-A993-99B4F81A41EF}"/>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C6FA4AB5-FC09-8981-CF1B-46D5811B0276}"/>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37CC51AF-1105-A079-04C7-4B84E19E3E9D}"/>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
        <p:nvSpPr>
          <p:cNvPr id="22" name="TextBox 21">
            <a:extLst>
              <a:ext uri="{FF2B5EF4-FFF2-40B4-BE49-F238E27FC236}">
                <a16:creationId xmlns:a16="http://schemas.microsoft.com/office/drawing/2014/main" id="{A7684A0E-CF3D-7412-DD1A-B7D757B5A74A}"/>
              </a:ext>
            </a:extLst>
          </p:cNvPr>
          <p:cNvSpPr txBox="1"/>
          <p:nvPr/>
        </p:nvSpPr>
        <p:spPr>
          <a:xfrm>
            <a:off x="9323041" y="1028473"/>
            <a:ext cx="593432" cy="461665"/>
          </a:xfrm>
          <a:prstGeom prst="rect">
            <a:avLst/>
          </a:prstGeom>
          <a:noFill/>
        </p:spPr>
        <p:txBody>
          <a:bodyPr wrap="none" rtlCol="0">
            <a:spAutoFit/>
          </a:bodyPr>
          <a:lstStyle/>
          <a:p>
            <a:pPr algn="ctr"/>
            <a:r>
              <a:rPr lang="en-US" sz="1200" dirty="0">
                <a:solidFill>
                  <a:srgbClr val="595959"/>
                </a:solidFill>
              </a:rPr>
              <a:t>South</a:t>
            </a:r>
          </a:p>
          <a:p>
            <a:pPr algn="ctr"/>
            <a:r>
              <a:rPr lang="en-US" sz="1200" dirty="0">
                <a:solidFill>
                  <a:srgbClr val="595959"/>
                </a:solidFill>
              </a:rPr>
              <a:t>(41%)</a:t>
            </a:r>
          </a:p>
        </p:txBody>
      </p:sp>
      <p:sp>
        <p:nvSpPr>
          <p:cNvPr id="23" name="TextBox 22">
            <a:extLst>
              <a:ext uri="{FF2B5EF4-FFF2-40B4-BE49-F238E27FC236}">
                <a16:creationId xmlns:a16="http://schemas.microsoft.com/office/drawing/2014/main" id="{7E682B3E-06D9-1004-336F-1985046F916D}"/>
              </a:ext>
            </a:extLst>
          </p:cNvPr>
          <p:cNvSpPr txBox="1"/>
          <p:nvPr/>
        </p:nvSpPr>
        <p:spPr>
          <a:xfrm>
            <a:off x="9246097" y="1829035"/>
            <a:ext cx="747320" cy="461665"/>
          </a:xfrm>
          <a:prstGeom prst="rect">
            <a:avLst/>
          </a:prstGeom>
          <a:noFill/>
        </p:spPr>
        <p:txBody>
          <a:bodyPr wrap="none" rtlCol="0">
            <a:spAutoFit/>
          </a:bodyPr>
          <a:lstStyle/>
          <a:p>
            <a:pPr algn="ctr"/>
            <a:r>
              <a:rPr lang="en-US" sz="1200" dirty="0">
                <a:solidFill>
                  <a:srgbClr val="595959"/>
                </a:solidFill>
              </a:rPr>
              <a:t>Midwest</a:t>
            </a:r>
          </a:p>
          <a:p>
            <a:pPr algn="ctr"/>
            <a:r>
              <a:rPr lang="en-US" sz="1200" dirty="0">
                <a:solidFill>
                  <a:srgbClr val="595959"/>
                </a:solidFill>
              </a:rPr>
              <a:t>(32%)</a:t>
            </a:r>
          </a:p>
        </p:txBody>
      </p:sp>
      <p:sp>
        <p:nvSpPr>
          <p:cNvPr id="24" name="TextBox 23">
            <a:extLst>
              <a:ext uri="{FF2B5EF4-FFF2-40B4-BE49-F238E27FC236}">
                <a16:creationId xmlns:a16="http://schemas.microsoft.com/office/drawing/2014/main" id="{3D187523-03ED-CE22-772A-63599669039C}"/>
              </a:ext>
            </a:extLst>
          </p:cNvPr>
          <p:cNvSpPr txBox="1"/>
          <p:nvPr/>
        </p:nvSpPr>
        <p:spPr>
          <a:xfrm>
            <a:off x="9194801" y="2637911"/>
            <a:ext cx="849913" cy="461665"/>
          </a:xfrm>
          <a:prstGeom prst="rect">
            <a:avLst/>
          </a:prstGeom>
          <a:noFill/>
        </p:spPr>
        <p:txBody>
          <a:bodyPr wrap="none" rtlCol="0">
            <a:spAutoFit/>
          </a:bodyPr>
          <a:lstStyle/>
          <a:p>
            <a:pPr algn="ctr"/>
            <a:r>
              <a:rPr lang="en-US" sz="1200" dirty="0">
                <a:solidFill>
                  <a:srgbClr val="595959"/>
                </a:solidFill>
              </a:rPr>
              <a:t>Northeast</a:t>
            </a:r>
          </a:p>
          <a:p>
            <a:pPr algn="ctr"/>
            <a:r>
              <a:rPr lang="en-US" sz="1200" dirty="0">
                <a:solidFill>
                  <a:srgbClr val="595959"/>
                </a:solidFill>
              </a:rPr>
              <a:t>(15%)</a:t>
            </a:r>
          </a:p>
        </p:txBody>
      </p:sp>
      <p:sp>
        <p:nvSpPr>
          <p:cNvPr id="26" name="TextBox 25">
            <a:extLst>
              <a:ext uri="{FF2B5EF4-FFF2-40B4-BE49-F238E27FC236}">
                <a16:creationId xmlns:a16="http://schemas.microsoft.com/office/drawing/2014/main" id="{3AAFE73F-FF4E-EF74-E22C-42B54731D95C}"/>
              </a:ext>
            </a:extLst>
          </p:cNvPr>
          <p:cNvSpPr txBox="1"/>
          <p:nvPr/>
        </p:nvSpPr>
        <p:spPr>
          <a:xfrm>
            <a:off x="9323041" y="3435214"/>
            <a:ext cx="593432" cy="461665"/>
          </a:xfrm>
          <a:prstGeom prst="rect">
            <a:avLst/>
          </a:prstGeom>
          <a:noFill/>
        </p:spPr>
        <p:txBody>
          <a:bodyPr wrap="none" rtlCol="0">
            <a:spAutoFit/>
          </a:bodyPr>
          <a:lstStyle/>
          <a:p>
            <a:pPr algn="ctr"/>
            <a:r>
              <a:rPr lang="en-US" sz="1200" dirty="0">
                <a:solidFill>
                  <a:srgbClr val="595959"/>
                </a:solidFill>
              </a:rPr>
              <a:t>West</a:t>
            </a:r>
          </a:p>
          <a:p>
            <a:pPr algn="ctr"/>
            <a:r>
              <a:rPr lang="en-US" sz="1200" dirty="0">
                <a:solidFill>
                  <a:srgbClr val="595959"/>
                </a:solidFill>
              </a:rPr>
              <a:t>(12%)</a:t>
            </a:r>
          </a:p>
        </p:txBody>
      </p:sp>
      <p:grpSp>
        <p:nvGrpSpPr>
          <p:cNvPr id="11" name="Group 10">
            <a:extLst>
              <a:ext uri="{FF2B5EF4-FFF2-40B4-BE49-F238E27FC236}">
                <a16:creationId xmlns:a16="http://schemas.microsoft.com/office/drawing/2014/main" id="{79AB5284-F5A7-C572-911C-12BDCC8DFCC7}"/>
              </a:ext>
            </a:extLst>
          </p:cNvPr>
          <p:cNvGrpSpPr/>
          <p:nvPr/>
        </p:nvGrpSpPr>
        <p:grpSpPr>
          <a:xfrm>
            <a:off x="381000" y="4483800"/>
            <a:ext cx="1763651" cy="1717230"/>
            <a:chOff x="497933" y="4511508"/>
            <a:chExt cx="1763651" cy="1717230"/>
          </a:xfrm>
        </p:grpSpPr>
        <p:pic>
          <p:nvPicPr>
            <p:cNvPr id="1026" name="Picture 2" descr="Hospital Line Vector Icon. Editable Stroke. Pixel Perfect. For Mobile and Web. Hospital Vector Line Icon with Editable Stroke on White Background. hospital stock illustrations">
              <a:extLst>
                <a:ext uri="{FF2B5EF4-FFF2-40B4-BE49-F238E27FC236}">
                  <a16:creationId xmlns:a16="http://schemas.microsoft.com/office/drawing/2014/main" id="{623346E2-5A8D-63FC-BE0F-6D553C260DD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974" t="23177" r="21282" b="23171"/>
            <a:stretch/>
          </p:blipFill>
          <p:spPr bwMode="auto">
            <a:xfrm>
              <a:off x="890342" y="4511508"/>
              <a:ext cx="988157" cy="91813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BCF33F9-E3BD-9C03-4B1B-B8D47164141C}"/>
                </a:ext>
              </a:extLst>
            </p:cNvPr>
            <p:cNvSpPr txBox="1"/>
            <p:nvPr/>
          </p:nvSpPr>
          <p:spPr>
            <a:xfrm>
              <a:off x="497933" y="5513649"/>
              <a:ext cx="1763651" cy="715089"/>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Urban: 83%</a:t>
              </a:r>
            </a:p>
            <a:p>
              <a:pPr algn="ctr"/>
              <a:r>
                <a:rPr lang="en-US" dirty="0">
                  <a:solidFill>
                    <a:srgbClr val="00539B"/>
                  </a:solidFill>
                  <a:latin typeface="Arial (Body)"/>
                </a:rPr>
                <a:t>Teaching: 52%</a:t>
              </a:r>
            </a:p>
          </p:txBody>
        </p:sp>
      </p:grpSp>
    </p:spTree>
    <p:extLst>
      <p:ext uri="{BB962C8B-B14F-4D97-AF65-F5344CB8AC3E}">
        <p14:creationId xmlns:p14="http://schemas.microsoft.com/office/powerpoint/2010/main" val="236630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D1D2D-9558-77A6-9ADF-FCFDC7E23A57}"/>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17D0736-3D42-193B-8829-D67A042D5D7B}"/>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Demographics</a:t>
            </a:r>
          </a:p>
        </p:txBody>
      </p:sp>
      <p:graphicFrame>
        <p:nvGraphicFramePr>
          <p:cNvPr id="4" name="Chart 3">
            <a:extLst>
              <a:ext uri="{FF2B5EF4-FFF2-40B4-BE49-F238E27FC236}">
                <a16:creationId xmlns:a16="http://schemas.microsoft.com/office/drawing/2014/main" id="{BD74D62C-CD9A-171D-566D-6E44CAEBFC59}"/>
              </a:ext>
            </a:extLst>
          </p:cNvPr>
          <p:cNvGraphicFramePr/>
          <p:nvPr/>
        </p:nvGraphicFramePr>
        <p:xfrm>
          <a:off x="0" y="347138"/>
          <a:ext cx="3452738" cy="4065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EC2D3BE6-7B8B-B732-6ECC-FB5375920029}"/>
              </a:ext>
            </a:extLst>
          </p:cNvPr>
          <p:cNvGraphicFramePr/>
          <p:nvPr/>
        </p:nvGraphicFramePr>
        <p:xfrm>
          <a:off x="9194801" y="347138"/>
          <a:ext cx="2997198" cy="4065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0">
            <a:extLst>
              <a:ext uri="{FF2B5EF4-FFF2-40B4-BE49-F238E27FC236}">
                <a16:creationId xmlns:a16="http://schemas.microsoft.com/office/drawing/2014/main" id="{B296D878-A803-2877-9038-0AAE6FD18265}"/>
              </a:ext>
            </a:extLst>
          </p:cNvPr>
          <p:cNvGraphicFramePr>
            <a:graphicFrameLocks noGrp="1"/>
          </p:cNvGraphicFramePr>
          <p:nvPr/>
        </p:nvGraphicFramePr>
        <p:xfrm>
          <a:off x="2849880" y="4682015"/>
          <a:ext cx="8961120" cy="1320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351289111"/>
                    </a:ext>
                  </a:extLst>
                </a:gridCol>
                <a:gridCol w="1463040">
                  <a:extLst>
                    <a:ext uri="{9D8B030D-6E8A-4147-A177-3AD203B41FA5}">
                      <a16:colId xmlns:a16="http://schemas.microsoft.com/office/drawing/2014/main" val="4191282814"/>
                    </a:ext>
                  </a:extLst>
                </a:gridCol>
                <a:gridCol w="1554480">
                  <a:extLst>
                    <a:ext uri="{9D8B030D-6E8A-4147-A177-3AD203B41FA5}">
                      <a16:colId xmlns:a16="http://schemas.microsoft.com/office/drawing/2014/main" val="2348826150"/>
                    </a:ext>
                  </a:extLst>
                </a:gridCol>
                <a:gridCol w="1188720">
                  <a:extLst>
                    <a:ext uri="{9D8B030D-6E8A-4147-A177-3AD203B41FA5}">
                      <a16:colId xmlns:a16="http://schemas.microsoft.com/office/drawing/2014/main" val="488271830"/>
                    </a:ext>
                  </a:extLst>
                </a:gridCol>
                <a:gridCol w="914400">
                  <a:extLst>
                    <a:ext uri="{9D8B030D-6E8A-4147-A177-3AD203B41FA5}">
                      <a16:colId xmlns:a16="http://schemas.microsoft.com/office/drawing/2014/main" val="1181365326"/>
                    </a:ext>
                  </a:extLst>
                </a:gridCol>
                <a:gridCol w="1005840">
                  <a:extLst>
                    <a:ext uri="{9D8B030D-6E8A-4147-A177-3AD203B41FA5}">
                      <a16:colId xmlns:a16="http://schemas.microsoft.com/office/drawing/2014/main" val="1736224959"/>
                    </a:ext>
                  </a:extLst>
                </a:gridCol>
                <a:gridCol w="1463040">
                  <a:extLst>
                    <a:ext uri="{9D8B030D-6E8A-4147-A177-3AD203B41FA5}">
                      <a16:colId xmlns:a16="http://schemas.microsoft.com/office/drawing/2014/main" val="952391506"/>
                    </a:ext>
                  </a:extLst>
                </a:gridCol>
              </a:tblGrid>
              <a:tr h="370840">
                <a:tc gridSpan="7">
                  <a:txBody>
                    <a:bodyPr/>
                    <a:lstStyle/>
                    <a:p>
                      <a:pPr algn="ctr"/>
                      <a:r>
                        <a:rPr lang="en-US" sz="1600" dirty="0">
                          <a:solidFill>
                            <a:schemeClr val="bg1"/>
                          </a:solidFill>
                        </a:rPr>
                        <a:t>Most Prevalent Comorbidities in Cohort</a:t>
                      </a: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tc hMerge="1">
                  <a:txBody>
                    <a:bodyPr/>
                    <a:lstStyle/>
                    <a:p>
                      <a:pPr algn="ctr"/>
                      <a:endParaRPr lang="en-US" sz="2000" dirty="0">
                        <a:solidFill>
                          <a:schemeClr val="bg1"/>
                        </a:solidFill>
                      </a:endParaRPr>
                    </a:p>
                  </a:txBody>
                  <a:tcPr anchor="ctr">
                    <a:solidFill>
                      <a:srgbClr val="00539B"/>
                    </a:solidFill>
                  </a:tcPr>
                </a:tc>
                <a:extLst>
                  <a:ext uri="{0D108BD9-81ED-4DB2-BD59-A6C34878D82A}">
                    <a16:rowId xmlns:a16="http://schemas.microsoft.com/office/drawing/2014/main" val="1386697472"/>
                  </a:ext>
                </a:extLst>
              </a:tr>
              <a:tr h="370840">
                <a:tc>
                  <a:txBody>
                    <a:bodyPr/>
                    <a:lstStyle/>
                    <a:p>
                      <a:pPr algn="ctr"/>
                      <a:r>
                        <a:rPr lang="en-US" sz="1600" dirty="0">
                          <a:solidFill>
                            <a:schemeClr val="bg1"/>
                          </a:solidFill>
                        </a:rPr>
                        <a:t>Substance</a:t>
                      </a:r>
                      <a:br>
                        <a:rPr lang="en-US" sz="1600" dirty="0">
                          <a:solidFill>
                            <a:schemeClr val="bg1"/>
                          </a:solidFill>
                        </a:rPr>
                      </a:br>
                      <a:r>
                        <a:rPr lang="en-US" sz="1600" dirty="0">
                          <a:solidFill>
                            <a:schemeClr val="bg1"/>
                          </a:solidFill>
                        </a:rPr>
                        <a:t>Use Disorder</a:t>
                      </a:r>
                    </a:p>
                  </a:txBody>
                  <a:tcPr anchor="ctr">
                    <a:solidFill>
                      <a:srgbClr val="00539B"/>
                    </a:solidFill>
                  </a:tcPr>
                </a:tc>
                <a:tc>
                  <a:txBody>
                    <a:bodyPr/>
                    <a:lstStyle/>
                    <a:p>
                      <a:pPr algn="ctr"/>
                      <a:r>
                        <a:rPr lang="en-US" sz="1600" dirty="0">
                          <a:solidFill>
                            <a:schemeClr val="bg1"/>
                          </a:solidFill>
                        </a:rPr>
                        <a:t>Prior Preterm</a:t>
                      </a:r>
                      <a:br>
                        <a:rPr lang="en-US" sz="1600" dirty="0">
                          <a:solidFill>
                            <a:schemeClr val="bg1"/>
                          </a:solidFill>
                        </a:rPr>
                      </a:br>
                      <a:r>
                        <a:rPr lang="en-US" sz="1600" dirty="0">
                          <a:solidFill>
                            <a:schemeClr val="bg1"/>
                          </a:solidFill>
                        </a:rPr>
                        <a:t>Birth</a:t>
                      </a:r>
                    </a:p>
                  </a:txBody>
                  <a:tcPr anchor="ctr">
                    <a:solidFill>
                      <a:srgbClr val="00539B"/>
                    </a:solidFill>
                  </a:tcPr>
                </a:tc>
                <a:tc>
                  <a:txBody>
                    <a:bodyPr/>
                    <a:lstStyle/>
                    <a:p>
                      <a:pPr algn="ctr"/>
                      <a:r>
                        <a:rPr lang="en-US" sz="1600" dirty="0">
                          <a:solidFill>
                            <a:schemeClr val="bg1"/>
                          </a:solidFill>
                        </a:rPr>
                        <a:t>Prior Cesarean</a:t>
                      </a:r>
                      <a:br>
                        <a:rPr lang="en-US" sz="1600" dirty="0">
                          <a:solidFill>
                            <a:schemeClr val="bg1"/>
                          </a:solidFill>
                        </a:rPr>
                      </a:br>
                      <a:r>
                        <a:rPr lang="en-US" sz="1600" dirty="0">
                          <a:solidFill>
                            <a:schemeClr val="bg1"/>
                          </a:solidFill>
                        </a:rPr>
                        <a:t>Birth</a:t>
                      </a:r>
                    </a:p>
                  </a:txBody>
                  <a:tcPr anchor="ctr">
                    <a:solidFill>
                      <a:srgbClr val="00539B"/>
                    </a:solidFill>
                  </a:tcPr>
                </a:tc>
                <a:tc>
                  <a:txBody>
                    <a:bodyPr/>
                    <a:lstStyle/>
                    <a:p>
                      <a:pPr algn="ctr"/>
                      <a:r>
                        <a:rPr lang="en-US" sz="1600" dirty="0">
                          <a:solidFill>
                            <a:schemeClr val="bg1"/>
                          </a:solidFill>
                        </a:rPr>
                        <a:t>Preexisting</a:t>
                      </a:r>
                      <a:br>
                        <a:rPr lang="en-US" sz="1600" dirty="0">
                          <a:solidFill>
                            <a:schemeClr val="bg1"/>
                          </a:solidFill>
                        </a:rPr>
                      </a:br>
                      <a:r>
                        <a:rPr lang="en-US" sz="1600" dirty="0">
                          <a:solidFill>
                            <a:schemeClr val="bg1"/>
                          </a:solidFill>
                        </a:rPr>
                        <a:t>Anemia</a:t>
                      </a:r>
                    </a:p>
                  </a:txBody>
                  <a:tcPr anchor="ctr">
                    <a:solidFill>
                      <a:srgbClr val="00539B"/>
                    </a:solidFill>
                  </a:tcPr>
                </a:tc>
                <a:tc>
                  <a:txBody>
                    <a:bodyPr/>
                    <a:lstStyle/>
                    <a:p>
                      <a:pPr algn="ctr"/>
                      <a:r>
                        <a:rPr lang="en-US" sz="1600" dirty="0">
                          <a:solidFill>
                            <a:schemeClr val="bg1"/>
                          </a:solidFill>
                        </a:rPr>
                        <a:t>Asthma </a:t>
                      </a:r>
                    </a:p>
                  </a:txBody>
                  <a:tcPr anchor="ctr">
                    <a:solidFill>
                      <a:srgbClr val="00539B"/>
                    </a:solidFill>
                  </a:tcPr>
                </a:tc>
                <a:tc>
                  <a:txBody>
                    <a:bodyPr/>
                    <a:lstStyle/>
                    <a:p>
                      <a:pPr algn="ctr"/>
                      <a:r>
                        <a:rPr lang="en-US" sz="1600" dirty="0">
                          <a:solidFill>
                            <a:schemeClr val="bg1"/>
                          </a:solidFill>
                        </a:rPr>
                        <a:t>GI</a:t>
                      </a:r>
                      <a:br>
                        <a:rPr lang="en-US" sz="1600" dirty="0">
                          <a:solidFill>
                            <a:schemeClr val="bg1"/>
                          </a:solidFill>
                        </a:rPr>
                      </a:br>
                      <a:r>
                        <a:rPr lang="en-US" sz="1600" dirty="0">
                          <a:solidFill>
                            <a:schemeClr val="bg1"/>
                          </a:solidFill>
                        </a:rPr>
                        <a:t>Disease</a:t>
                      </a:r>
                    </a:p>
                  </a:txBody>
                  <a:tcPr anchor="ctr">
                    <a:solidFill>
                      <a:srgbClr val="00539B"/>
                    </a:solidFill>
                  </a:tcPr>
                </a:tc>
                <a:tc>
                  <a:txBody>
                    <a:bodyPr/>
                    <a:lstStyle/>
                    <a:p>
                      <a:pPr algn="ctr"/>
                      <a:r>
                        <a:rPr lang="en-US" sz="1600" dirty="0">
                          <a:solidFill>
                            <a:schemeClr val="bg1"/>
                          </a:solidFill>
                        </a:rPr>
                        <a:t>Advanced</a:t>
                      </a:r>
                      <a:br>
                        <a:rPr lang="en-US" sz="1600" dirty="0">
                          <a:solidFill>
                            <a:schemeClr val="bg1"/>
                          </a:solidFill>
                        </a:rPr>
                      </a:br>
                      <a:r>
                        <a:rPr lang="en-US" sz="1600" dirty="0">
                          <a:solidFill>
                            <a:schemeClr val="bg1"/>
                          </a:solidFill>
                        </a:rPr>
                        <a:t>Maternal Age</a:t>
                      </a:r>
                    </a:p>
                  </a:txBody>
                  <a:tcPr anchor="ctr">
                    <a:solidFill>
                      <a:srgbClr val="00539B"/>
                    </a:solidFill>
                  </a:tcPr>
                </a:tc>
                <a:extLst>
                  <a:ext uri="{0D108BD9-81ED-4DB2-BD59-A6C34878D82A}">
                    <a16:rowId xmlns:a16="http://schemas.microsoft.com/office/drawing/2014/main" val="1570213390"/>
                  </a:ext>
                </a:extLst>
              </a:tr>
              <a:tr h="370840">
                <a:tc>
                  <a:txBody>
                    <a:bodyPr/>
                    <a:lstStyle/>
                    <a:p>
                      <a:pPr algn="ctr"/>
                      <a:r>
                        <a:rPr lang="en-US" sz="1600" dirty="0">
                          <a:solidFill>
                            <a:schemeClr val="bg1"/>
                          </a:solidFill>
                        </a:rPr>
                        <a:t>24.2%</a:t>
                      </a:r>
                    </a:p>
                  </a:txBody>
                  <a:tcPr anchor="ctr">
                    <a:solidFill>
                      <a:srgbClr val="0081F6"/>
                    </a:solidFill>
                  </a:tcPr>
                </a:tc>
                <a:tc>
                  <a:txBody>
                    <a:bodyPr/>
                    <a:lstStyle/>
                    <a:p>
                      <a:pPr algn="ctr"/>
                      <a:r>
                        <a:rPr lang="en-US" sz="1600" dirty="0">
                          <a:solidFill>
                            <a:schemeClr val="bg1"/>
                          </a:solidFill>
                        </a:rPr>
                        <a:t>22.5%</a:t>
                      </a:r>
                    </a:p>
                  </a:txBody>
                  <a:tcPr anchor="ctr">
                    <a:solidFill>
                      <a:srgbClr val="0081F6"/>
                    </a:solidFill>
                  </a:tcPr>
                </a:tc>
                <a:tc>
                  <a:txBody>
                    <a:bodyPr/>
                    <a:lstStyle/>
                    <a:p>
                      <a:pPr algn="ctr"/>
                      <a:r>
                        <a:rPr lang="en-US" sz="1600" dirty="0">
                          <a:solidFill>
                            <a:schemeClr val="bg1"/>
                          </a:solidFill>
                        </a:rPr>
                        <a:t>22.5%</a:t>
                      </a:r>
                    </a:p>
                  </a:txBody>
                  <a:tcPr anchor="ctr">
                    <a:solidFill>
                      <a:srgbClr val="0081F6"/>
                    </a:solidFill>
                  </a:tcPr>
                </a:tc>
                <a:tc>
                  <a:txBody>
                    <a:bodyPr/>
                    <a:lstStyle/>
                    <a:p>
                      <a:pPr algn="ctr"/>
                      <a:r>
                        <a:rPr lang="en-US" sz="1600" dirty="0">
                          <a:solidFill>
                            <a:schemeClr val="bg1"/>
                          </a:solidFill>
                        </a:rPr>
                        <a:t>17.5%</a:t>
                      </a:r>
                    </a:p>
                  </a:txBody>
                  <a:tcPr anchor="ctr">
                    <a:solidFill>
                      <a:srgbClr val="0081F6"/>
                    </a:solidFill>
                  </a:tcPr>
                </a:tc>
                <a:tc>
                  <a:txBody>
                    <a:bodyPr/>
                    <a:lstStyle/>
                    <a:p>
                      <a:pPr algn="ctr"/>
                      <a:r>
                        <a:rPr lang="en-US" sz="1600" dirty="0">
                          <a:solidFill>
                            <a:schemeClr val="bg1"/>
                          </a:solidFill>
                        </a:rPr>
                        <a:t>15.0%</a:t>
                      </a:r>
                    </a:p>
                  </a:txBody>
                  <a:tcPr anchor="ctr">
                    <a:solidFill>
                      <a:srgbClr val="0081F6"/>
                    </a:solidFill>
                  </a:tcPr>
                </a:tc>
                <a:tc>
                  <a:txBody>
                    <a:bodyPr/>
                    <a:lstStyle/>
                    <a:p>
                      <a:pPr algn="ctr"/>
                      <a:r>
                        <a:rPr lang="en-US" sz="1600" dirty="0">
                          <a:solidFill>
                            <a:schemeClr val="bg1"/>
                          </a:solidFill>
                        </a:rPr>
                        <a:t>14.2%</a:t>
                      </a:r>
                    </a:p>
                  </a:txBody>
                  <a:tcPr anchor="ctr">
                    <a:solidFill>
                      <a:srgbClr val="0081F6"/>
                    </a:solidFill>
                  </a:tcPr>
                </a:tc>
                <a:tc>
                  <a:txBody>
                    <a:bodyPr/>
                    <a:lstStyle/>
                    <a:p>
                      <a:pPr algn="ctr"/>
                      <a:r>
                        <a:rPr lang="en-US" sz="1600" dirty="0">
                          <a:solidFill>
                            <a:schemeClr val="bg1"/>
                          </a:solidFill>
                        </a:rPr>
                        <a:t>12.3%</a:t>
                      </a:r>
                    </a:p>
                  </a:txBody>
                  <a:tcPr anchor="ctr">
                    <a:solidFill>
                      <a:srgbClr val="0081F6"/>
                    </a:solidFill>
                  </a:tcPr>
                </a:tc>
                <a:extLst>
                  <a:ext uri="{0D108BD9-81ED-4DB2-BD59-A6C34878D82A}">
                    <a16:rowId xmlns:a16="http://schemas.microsoft.com/office/drawing/2014/main" val="4199556758"/>
                  </a:ext>
                </a:extLst>
              </a:tr>
            </a:tbl>
          </a:graphicData>
        </a:graphic>
      </p:graphicFrame>
      <p:grpSp>
        <p:nvGrpSpPr>
          <p:cNvPr id="2" name="Group 1">
            <a:extLst>
              <a:ext uri="{FF2B5EF4-FFF2-40B4-BE49-F238E27FC236}">
                <a16:creationId xmlns:a16="http://schemas.microsoft.com/office/drawing/2014/main" id="{A73A944D-591B-4A4C-CD0F-BF7E7FD48804}"/>
              </a:ext>
            </a:extLst>
          </p:cNvPr>
          <p:cNvGrpSpPr/>
          <p:nvPr/>
        </p:nvGrpSpPr>
        <p:grpSpPr>
          <a:xfrm>
            <a:off x="3740181" y="1158908"/>
            <a:ext cx="1262756" cy="3253339"/>
            <a:chOff x="3263094" y="811770"/>
            <a:chExt cx="1262756" cy="3253339"/>
          </a:xfrm>
        </p:grpSpPr>
        <p:grpSp>
          <p:nvGrpSpPr>
            <p:cNvPr id="14" name="Group 13">
              <a:extLst>
                <a:ext uri="{FF2B5EF4-FFF2-40B4-BE49-F238E27FC236}">
                  <a16:creationId xmlns:a16="http://schemas.microsoft.com/office/drawing/2014/main" id="{3758A158-7E5D-0804-5DF9-B6C399F41EE9}"/>
                </a:ext>
              </a:extLst>
            </p:cNvPr>
            <p:cNvGrpSpPr/>
            <p:nvPr/>
          </p:nvGrpSpPr>
          <p:grpSpPr>
            <a:xfrm>
              <a:off x="3263094" y="1182751"/>
              <a:ext cx="1262756" cy="2882358"/>
              <a:chOff x="3822095" y="268393"/>
              <a:chExt cx="1253340" cy="2860863"/>
            </a:xfrm>
          </p:grpSpPr>
          <p:grpSp>
            <p:nvGrpSpPr>
              <p:cNvPr id="5" name="Group 4">
                <a:extLst>
                  <a:ext uri="{FF2B5EF4-FFF2-40B4-BE49-F238E27FC236}">
                    <a16:creationId xmlns:a16="http://schemas.microsoft.com/office/drawing/2014/main" id="{CB7DED78-5261-0031-E88B-536A12161923}"/>
                  </a:ext>
                </a:extLst>
              </p:cNvPr>
              <p:cNvGrpSpPr/>
              <p:nvPr/>
            </p:nvGrpSpPr>
            <p:grpSpPr>
              <a:xfrm>
                <a:off x="3822095" y="268393"/>
                <a:ext cx="1253340" cy="2860863"/>
                <a:chOff x="10274234" y="3214316"/>
                <a:chExt cx="1281912" cy="2926080"/>
              </a:xfrm>
            </p:grpSpPr>
            <p:pic>
              <p:nvPicPr>
                <p:cNvPr id="6" name="Picture 2" descr="Genes | Free Full-Text | Genetics of Peripartum Cardiomyopathy: Current  Knowledge, Future Directions and Clinical Implications">
                  <a:extLst>
                    <a:ext uri="{FF2B5EF4-FFF2-40B4-BE49-F238E27FC236}">
                      <a16:creationId xmlns:a16="http://schemas.microsoft.com/office/drawing/2014/main" id="{37188000-E66C-3247-D857-A4C6B2AD29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74" t="22452" r="47826" b="12601"/>
                <a:stretch/>
              </p:blipFill>
              <p:spPr bwMode="auto">
                <a:xfrm>
                  <a:off x="10274234" y="3214316"/>
                  <a:ext cx="1281912"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9B494E8-C2D3-6B0D-FD86-BC3D2CA58EB6}"/>
                    </a:ext>
                  </a:extLst>
                </p:cNvPr>
                <p:cNvSpPr/>
                <p:nvPr/>
              </p:nvSpPr>
              <p:spPr>
                <a:xfrm>
                  <a:off x="10531319" y="5308718"/>
                  <a:ext cx="803973" cy="257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8549C20-EFA0-C565-4BF4-E31801904694}"/>
                  </a:ext>
                </a:extLst>
              </p:cNvPr>
              <p:cNvSpPr txBox="1"/>
              <p:nvPr/>
            </p:nvSpPr>
            <p:spPr>
              <a:xfrm>
                <a:off x="4178599" y="2215585"/>
                <a:ext cx="665269" cy="405576"/>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27.4</a:t>
                </a:r>
              </a:p>
            </p:txBody>
          </p:sp>
          <p:sp>
            <p:nvSpPr>
              <p:cNvPr id="10" name="Rectangle 9">
                <a:extLst>
                  <a:ext uri="{FF2B5EF4-FFF2-40B4-BE49-F238E27FC236}">
                    <a16:creationId xmlns:a16="http://schemas.microsoft.com/office/drawing/2014/main" id="{D28FB0D9-4A6C-14E8-C149-C99CE520DA3D}"/>
                  </a:ext>
                </a:extLst>
              </p:cNvPr>
              <p:cNvSpPr/>
              <p:nvPr/>
            </p:nvSpPr>
            <p:spPr>
              <a:xfrm>
                <a:off x="4205290" y="1541124"/>
                <a:ext cx="346162" cy="5539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7218B32F-D1DB-6DAB-0CB4-32B9291A8468}"/>
                </a:ext>
              </a:extLst>
            </p:cNvPr>
            <p:cNvSpPr txBox="1"/>
            <p:nvPr/>
          </p:nvSpPr>
          <p:spPr>
            <a:xfrm>
              <a:off x="3457345" y="811770"/>
              <a:ext cx="688009" cy="378565"/>
            </a:xfrm>
            <a:prstGeom prst="rect">
              <a:avLst/>
            </a:prstGeom>
            <a:noFill/>
          </p:spPr>
          <p:txBody>
            <a:bodyPr wrap="none" rtlCol="0">
              <a:spAutoFit/>
            </a:bodyPr>
            <a:lstStyle/>
            <a:p>
              <a:r>
                <a:rPr lang="en-US" dirty="0">
                  <a:solidFill>
                    <a:schemeClr val="bg2">
                      <a:lumMod val="75000"/>
                    </a:schemeClr>
                  </a:solidFill>
                </a:rPr>
                <a:t>AGE</a:t>
              </a:r>
            </a:p>
          </p:txBody>
        </p:sp>
      </p:grpSp>
      <p:graphicFrame>
        <p:nvGraphicFramePr>
          <p:cNvPr id="3" name="Chart 2">
            <a:extLst>
              <a:ext uri="{FF2B5EF4-FFF2-40B4-BE49-F238E27FC236}">
                <a16:creationId xmlns:a16="http://schemas.microsoft.com/office/drawing/2014/main" id="{4CDEC9C3-E99B-4CEE-F215-EA18709BFE1A}"/>
              </a:ext>
            </a:extLst>
          </p:cNvPr>
          <p:cNvGraphicFramePr/>
          <p:nvPr/>
        </p:nvGraphicFramePr>
        <p:xfrm>
          <a:off x="5290380" y="1125659"/>
          <a:ext cx="3616977" cy="3286588"/>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7EF0737D-F185-1D71-97D3-55FB033E4610}"/>
              </a:ext>
            </a:extLst>
          </p:cNvPr>
          <p:cNvSpPr txBox="1"/>
          <p:nvPr/>
        </p:nvSpPr>
        <p:spPr>
          <a:xfrm>
            <a:off x="-361" y="1032688"/>
            <a:ext cx="1284326" cy="461665"/>
          </a:xfrm>
          <a:prstGeom prst="rect">
            <a:avLst/>
          </a:prstGeom>
          <a:noFill/>
        </p:spPr>
        <p:txBody>
          <a:bodyPr wrap="none" rtlCol="0">
            <a:spAutoFit/>
          </a:bodyPr>
          <a:lstStyle/>
          <a:p>
            <a:pPr algn="ctr"/>
            <a:r>
              <a:rPr lang="en-US" sz="1200" dirty="0">
                <a:solidFill>
                  <a:srgbClr val="595959"/>
                </a:solidFill>
              </a:rPr>
              <a:t>Antidepressants</a:t>
            </a:r>
          </a:p>
          <a:p>
            <a:pPr algn="ctr"/>
            <a:r>
              <a:rPr lang="en-US" sz="1200" dirty="0">
                <a:solidFill>
                  <a:srgbClr val="595959"/>
                </a:solidFill>
              </a:rPr>
              <a:t>(n=24,770)</a:t>
            </a:r>
          </a:p>
        </p:txBody>
      </p:sp>
      <p:sp>
        <p:nvSpPr>
          <p:cNvPr id="16" name="TextBox 15">
            <a:extLst>
              <a:ext uri="{FF2B5EF4-FFF2-40B4-BE49-F238E27FC236}">
                <a16:creationId xmlns:a16="http://schemas.microsoft.com/office/drawing/2014/main" id="{B9448684-85C1-84A5-8518-C044A61460F2}"/>
              </a:ext>
            </a:extLst>
          </p:cNvPr>
          <p:cNvSpPr txBox="1"/>
          <p:nvPr/>
        </p:nvSpPr>
        <p:spPr>
          <a:xfrm>
            <a:off x="176771" y="1832448"/>
            <a:ext cx="930062" cy="461665"/>
          </a:xfrm>
          <a:prstGeom prst="rect">
            <a:avLst/>
          </a:prstGeom>
          <a:noFill/>
        </p:spPr>
        <p:txBody>
          <a:bodyPr wrap="none" rtlCol="0">
            <a:spAutoFit/>
          </a:bodyPr>
          <a:lstStyle/>
          <a:p>
            <a:pPr algn="ctr"/>
            <a:r>
              <a:rPr lang="en-US" sz="1200" dirty="0">
                <a:solidFill>
                  <a:srgbClr val="595959"/>
                </a:solidFill>
              </a:rPr>
              <a:t>Anxiolytics</a:t>
            </a:r>
          </a:p>
          <a:p>
            <a:pPr algn="ctr"/>
            <a:r>
              <a:rPr lang="en-US" sz="1200" dirty="0">
                <a:solidFill>
                  <a:srgbClr val="595959"/>
                </a:solidFill>
              </a:rPr>
              <a:t>(n=10,191)</a:t>
            </a:r>
          </a:p>
        </p:txBody>
      </p:sp>
      <p:sp>
        <p:nvSpPr>
          <p:cNvPr id="18" name="TextBox 17">
            <a:extLst>
              <a:ext uri="{FF2B5EF4-FFF2-40B4-BE49-F238E27FC236}">
                <a16:creationId xmlns:a16="http://schemas.microsoft.com/office/drawing/2014/main" id="{D20CC3DE-E1EB-26B5-A8BE-613FA934D558}"/>
              </a:ext>
            </a:extLst>
          </p:cNvPr>
          <p:cNvSpPr txBox="1"/>
          <p:nvPr/>
        </p:nvSpPr>
        <p:spPr>
          <a:xfrm>
            <a:off x="219251" y="2629598"/>
            <a:ext cx="845103" cy="461665"/>
          </a:xfrm>
          <a:prstGeom prst="rect">
            <a:avLst/>
          </a:prstGeom>
          <a:noFill/>
        </p:spPr>
        <p:txBody>
          <a:bodyPr wrap="none" rtlCol="0">
            <a:spAutoFit/>
          </a:bodyPr>
          <a:lstStyle/>
          <a:p>
            <a:pPr algn="ctr"/>
            <a:r>
              <a:rPr lang="en-US" sz="1200" dirty="0">
                <a:solidFill>
                  <a:srgbClr val="595959"/>
                </a:solidFill>
              </a:rPr>
              <a:t>Both</a:t>
            </a:r>
          </a:p>
          <a:p>
            <a:pPr algn="ctr"/>
            <a:r>
              <a:rPr lang="en-US" sz="1200" dirty="0">
                <a:solidFill>
                  <a:srgbClr val="595959"/>
                </a:solidFill>
              </a:rPr>
              <a:t>(n=4,943)</a:t>
            </a:r>
          </a:p>
        </p:txBody>
      </p:sp>
      <p:sp>
        <p:nvSpPr>
          <p:cNvPr id="20" name="TextBox 19">
            <a:extLst>
              <a:ext uri="{FF2B5EF4-FFF2-40B4-BE49-F238E27FC236}">
                <a16:creationId xmlns:a16="http://schemas.microsoft.com/office/drawing/2014/main" id="{DAD0596B-551F-1A76-8C81-8D12EB5503D8}"/>
              </a:ext>
            </a:extLst>
          </p:cNvPr>
          <p:cNvSpPr txBox="1"/>
          <p:nvPr/>
        </p:nvSpPr>
        <p:spPr>
          <a:xfrm>
            <a:off x="139998" y="3435215"/>
            <a:ext cx="1003608" cy="461665"/>
          </a:xfrm>
          <a:prstGeom prst="rect">
            <a:avLst/>
          </a:prstGeom>
          <a:noFill/>
        </p:spPr>
        <p:txBody>
          <a:bodyPr wrap="none" rtlCol="0">
            <a:spAutoFit/>
          </a:bodyPr>
          <a:lstStyle/>
          <a:p>
            <a:pPr algn="ctr"/>
            <a:r>
              <a:rPr lang="en-US" sz="1200" dirty="0">
                <a:solidFill>
                  <a:srgbClr val="595959"/>
                </a:solidFill>
              </a:rPr>
              <a:t>Neither</a:t>
            </a:r>
          </a:p>
          <a:p>
            <a:pPr algn="ctr"/>
            <a:r>
              <a:rPr lang="en-US" sz="1200" dirty="0">
                <a:solidFill>
                  <a:srgbClr val="595959"/>
                </a:solidFill>
              </a:rPr>
              <a:t>(n=118,184)</a:t>
            </a:r>
          </a:p>
        </p:txBody>
      </p:sp>
      <p:sp>
        <p:nvSpPr>
          <p:cNvPr id="22" name="TextBox 21">
            <a:extLst>
              <a:ext uri="{FF2B5EF4-FFF2-40B4-BE49-F238E27FC236}">
                <a16:creationId xmlns:a16="http://schemas.microsoft.com/office/drawing/2014/main" id="{FD3A9DEA-7991-6392-0258-292ACC82FDC0}"/>
              </a:ext>
            </a:extLst>
          </p:cNvPr>
          <p:cNvSpPr txBox="1"/>
          <p:nvPr/>
        </p:nvSpPr>
        <p:spPr>
          <a:xfrm>
            <a:off x="9323041" y="1028473"/>
            <a:ext cx="593432" cy="461665"/>
          </a:xfrm>
          <a:prstGeom prst="rect">
            <a:avLst/>
          </a:prstGeom>
          <a:noFill/>
        </p:spPr>
        <p:txBody>
          <a:bodyPr wrap="none" rtlCol="0">
            <a:spAutoFit/>
          </a:bodyPr>
          <a:lstStyle/>
          <a:p>
            <a:pPr algn="ctr"/>
            <a:r>
              <a:rPr lang="en-US" sz="1200" dirty="0">
                <a:solidFill>
                  <a:srgbClr val="595959"/>
                </a:solidFill>
              </a:rPr>
              <a:t>South</a:t>
            </a:r>
          </a:p>
          <a:p>
            <a:pPr algn="ctr"/>
            <a:r>
              <a:rPr lang="en-US" sz="1200" dirty="0">
                <a:solidFill>
                  <a:srgbClr val="595959"/>
                </a:solidFill>
              </a:rPr>
              <a:t>(41%)</a:t>
            </a:r>
          </a:p>
        </p:txBody>
      </p:sp>
      <p:sp>
        <p:nvSpPr>
          <p:cNvPr id="23" name="TextBox 22">
            <a:extLst>
              <a:ext uri="{FF2B5EF4-FFF2-40B4-BE49-F238E27FC236}">
                <a16:creationId xmlns:a16="http://schemas.microsoft.com/office/drawing/2014/main" id="{22DF26E5-69A7-49CA-A3F7-8DF8E5490F3D}"/>
              </a:ext>
            </a:extLst>
          </p:cNvPr>
          <p:cNvSpPr txBox="1"/>
          <p:nvPr/>
        </p:nvSpPr>
        <p:spPr>
          <a:xfrm>
            <a:off x="9246097" y="1829035"/>
            <a:ext cx="747320" cy="461665"/>
          </a:xfrm>
          <a:prstGeom prst="rect">
            <a:avLst/>
          </a:prstGeom>
          <a:noFill/>
        </p:spPr>
        <p:txBody>
          <a:bodyPr wrap="none" rtlCol="0">
            <a:spAutoFit/>
          </a:bodyPr>
          <a:lstStyle/>
          <a:p>
            <a:pPr algn="ctr"/>
            <a:r>
              <a:rPr lang="en-US" sz="1200" dirty="0">
                <a:solidFill>
                  <a:srgbClr val="595959"/>
                </a:solidFill>
              </a:rPr>
              <a:t>Midwest</a:t>
            </a:r>
          </a:p>
          <a:p>
            <a:pPr algn="ctr"/>
            <a:r>
              <a:rPr lang="en-US" sz="1200" dirty="0">
                <a:solidFill>
                  <a:srgbClr val="595959"/>
                </a:solidFill>
              </a:rPr>
              <a:t>(32%)</a:t>
            </a:r>
          </a:p>
        </p:txBody>
      </p:sp>
      <p:sp>
        <p:nvSpPr>
          <p:cNvPr id="24" name="TextBox 23">
            <a:extLst>
              <a:ext uri="{FF2B5EF4-FFF2-40B4-BE49-F238E27FC236}">
                <a16:creationId xmlns:a16="http://schemas.microsoft.com/office/drawing/2014/main" id="{74D7EE72-9C8D-03ED-0398-48134C52DA6A}"/>
              </a:ext>
            </a:extLst>
          </p:cNvPr>
          <p:cNvSpPr txBox="1"/>
          <p:nvPr/>
        </p:nvSpPr>
        <p:spPr>
          <a:xfrm>
            <a:off x="9194801" y="2637911"/>
            <a:ext cx="849913" cy="461665"/>
          </a:xfrm>
          <a:prstGeom prst="rect">
            <a:avLst/>
          </a:prstGeom>
          <a:noFill/>
        </p:spPr>
        <p:txBody>
          <a:bodyPr wrap="none" rtlCol="0">
            <a:spAutoFit/>
          </a:bodyPr>
          <a:lstStyle/>
          <a:p>
            <a:pPr algn="ctr"/>
            <a:r>
              <a:rPr lang="en-US" sz="1200" dirty="0">
                <a:solidFill>
                  <a:srgbClr val="595959"/>
                </a:solidFill>
              </a:rPr>
              <a:t>Northeast</a:t>
            </a:r>
          </a:p>
          <a:p>
            <a:pPr algn="ctr"/>
            <a:r>
              <a:rPr lang="en-US" sz="1200" dirty="0">
                <a:solidFill>
                  <a:srgbClr val="595959"/>
                </a:solidFill>
              </a:rPr>
              <a:t>(15%)</a:t>
            </a:r>
          </a:p>
        </p:txBody>
      </p:sp>
      <p:sp>
        <p:nvSpPr>
          <p:cNvPr id="26" name="TextBox 25">
            <a:extLst>
              <a:ext uri="{FF2B5EF4-FFF2-40B4-BE49-F238E27FC236}">
                <a16:creationId xmlns:a16="http://schemas.microsoft.com/office/drawing/2014/main" id="{E1BE0D50-C45C-5998-C1ED-E0020C59B50F}"/>
              </a:ext>
            </a:extLst>
          </p:cNvPr>
          <p:cNvSpPr txBox="1"/>
          <p:nvPr/>
        </p:nvSpPr>
        <p:spPr>
          <a:xfrm>
            <a:off x="9323041" y="3435214"/>
            <a:ext cx="593432" cy="461665"/>
          </a:xfrm>
          <a:prstGeom prst="rect">
            <a:avLst/>
          </a:prstGeom>
          <a:noFill/>
        </p:spPr>
        <p:txBody>
          <a:bodyPr wrap="none" rtlCol="0">
            <a:spAutoFit/>
          </a:bodyPr>
          <a:lstStyle/>
          <a:p>
            <a:pPr algn="ctr"/>
            <a:r>
              <a:rPr lang="en-US" sz="1200" dirty="0">
                <a:solidFill>
                  <a:srgbClr val="595959"/>
                </a:solidFill>
              </a:rPr>
              <a:t>West</a:t>
            </a:r>
          </a:p>
          <a:p>
            <a:pPr algn="ctr"/>
            <a:r>
              <a:rPr lang="en-US" sz="1200" dirty="0">
                <a:solidFill>
                  <a:srgbClr val="595959"/>
                </a:solidFill>
              </a:rPr>
              <a:t>(12%)</a:t>
            </a:r>
          </a:p>
        </p:txBody>
      </p:sp>
      <p:grpSp>
        <p:nvGrpSpPr>
          <p:cNvPr id="11" name="Group 10">
            <a:extLst>
              <a:ext uri="{FF2B5EF4-FFF2-40B4-BE49-F238E27FC236}">
                <a16:creationId xmlns:a16="http://schemas.microsoft.com/office/drawing/2014/main" id="{A804ADBF-70FB-C91C-21F0-97E9BE55D7EC}"/>
              </a:ext>
            </a:extLst>
          </p:cNvPr>
          <p:cNvGrpSpPr/>
          <p:nvPr/>
        </p:nvGrpSpPr>
        <p:grpSpPr>
          <a:xfrm>
            <a:off x="381000" y="4483800"/>
            <a:ext cx="1763651" cy="1717230"/>
            <a:chOff x="497933" y="4511508"/>
            <a:chExt cx="1763651" cy="1717230"/>
          </a:xfrm>
        </p:grpSpPr>
        <p:pic>
          <p:nvPicPr>
            <p:cNvPr id="1026" name="Picture 2" descr="Hospital Line Vector Icon. Editable Stroke. Pixel Perfect. For Mobile and Web. Hospital Vector Line Icon with Editable Stroke on White Background. hospital stock illustrations">
              <a:extLst>
                <a:ext uri="{FF2B5EF4-FFF2-40B4-BE49-F238E27FC236}">
                  <a16:creationId xmlns:a16="http://schemas.microsoft.com/office/drawing/2014/main" id="{018E260D-D43B-0EDF-1357-52186BDE14F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974" t="23177" r="21282" b="23171"/>
            <a:stretch/>
          </p:blipFill>
          <p:spPr bwMode="auto">
            <a:xfrm>
              <a:off x="890342" y="4511508"/>
              <a:ext cx="988157" cy="91813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8BF57BF-430E-CA93-84DB-A6B060CB72A3}"/>
                </a:ext>
              </a:extLst>
            </p:cNvPr>
            <p:cNvSpPr txBox="1"/>
            <p:nvPr/>
          </p:nvSpPr>
          <p:spPr>
            <a:xfrm>
              <a:off x="497933" y="5513649"/>
              <a:ext cx="1763651" cy="715089"/>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dirty="0">
                  <a:solidFill>
                    <a:srgbClr val="00539B"/>
                  </a:solidFill>
                  <a:latin typeface="Arial (Body)"/>
                </a:rPr>
                <a:t>Urban: 83%</a:t>
              </a:r>
            </a:p>
            <a:p>
              <a:pPr algn="ctr"/>
              <a:r>
                <a:rPr lang="en-US" dirty="0">
                  <a:solidFill>
                    <a:srgbClr val="00539B"/>
                  </a:solidFill>
                  <a:latin typeface="Arial (Body)"/>
                </a:rPr>
                <a:t>Teaching: 52%</a:t>
              </a:r>
            </a:p>
          </p:txBody>
        </p:sp>
      </p:grpSp>
    </p:spTree>
    <p:extLst>
      <p:ext uri="{BB962C8B-B14F-4D97-AF65-F5344CB8AC3E}">
        <p14:creationId xmlns:p14="http://schemas.microsoft.com/office/powerpoint/2010/main" val="2544897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A7FC-41A6-D745-38DF-10CF1414A1B7}"/>
              </a:ext>
            </a:extLst>
          </p:cNvPr>
          <p:cNvSpPr>
            <a:spLocks noGrp="1"/>
          </p:cNvSpPr>
          <p:nvPr>
            <p:ph type="title"/>
          </p:nvPr>
        </p:nvSpPr>
        <p:spPr>
          <a:xfrm>
            <a:off x="508000" y="-146476"/>
            <a:ext cx="11176000" cy="1143000"/>
          </a:xfrm>
        </p:spPr>
        <p:txBody>
          <a:bodyPr/>
          <a:lstStyle/>
          <a:p>
            <a:r>
              <a:rPr lang="en-US" dirty="0"/>
              <a:t>Odds of Hypertensive Disorders of Pregnancy</a:t>
            </a:r>
          </a:p>
        </p:txBody>
      </p:sp>
      <p:pic>
        <p:nvPicPr>
          <p:cNvPr id="4" name="Picture 3">
            <a:extLst>
              <a:ext uri="{FF2B5EF4-FFF2-40B4-BE49-F238E27FC236}">
                <a16:creationId xmlns:a16="http://schemas.microsoft.com/office/drawing/2014/main" id="{3AFE92EE-735F-FA21-DED6-9F5D1BBCD288}"/>
              </a:ext>
            </a:extLst>
          </p:cNvPr>
          <p:cNvPicPr>
            <a:picLocks noChangeAspect="1"/>
          </p:cNvPicPr>
          <p:nvPr/>
        </p:nvPicPr>
        <p:blipFill>
          <a:blip r:embed="rId3"/>
          <a:srcRect l="55521"/>
          <a:stretch/>
        </p:blipFill>
        <p:spPr>
          <a:xfrm>
            <a:off x="4685165" y="734851"/>
            <a:ext cx="6029325" cy="5492336"/>
          </a:xfrm>
          <a:prstGeom prst="rect">
            <a:avLst/>
          </a:prstGeom>
        </p:spPr>
      </p:pic>
      <p:pic>
        <p:nvPicPr>
          <p:cNvPr id="5" name="Picture 4">
            <a:extLst>
              <a:ext uri="{FF2B5EF4-FFF2-40B4-BE49-F238E27FC236}">
                <a16:creationId xmlns:a16="http://schemas.microsoft.com/office/drawing/2014/main" id="{F68A59DC-1621-C541-857D-2F2CAD369D37}"/>
              </a:ext>
            </a:extLst>
          </p:cNvPr>
          <p:cNvPicPr>
            <a:picLocks noChangeAspect="1"/>
          </p:cNvPicPr>
          <p:nvPr/>
        </p:nvPicPr>
        <p:blipFill>
          <a:blip r:embed="rId3"/>
          <a:srcRect l="-195" r="75703"/>
          <a:stretch/>
        </p:blipFill>
        <p:spPr>
          <a:xfrm>
            <a:off x="1363221" y="733247"/>
            <a:ext cx="3321944" cy="5495544"/>
          </a:xfrm>
          <a:prstGeom prst="rect">
            <a:avLst/>
          </a:prstGeom>
        </p:spPr>
      </p:pic>
      <p:pic>
        <p:nvPicPr>
          <p:cNvPr id="10" name="Picture 9">
            <a:extLst>
              <a:ext uri="{FF2B5EF4-FFF2-40B4-BE49-F238E27FC236}">
                <a16:creationId xmlns:a16="http://schemas.microsoft.com/office/drawing/2014/main" id="{C35F0D4D-D77B-3F46-6CE2-40EF4D68A88B}"/>
              </a:ext>
            </a:extLst>
          </p:cNvPr>
          <p:cNvPicPr>
            <a:picLocks noChangeAspect="1"/>
          </p:cNvPicPr>
          <p:nvPr/>
        </p:nvPicPr>
        <p:blipFill>
          <a:blip r:embed="rId3"/>
          <a:srcRect l="25843" t="4763" r="61623" b="74881"/>
          <a:stretch/>
        </p:blipFill>
        <p:spPr>
          <a:xfrm>
            <a:off x="6858013" y="996525"/>
            <a:ext cx="1699072" cy="1118026"/>
          </a:xfrm>
          <a:prstGeom prst="rect">
            <a:avLst/>
          </a:prstGeom>
        </p:spPr>
      </p:pic>
      <p:pic>
        <p:nvPicPr>
          <p:cNvPr id="11" name="Picture 10">
            <a:extLst>
              <a:ext uri="{FF2B5EF4-FFF2-40B4-BE49-F238E27FC236}">
                <a16:creationId xmlns:a16="http://schemas.microsoft.com/office/drawing/2014/main" id="{1C6B35B0-AC15-8192-BDCF-AE21231E0E7F}"/>
              </a:ext>
            </a:extLst>
          </p:cNvPr>
          <p:cNvPicPr>
            <a:picLocks noChangeAspect="1"/>
          </p:cNvPicPr>
          <p:nvPr/>
        </p:nvPicPr>
        <p:blipFill>
          <a:blip r:embed="rId3"/>
          <a:srcRect l="25843" t="36306" r="61623" b="46785"/>
          <a:stretch/>
        </p:blipFill>
        <p:spPr>
          <a:xfrm>
            <a:off x="8101012" y="2728913"/>
            <a:ext cx="1699072" cy="928687"/>
          </a:xfrm>
          <a:prstGeom prst="rect">
            <a:avLst/>
          </a:prstGeom>
        </p:spPr>
      </p:pic>
      <p:pic>
        <p:nvPicPr>
          <p:cNvPr id="12" name="Picture 11">
            <a:extLst>
              <a:ext uri="{FF2B5EF4-FFF2-40B4-BE49-F238E27FC236}">
                <a16:creationId xmlns:a16="http://schemas.microsoft.com/office/drawing/2014/main" id="{A15B5F49-E530-D2B5-64B0-36DDC9C2DAB4}"/>
              </a:ext>
            </a:extLst>
          </p:cNvPr>
          <p:cNvPicPr>
            <a:picLocks noChangeAspect="1"/>
          </p:cNvPicPr>
          <p:nvPr/>
        </p:nvPicPr>
        <p:blipFill>
          <a:blip r:embed="rId3"/>
          <a:srcRect l="25843" t="64661" r="61623" b="21292"/>
          <a:stretch/>
        </p:blipFill>
        <p:spPr>
          <a:xfrm>
            <a:off x="9129707" y="4286250"/>
            <a:ext cx="1699072" cy="771526"/>
          </a:xfrm>
          <a:prstGeom prst="rect">
            <a:avLst/>
          </a:prstGeom>
        </p:spPr>
      </p:pic>
      <p:pic>
        <p:nvPicPr>
          <p:cNvPr id="14" name="Picture 13">
            <a:extLst>
              <a:ext uri="{FF2B5EF4-FFF2-40B4-BE49-F238E27FC236}">
                <a16:creationId xmlns:a16="http://schemas.microsoft.com/office/drawing/2014/main" id="{FDB15197-3FDB-23BB-59A1-CFB2AAE4BD43}"/>
              </a:ext>
            </a:extLst>
          </p:cNvPr>
          <p:cNvPicPr>
            <a:picLocks noChangeAspect="1"/>
          </p:cNvPicPr>
          <p:nvPr/>
        </p:nvPicPr>
        <p:blipFill>
          <a:blip r:embed="rId3"/>
          <a:srcRect l="-195" t="32414" r="91792" b="46787"/>
          <a:stretch/>
        </p:blipFill>
        <p:spPr>
          <a:xfrm>
            <a:off x="3545474" y="2514600"/>
            <a:ext cx="1139691" cy="1143000"/>
          </a:xfrm>
          <a:prstGeom prst="rect">
            <a:avLst/>
          </a:prstGeom>
        </p:spPr>
      </p:pic>
      <p:pic>
        <p:nvPicPr>
          <p:cNvPr id="15" name="Picture 14">
            <a:extLst>
              <a:ext uri="{FF2B5EF4-FFF2-40B4-BE49-F238E27FC236}">
                <a16:creationId xmlns:a16="http://schemas.microsoft.com/office/drawing/2014/main" id="{D72565C9-B330-3B20-A49F-D2FC5251A241}"/>
              </a:ext>
            </a:extLst>
          </p:cNvPr>
          <p:cNvPicPr>
            <a:picLocks noChangeAspect="1"/>
          </p:cNvPicPr>
          <p:nvPr/>
        </p:nvPicPr>
        <p:blipFill>
          <a:blip r:embed="rId3"/>
          <a:srcRect l="-195" t="7976" r="87672" b="77205"/>
          <a:stretch/>
        </p:blipFill>
        <p:spPr>
          <a:xfrm>
            <a:off x="3027269" y="1171575"/>
            <a:ext cx="1698504" cy="814388"/>
          </a:xfrm>
          <a:prstGeom prst="rect">
            <a:avLst/>
          </a:prstGeom>
        </p:spPr>
      </p:pic>
      <p:sp>
        <p:nvSpPr>
          <p:cNvPr id="16" name="Rectangle 15">
            <a:extLst>
              <a:ext uri="{FF2B5EF4-FFF2-40B4-BE49-F238E27FC236}">
                <a16:creationId xmlns:a16="http://schemas.microsoft.com/office/drawing/2014/main" id="{4958F836-9328-B0F9-A6E6-3F8D59B00010}"/>
              </a:ext>
            </a:extLst>
          </p:cNvPr>
          <p:cNvSpPr/>
          <p:nvPr/>
        </p:nvSpPr>
        <p:spPr>
          <a:xfrm>
            <a:off x="1100138" y="1171575"/>
            <a:ext cx="1886523" cy="2257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88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8729D-2DA2-3106-633A-7D71D23E4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20832-A221-8961-D2F4-D9BC67FE7A26}"/>
              </a:ext>
            </a:extLst>
          </p:cNvPr>
          <p:cNvSpPr>
            <a:spLocks noGrp="1"/>
          </p:cNvSpPr>
          <p:nvPr>
            <p:ph type="title"/>
          </p:nvPr>
        </p:nvSpPr>
        <p:spPr>
          <a:xfrm>
            <a:off x="508000" y="-146476"/>
            <a:ext cx="11176000" cy="1143000"/>
          </a:xfrm>
        </p:spPr>
        <p:txBody>
          <a:bodyPr/>
          <a:lstStyle/>
          <a:p>
            <a:r>
              <a:rPr lang="en-US" dirty="0"/>
              <a:t>Odds of Hypertensive Disorders of Pregnancy</a:t>
            </a:r>
          </a:p>
        </p:txBody>
      </p:sp>
      <p:pic>
        <p:nvPicPr>
          <p:cNvPr id="4" name="Picture 3">
            <a:extLst>
              <a:ext uri="{FF2B5EF4-FFF2-40B4-BE49-F238E27FC236}">
                <a16:creationId xmlns:a16="http://schemas.microsoft.com/office/drawing/2014/main" id="{57595A05-61D4-C7B9-1E6C-CE241C3DA840}"/>
              </a:ext>
            </a:extLst>
          </p:cNvPr>
          <p:cNvPicPr>
            <a:picLocks noChangeAspect="1"/>
          </p:cNvPicPr>
          <p:nvPr/>
        </p:nvPicPr>
        <p:blipFill>
          <a:blip r:embed="rId3"/>
          <a:srcRect l="55521"/>
          <a:stretch/>
        </p:blipFill>
        <p:spPr>
          <a:xfrm>
            <a:off x="4685165" y="734851"/>
            <a:ext cx="6029325" cy="5492336"/>
          </a:xfrm>
          <a:prstGeom prst="rect">
            <a:avLst/>
          </a:prstGeom>
        </p:spPr>
      </p:pic>
      <p:pic>
        <p:nvPicPr>
          <p:cNvPr id="5" name="Picture 4">
            <a:extLst>
              <a:ext uri="{FF2B5EF4-FFF2-40B4-BE49-F238E27FC236}">
                <a16:creationId xmlns:a16="http://schemas.microsoft.com/office/drawing/2014/main" id="{547CA8AA-FA6A-9044-1C2E-832D9E805A71}"/>
              </a:ext>
            </a:extLst>
          </p:cNvPr>
          <p:cNvPicPr>
            <a:picLocks noChangeAspect="1"/>
          </p:cNvPicPr>
          <p:nvPr/>
        </p:nvPicPr>
        <p:blipFill>
          <a:blip r:embed="rId3"/>
          <a:srcRect l="-195" r="75703"/>
          <a:stretch/>
        </p:blipFill>
        <p:spPr>
          <a:xfrm>
            <a:off x="1363221" y="733247"/>
            <a:ext cx="3321944" cy="5495544"/>
          </a:xfrm>
          <a:prstGeom prst="rect">
            <a:avLst/>
          </a:prstGeom>
        </p:spPr>
      </p:pic>
      <p:pic>
        <p:nvPicPr>
          <p:cNvPr id="10" name="Picture 9">
            <a:extLst>
              <a:ext uri="{FF2B5EF4-FFF2-40B4-BE49-F238E27FC236}">
                <a16:creationId xmlns:a16="http://schemas.microsoft.com/office/drawing/2014/main" id="{B1F07D8C-0892-D6F9-6DDA-8072133B8D78}"/>
              </a:ext>
            </a:extLst>
          </p:cNvPr>
          <p:cNvPicPr>
            <a:picLocks noChangeAspect="1"/>
          </p:cNvPicPr>
          <p:nvPr/>
        </p:nvPicPr>
        <p:blipFill>
          <a:blip r:embed="rId3"/>
          <a:srcRect l="25843" t="4763" r="61623" b="74881"/>
          <a:stretch/>
        </p:blipFill>
        <p:spPr>
          <a:xfrm>
            <a:off x="6858013" y="996525"/>
            <a:ext cx="1699072" cy="1118026"/>
          </a:xfrm>
          <a:prstGeom prst="rect">
            <a:avLst/>
          </a:prstGeom>
        </p:spPr>
      </p:pic>
      <p:pic>
        <p:nvPicPr>
          <p:cNvPr id="11" name="Picture 10">
            <a:extLst>
              <a:ext uri="{FF2B5EF4-FFF2-40B4-BE49-F238E27FC236}">
                <a16:creationId xmlns:a16="http://schemas.microsoft.com/office/drawing/2014/main" id="{FEC7C8A5-4B36-AC21-E6C1-016FCAB1FDB7}"/>
              </a:ext>
            </a:extLst>
          </p:cNvPr>
          <p:cNvPicPr>
            <a:picLocks noChangeAspect="1"/>
          </p:cNvPicPr>
          <p:nvPr/>
        </p:nvPicPr>
        <p:blipFill>
          <a:blip r:embed="rId3"/>
          <a:srcRect l="25843" t="36306" r="61623" b="46785"/>
          <a:stretch/>
        </p:blipFill>
        <p:spPr>
          <a:xfrm>
            <a:off x="8101012" y="2728913"/>
            <a:ext cx="1699072" cy="928687"/>
          </a:xfrm>
          <a:prstGeom prst="rect">
            <a:avLst/>
          </a:prstGeom>
        </p:spPr>
      </p:pic>
      <p:pic>
        <p:nvPicPr>
          <p:cNvPr id="12" name="Picture 11">
            <a:extLst>
              <a:ext uri="{FF2B5EF4-FFF2-40B4-BE49-F238E27FC236}">
                <a16:creationId xmlns:a16="http://schemas.microsoft.com/office/drawing/2014/main" id="{508C58E8-6037-3FCD-035E-AE5FFF159C8A}"/>
              </a:ext>
            </a:extLst>
          </p:cNvPr>
          <p:cNvPicPr>
            <a:picLocks noChangeAspect="1"/>
          </p:cNvPicPr>
          <p:nvPr/>
        </p:nvPicPr>
        <p:blipFill>
          <a:blip r:embed="rId3"/>
          <a:srcRect l="25843" t="64661" r="61623" b="21292"/>
          <a:stretch/>
        </p:blipFill>
        <p:spPr>
          <a:xfrm>
            <a:off x="9129707" y="4286250"/>
            <a:ext cx="1699072" cy="771526"/>
          </a:xfrm>
          <a:prstGeom prst="rect">
            <a:avLst/>
          </a:prstGeom>
        </p:spPr>
      </p:pic>
      <p:pic>
        <p:nvPicPr>
          <p:cNvPr id="14" name="Picture 13">
            <a:extLst>
              <a:ext uri="{FF2B5EF4-FFF2-40B4-BE49-F238E27FC236}">
                <a16:creationId xmlns:a16="http://schemas.microsoft.com/office/drawing/2014/main" id="{466D74B5-3136-7FCB-9956-859CC6D56114}"/>
              </a:ext>
            </a:extLst>
          </p:cNvPr>
          <p:cNvPicPr>
            <a:picLocks noChangeAspect="1"/>
          </p:cNvPicPr>
          <p:nvPr/>
        </p:nvPicPr>
        <p:blipFill>
          <a:blip r:embed="rId3"/>
          <a:srcRect l="-195" t="32414" r="91792" b="46787"/>
          <a:stretch/>
        </p:blipFill>
        <p:spPr>
          <a:xfrm>
            <a:off x="3545474" y="2514600"/>
            <a:ext cx="1139691" cy="1143000"/>
          </a:xfrm>
          <a:prstGeom prst="rect">
            <a:avLst/>
          </a:prstGeom>
        </p:spPr>
      </p:pic>
      <p:pic>
        <p:nvPicPr>
          <p:cNvPr id="15" name="Picture 14">
            <a:extLst>
              <a:ext uri="{FF2B5EF4-FFF2-40B4-BE49-F238E27FC236}">
                <a16:creationId xmlns:a16="http://schemas.microsoft.com/office/drawing/2014/main" id="{C54814A4-4A39-A446-B04F-13014C0AD70C}"/>
              </a:ext>
            </a:extLst>
          </p:cNvPr>
          <p:cNvPicPr>
            <a:picLocks noChangeAspect="1"/>
          </p:cNvPicPr>
          <p:nvPr/>
        </p:nvPicPr>
        <p:blipFill>
          <a:blip r:embed="rId3"/>
          <a:srcRect l="-195" t="7976" r="87672" b="77205"/>
          <a:stretch/>
        </p:blipFill>
        <p:spPr>
          <a:xfrm>
            <a:off x="3027269" y="1171575"/>
            <a:ext cx="1698504" cy="814388"/>
          </a:xfrm>
          <a:prstGeom prst="rect">
            <a:avLst/>
          </a:prstGeom>
        </p:spPr>
      </p:pic>
      <p:sp>
        <p:nvSpPr>
          <p:cNvPr id="16" name="Rectangle 15">
            <a:extLst>
              <a:ext uri="{FF2B5EF4-FFF2-40B4-BE49-F238E27FC236}">
                <a16:creationId xmlns:a16="http://schemas.microsoft.com/office/drawing/2014/main" id="{019BC186-0DBA-E11F-E7EB-DCB0AE768E54}"/>
              </a:ext>
            </a:extLst>
          </p:cNvPr>
          <p:cNvSpPr/>
          <p:nvPr/>
        </p:nvSpPr>
        <p:spPr>
          <a:xfrm>
            <a:off x="1100138" y="1171575"/>
            <a:ext cx="1886523" cy="2257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66E9F-D14B-0C69-B496-3198562B7E74}"/>
              </a:ext>
            </a:extLst>
          </p:cNvPr>
          <p:cNvSpPr/>
          <p:nvPr/>
        </p:nvSpPr>
        <p:spPr>
          <a:xfrm>
            <a:off x="2933994" y="1211213"/>
            <a:ext cx="5669280" cy="7747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55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2FBBD-2375-E3DC-6ED6-579EDADE0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DB5E3-76FD-39A0-2516-B872C8CDA5E3}"/>
              </a:ext>
            </a:extLst>
          </p:cNvPr>
          <p:cNvSpPr>
            <a:spLocks noGrp="1"/>
          </p:cNvSpPr>
          <p:nvPr>
            <p:ph type="title"/>
          </p:nvPr>
        </p:nvSpPr>
        <p:spPr>
          <a:xfrm>
            <a:off x="508000" y="-146476"/>
            <a:ext cx="11176000" cy="1143000"/>
          </a:xfrm>
        </p:spPr>
        <p:txBody>
          <a:bodyPr/>
          <a:lstStyle/>
          <a:p>
            <a:r>
              <a:rPr lang="en-US" dirty="0"/>
              <a:t>Odds of Hypertensive Disorders of Pregnancy</a:t>
            </a:r>
          </a:p>
        </p:txBody>
      </p:sp>
      <p:pic>
        <p:nvPicPr>
          <p:cNvPr id="4" name="Picture 3">
            <a:extLst>
              <a:ext uri="{FF2B5EF4-FFF2-40B4-BE49-F238E27FC236}">
                <a16:creationId xmlns:a16="http://schemas.microsoft.com/office/drawing/2014/main" id="{315C5B0C-279E-AC02-3C14-9EE47D2F57E2}"/>
              </a:ext>
            </a:extLst>
          </p:cNvPr>
          <p:cNvPicPr>
            <a:picLocks noChangeAspect="1"/>
          </p:cNvPicPr>
          <p:nvPr/>
        </p:nvPicPr>
        <p:blipFill>
          <a:blip r:embed="rId3"/>
          <a:srcRect l="55521"/>
          <a:stretch/>
        </p:blipFill>
        <p:spPr>
          <a:xfrm>
            <a:off x="4685165" y="734851"/>
            <a:ext cx="6029325" cy="5492336"/>
          </a:xfrm>
          <a:prstGeom prst="rect">
            <a:avLst/>
          </a:prstGeom>
        </p:spPr>
      </p:pic>
      <p:pic>
        <p:nvPicPr>
          <p:cNvPr id="5" name="Picture 4">
            <a:extLst>
              <a:ext uri="{FF2B5EF4-FFF2-40B4-BE49-F238E27FC236}">
                <a16:creationId xmlns:a16="http://schemas.microsoft.com/office/drawing/2014/main" id="{3C2B92DC-B64E-100B-1E1D-8773A3DE66D9}"/>
              </a:ext>
            </a:extLst>
          </p:cNvPr>
          <p:cNvPicPr>
            <a:picLocks noChangeAspect="1"/>
          </p:cNvPicPr>
          <p:nvPr/>
        </p:nvPicPr>
        <p:blipFill>
          <a:blip r:embed="rId3"/>
          <a:srcRect l="-195" r="75703"/>
          <a:stretch/>
        </p:blipFill>
        <p:spPr>
          <a:xfrm>
            <a:off x="1363221" y="733247"/>
            <a:ext cx="3321944" cy="5495544"/>
          </a:xfrm>
          <a:prstGeom prst="rect">
            <a:avLst/>
          </a:prstGeom>
        </p:spPr>
      </p:pic>
      <p:pic>
        <p:nvPicPr>
          <p:cNvPr id="10" name="Picture 9">
            <a:extLst>
              <a:ext uri="{FF2B5EF4-FFF2-40B4-BE49-F238E27FC236}">
                <a16:creationId xmlns:a16="http://schemas.microsoft.com/office/drawing/2014/main" id="{1C7D3610-5A2A-75D4-4EC9-EBE77417CE42}"/>
              </a:ext>
            </a:extLst>
          </p:cNvPr>
          <p:cNvPicPr>
            <a:picLocks noChangeAspect="1"/>
          </p:cNvPicPr>
          <p:nvPr/>
        </p:nvPicPr>
        <p:blipFill>
          <a:blip r:embed="rId3"/>
          <a:srcRect l="25843" t="4763" r="61623" b="74881"/>
          <a:stretch/>
        </p:blipFill>
        <p:spPr>
          <a:xfrm>
            <a:off x="6858013" y="996525"/>
            <a:ext cx="1699072" cy="1118026"/>
          </a:xfrm>
          <a:prstGeom prst="rect">
            <a:avLst/>
          </a:prstGeom>
        </p:spPr>
      </p:pic>
      <p:pic>
        <p:nvPicPr>
          <p:cNvPr id="11" name="Picture 10">
            <a:extLst>
              <a:ext uri="{FF2B5EF4-FFF2-40B4-BE49-F238E27FC236}">
                <a16:creationId xmlns:a16="http://schemas.microsoft.com/office/drawing/2014/main" id="{CB3FEBF2-BA18-5CF9-E87C-A34DD5CF905D}"/>
              </a:ext>
            </a:extLst>
          </p:cNvPr>
          <p:cNvPicPr>
            <a:picLocks noChangeAspect="1"/>
          </p:cNvPicPr>
          <p:nvPr/>
        </p:nvPicPr>
        <p:blipFill>
          <a:blip r:embed="rId3"/>
          <a:srcRect l="25843" t="36306" r="61623" b="46785"/>
          <a:stretch/>
        </p:blipFill>
        <p:spPr>
          <a:xfrm>
            <a:off x="8101012" y="2728913"/>
            <a:ext cx="1699072" cy="928687"/>
          </a:xfrm>
          <a:prstGeom prst="rect">
            <a:avLst/>
          </a:prstGeom>
        </p:spPr>
      </p:pic>
      <p:pic>
        <p:nvPicPr>
          <p:cNvPr id="12" name="Picture 11">
            <a:extLst>
              <a:ext uri="{FF2B5EF4-FFF2-40B4-BE49-F238E27FC236}">
                <a16:creationId xmlns:a16="http://schemas.microsoft.com/office/drawing/2014/main" id="{B89D8876-A427-031D-202C-0FB37C3EEC37}"/>
              </a:ext>
            </a:extLst>
          </p:cNvPr>
          <p:cNvPicPr>
            <a:picLocks noChangeAspect="1"/>
          </p:cNvPicPr>
          <p:nvPr/>
        </p:nvPicPr>
        <p:blipFill>
          <a:blip r:embed="rId3"/>
          <a:srcRect l="25843" t="64661" r="61623" b="21292"/>
          <a:stretch/>
        </p:blipFill>
        <p:spPr>
          <a:xfrm>
            <a:off x="9129707" y="4286250"/>
            <a:ext cx="1699072" cy="771526"/>
          </a:xfrm>
          <a:prstGeom prst="rect">
            <a:avLst/>
          </a:prstGeom>
        </p:spPr>
      </p:pic>
      <p:pic>
        <p:nvPicPr>
          <p:cNvPr id="14" name="Picture 13">
            <a:extLst>
              <a:ext uri="{FF2B5EF4-FFF2-40B4-BE49-F238E27FC236}">
                <a16:creationId xmlns:a16="http://schemas.microsoft.com/office/drawing/2014/main" id="{9EFAF530-4A36-6765-DAD6-5ABD3117065C}"/>
              </a:ext>
            </a:extLst>
          </p:cNvPr>
          <p:cNvPicPr>
            <a:picLocks noChangeAspect="1"/>
          </p:cNvPicPr>
          <p:nvPr/>
        </p:nvPicPr>
        <p:blipFill>
          <a:blip r:embed="rId3"/>
          <a:srcRect l="-195" t="32414" r="91792" b="46787"/>
          <a:stretch/>
        </p:blipFill>
        <p:spPr>
          <a:xfrm>
            <a:off x="3545474" y="2514600"/>
            <a:ext cx="1139691" cy="1143000"/>
          </a:xfrm>
          <a:prstGeom prst="rect">
            <a:avLst/>
          </a:prstGeom>
        </p:spPr>
      </p:pic>
      <p:pic>
        <p:nvPicPr>
          <p:cNvPr id="15" name="Picture 14">
            <a:extLst>
              <a:ext uri="{FF2B5EF4-FFF2-40B4-BE49-F238E27FC236}">
                <a16:creationId xmlns:a16="http://schemas.microsoft.com/office/drawing/2014/main" id="{CB30B70F-2ADB-6D94-2C04-7EDD61715F30}"/>
              </a:ext>
            </a:extLst>
          </p:cNvPr>
          <p:cNvPicPr>
            <a:picLocks noChangeAspect="1"/>
          </p:cNvPicPr>
          <p:nvPr/>
        </p:nvPicPr>
        <p:blipFill>
          <a:blip r:embed="rId3"/>
          <a:srcRect l="-195" t="7976" r="87672" b="77205"/>
          <a:stretch/>
        </p:blipFill>
        <p:spPr>
          <a:xfrm>
            <a:off x="3027269" y="1171575"/>
            <a:ext cx="1698504" cy="814388"/>
          </a:xfrm>
          <a:prstGeom prst="rect">
            <a:avLst/>
          </a:prstGeom>
        </p:spPr>
      </p:pic>
      <p:sp>
        <p:nvSpPr>
          <p:cNvPr id="16" name="Rectangle 15">
            <a:extLst>
              <a:ext uri="{FF2B5EF4-FFF2-40B4-BE49-F238E27FC236}">
                <a16:creationId xmlns:a16="http://schemas.microsoft.com/office/drawing/2014/main" id="{E176A4EE-5490-E824-DCF6-BDB0F18018F0}"/>
              </a:ext>
            </a:extLst>
          </p:cNvPr>
          <p:cNvSpPr/>
          <p:nvPr/>
        </p:nvSpPr>
        <p:spPr>
          <a:xfrm>
            <a:off x="1100138" y="1171575"/>
            <a:ext cx="1886523" cy="2257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0C556A-503A-EB9F-2474-BB2D3439D885}"/>
              </a:ext>
            </a:extLst>
          </p:cNvPr>
          <p:cNvSpPr/>
          <p:nvPr/>
        </p:nvSpPr>
        <p:spPr>
          <a:xfrm>
            <a:off x="3459434" y="2775859"/>
            <a:ext cx="6400800" cy="7747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9C2A2-497B-A509-428C-D301FCC9B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5CFD5-9D3B-B8F0-D044-9675132CF7FD}"/>
              </a:ext>
            </a:extLst>
          </p:cNvPr>
          <p:cNvSpPr>
            <a:spLocks noGrp="1"/>
          </p:cNvSpPr>
          <p:nvPr>
            <p:ph type="title"/>
          </p:nvPr>
        </p:nvSpPr>
        <p:spPr>
          <a:xfrm>
            <a:off x="508000" y="-146476"/>
            <a:ext cx="11176000" cy="1143000"/>
          </a:xfrm>
        </p:spPr>
        <p:txBody>
          <a:bodyPr/>
          <a:lstStyle/>
          <a:p>
            <a:r>
              <a:rPr lang="en-US" dirty="0"/>
              <a:t>Odds of Hypertensive Disorders of Pregnancy</a:t>
            </a:r>
          </a:p>
        </p:txBody>
      </p:sp>
      <p:pic>
        <p:nvPicPr>
          <p:cNvPr id="4" name="Picture 3">
            <a:extLst>
              <a:ext uri="{FF2B5EF4-FFF2-40B4-BE49-F238E27FC236}">
                <a16:creationId xmlns:a16="http://schemas.microsoft.com/office/drawing/2014/main" id="{3FB511B4-EB21-E554-B073-95F83B51FCBA}"/>
              </a:ext>
            </a:extLst>
          </p:cNvPr>
          <p:cNvPicPr>
            <a:picLocks noChangeAspect="1"/>
          </p:cNvPicPr>
          <p:nvPr/>
        </p:nvPicPr>
        <p:blipFill>
          <a:blip r:embed="rId3"/>
          <a:srcRect l="55521"/>
          <a:stretch/>
        </p:blipFill>
        <p:spPr>
          <a:xfrm>
            <a:off x="4685165" y="734851"/>
            <a:ext cx="6029325" cy="5492336"/>
          </a:xfrm>
          <a:prstGeom prst="rect">
            <a:avLst/>
          </a:prstGeom>
        </p:spPr>
      </p:pic>
      <p:pic>
        <p:nvPicPr>
          <p:cNvPr id="5" name="Picture 4">
            <a:extLst>
              <a:ext uri="{FF2B5EF4-FFF2-40B4-BE49-F238E27FC236}">
                <a16:creationId xmlns:a16="http://schemas.microsoft.com/office/drawing/2014/main" id="{0548A290-DF56-BDAB-57D6-3032D5F11695}"/>
              </a:ext>
            </a:extLst>
          </p:cNvPr>
          <p:cNvPicPr>
            <a:picLocks noChangeAspect="1"/>
          </p:cNvPicPr>
          <p:nvPr/>
        </p:nvPicPr>
        <p:blipFill>
          <a:blip r:embed="rId3"/>
          <a:srcRect l="-195" r="75703"/>
          <a:stretch/>
        </p:blipFill>
        <p:spPr>
          <a:xfrm>
            <a:off x="1363221" y="733247"/>
            <a:ext cx="3321944" cy="5495544"/>
          </a:xfrm>
          <a:prstGeom prst="rect">
            <a:avLst/>
          </a:prstGeom>
        </p:spPr>
      </p:pic>
      <p:pic>
        <p:nvPicPr>
          <p:cNvPr id="10" name="Picture 9">
            <a:extLst>
              <a:ext uri="{FF2B5EF4-FFF2-40B4-BE49-F238E27FC236}">
                <a16:creationId xmlns:a16="http://schemas.microsoft.com/office/drawing/2014/main" id="{DAA412B8-98CA-4E4A-BE36-36FF885E08C5}"/>
              </a:ext>
            </a:extLst>
          </p:cNvPr>
          <p:cNvPicPr>
            <a:picLocks noChangeAspect="1"/>
          </p:cNvPicPr>
          <p:nvPr/>
        </p:nvPicPr>
        <p:blipFill>
          <a:blip r:embed="rId3"/>
          <a:srcRect l="25843" t="4763" r="61623" b="74881"/>
          <a:stretch/>
        </p:blipFill>
        <p:spPr>
          <a:xfrm>
            <a:off x="6858013" y="996525"/>
            <a:ext cx="1699072" cy="1118026"/>
          </a:xfrm>
          <a:prstGeom prst="rect">
            <a:avLst/>
          </a:prstGeom>
        </p:spPr>
      </p:pic>
      <p:pic>
        <p:nvPicPr>
          <p:cNvPr id="11" name="Picture 10">
            <a:extLst>
              <a:ext uri="{FF2B5EF4-FFF2-40B4-BE49-F238E27FC236}">
                <a16:creationId xmlns:a16="http://schemas.microsoft.com/office/drawing/2014/main" id="{2483DF7C-E5E9-C01F-38E9-E5B3EDAD8978}"/>
              </a:ext>
            </a:extLst>
          </p:cNvPr>
          <p:cNvPicPr>
            <a:picLocks noChangeAspect="1"/>
          </p:cNvPicPr>
          <p:nvPr/>
        </p:nvPicPr>
        <p:blipFill>
          <a:blip r:embed="rId3"/>
          <a:srcRect l="25843" t="36306" r="61623" b="46785"/>
          <a:stretch/>
        </p:blipFill>
        <p:spPr>
          <a:xfrm>
            <a:off x="8101012" y="2728913"/>
            <a:ext cx="1699072" cy="928687"/>
          </a:xfrm>
          <a:prstGeom prst="rect">
            <a:avLst/>
          </a:prstGeom>
        </p:spPr>
      </p:pic>
      <p:pic>
        <p:nvPicPr>
          <p:cNvPr id="12" name="Picture 11">
            <a:extLst>
              <a:ext uri="{FF2B5EF4-FFF2-40B4-BE49-F238E27FC236}">
                <a16:creationId xmlns:a16="http://schemas.microsoft.com/office/drawing/2014/main" id="{32571101-4350-1096-548B-BA409454F922}"/>
              </a:ext>
            </a:extLst>
          </p:cNvPr>
          <p:cNvPicPr>
            <a:picLocks noChangeAspect="1"/>
          </p:cNvPicPr>
          <p:nvPr/>
        </p:nvPicPr>
        <p:blipFill>
          <a:blip r:embed="rId3"/>
          <a:srcRect l="25843" t="64661" r="61623" b="21292"/>
          <a:stretch/>
        </p:blipFill>
        <p:spPr>
          <a:xfrm>
            <a:off x="9129707" y="4286250"/>
            <a:ext cx="1699072" cy="771526"/>
          </a:xfrm>
          <a:prstGeom prst="rect">
            <a:avLst/>
          </a:prstGeom>
        </p:spPr>
      </p:pic>
      <p:pic>
        <p:nvPicPr>
          <p:cNvPr id="14" name="Picture 13">
            <a:extLst>
              <a:ext uri="{FF2B5EF4-FFF2-40B4-BE49-F238E27FC236}">
                <a16:creationId xmlns:a16="http://schemas.microsoft.com/office/drawing/2014/main" id="{ECAC0604-A769-A306-33D8-795632F1F426}"/>
              </a:ext>
            </a:extLst>
          </p:cNvPr>
          <p:cNvPicPr>
            <a:picLocks noChangeAspect="1"/>
          </p:cNvPicPr>
          <p:nvPr/>
        </p:nvPicPr>
        <p:blipFill>
          <a:blip r:embed="rId3"/>
          <a:srcRect l="-195" t="32414" r="91792" b="46787"/>
          <a:stretch/>
        </p:blipFill>
        <p:spPr>
          <a:xfrm>
            <a:off x="3545474" y="2514600"/>
            <a:ext cx="1139691" cy="1143000"/>
          </a:xfrm>
          <a:prstGeom prst="rect">
            <a:avLst/>
          </a:prstGeom>
        </p:spPr>
      </p:pic>
      <p:pic>
        <p:nvPicPr>
          <p:cNvPr id="15" name="Picture 14">
            <a:extLst>
              <a:ext uri="{FF2B5EF4-FFF2-40B4-BE49-F238E27FC236}">
                <a16:creationId xmlns:a16="http://schemas.microsoft.com/office/drawing/2014/main" id="{17413F8B-77AE-B7C1-D6CB-84EA22223992}"/>
              </a:ext>
            </a:extLst>
          </p:cNvPr>
          <p:cNvPicPr>
            <a:picLocks noChangeAspect="1"/>
          </p:cNvPicPr>
          <p:nvPr/>
        </p:nvPicPr>
        <p:blipFill>
          <a:blip r:embed="rId3"/>
          <a:srcRect l="-195" t="7976" r="87672" b="77205"/>
          <a:stretch/>
        </p:blipFill>
        <p:spPr>
          <a:xfrm>
            <a:off x="3027269" y="1171575"/>
            <a:ext cx="1698504" cy="814388"/>
          </a:xfrm>
          <a:prstGeom prst="rect">
            <a:avLst/>
          </a:prstGeom>
        </p:spPr>
      </p:pic>
      <p:sp>
        <p:nvSpPr>
          <p:cNvPr id="16" name="Rectangle 15">
            <a:extLst>
              <a:ext uri="{FF2B5EF4-FFF2-40B4-BE49-F238E27FC236}">
                <a16:creationId xmlns:a16="http://schemas.microsoft.com/office/drawing/2014/main" id="{0B308A31-D526-1A30-95E4-8FFD0EA7B76D}"/>
              </a:ext>
            </a:extLst>
          </p:cNvPr>
          <p:cNvSpPr/>
          <p:nvPr/>
        </p:nvSpPr>
        <p:spPr>
          <a:xfrm>
            <a:off x="1100138" y="1171575"/>
            <a:ext cx="1886523" cy="2257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B22D9-F644-4341-52AE-3C8572EBFDAC}"/>
              </a:ext>
            </a:extLst>
          </p:cNvPr>
          <p:cNvSpPr/>
          <p:nvPr/>
        </p:nvSpPr>
        <p:spPr>
          <a:xfrm>
            <a:off x="1282698" y="4363585"/>
            <a:ext cx="9601200" cy="7747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881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A7FC-41A6-D745-38DF-10CF1414A1B7}"/>
              </a:ext>
            </a:extLst>
          </p:cNvPr>
          <p:cNvSpPr>
            <a:spLocks noGrp="1"/>
          </p:cNvSpPr>
          <p:nvPr>
            <p:ph type="title"/>
          </p:nvPr>
        </p:nvSpPr>
        <p:spPr>
          <a:xfrm>
            <a:off x="508000" y="-146476"/>
            <a:ext cx="11176000" cy="1143000"/>
          </a:xfrm>
        </p:spPr>
        <p:txBody>
          <a:bodyPr/>
          <a:lstStyle/>
          <a:p>
            <a:r>
              <a:rPr lang="en-US" dirty="0"/>
              <a:t>Discussion</a:t>
            </a:r>
          </a:p>
        </p:txBody>
      </p:sp>
    </p:spTree>
    <p:extLst>
      <p:ext uri="{BB962C8B-B14F-4D97-AF65-F5344CB8AC3E}">
        <p14:creationId xmlns:p14="http://schemas.microsoft.com/office/powerpoint/2010/main" val="325458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754D-24C1-2EC6-B9B0-567B3FA96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8C01E-D4E0-ECFE-138F-C1D78059C5CB}"/>
              </a:ext>
            </a:extLst>
          </p:cNvPr>
          <p:cNvSpPr>
            <a:spLocks noGrp="1"/>
          </p:cNvSpPr>
          <p:nvPr>
            <p:ph type="title"/>
          </p:nvPr>
        </p:nvSpPr>
        <p:spPr>
          <a:xfrm>
            <a:off x="508000" y="-146476"/>
            <a:ext cx="11176000" cy="1143000"/>
          </a:xfrm>
        </p:spPr>
        <p:txBody>
          <a:bodyPr/>
          <a:lstStyle/>
          <a:p>
            <a:r>
              <a:rPr lang="en-US" dirty="0"/>
              <a:t>Discussion</a:t>
            </a:r>
          </a:p>
        </p:txBody>
      </p:sp>
      <p:sp>
        <p:nvSpPr>
          <p:cNvPr id="13" name="Content Placeholder 2">
            <a:extLst>
              <a:ext uri="{FF2B5EF4-FFF2-40B4-BE49-F238E27FC236}">
                <a16:creationId xmlns:a16="http://schemas.microsoft.com/office/drawing/2014/main" id="{7402C690-EDB3-54D6-FBDE-1A2E92EDB883}"/>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grpSp>
        <p:nvGrpSpPr>
          <p:cNvPr id="9" name="Group 8">
            <a:extLst>
              <a:ext uri="{FF2B5EF4-FFF2-40B4-BE49-F238E27FC236}">
                <a16:creationId xmlns:a16="http://schemas.microsoft.com/office/drawing/2014/main" id="{790EB96A-5DCC-2189-CF00-16311900AC67}"/>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259E6E82-2474-77CD-FAEC-7BDC577C6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4C955A90-920B-8AE7-37D2-63462738CC3D}"/>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CCE38983-A885-84E9-9604-C8E7D0C14C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947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03E9-F666-537C-188F-7EF53882A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F4BF2-BF57-BAD9-244E-92F7567784BB}"/>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0BEF4C08-0F4A-2705-E438-EF7ECA9402F1}"/>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89E79177-7837-4443-9CBD-1E3B66CC7B19}"/>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grpSp>
        <p:nvGrpSpPr>
          <p:cNvPr id="9" name="Group 8">
            <a:extLst>
              <a:ext uri="{FF2B5EF4-FFF2-40B4-BE49-F238E27FC236}">
                <a16:creationId xmlns:a16="http://schemas.microsoft.com/office/drawing/2014/main" id="{23F2F3B8-F988-A7FA-DB1E-54D07B855D78}"/>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C196A6C1-3014-1395-9B97-835BEBF228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53B79E54-F98E-DF66-805B-2D7B1BABC6AF}"/>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97ECF73E-E929-3119-45DB-EBC55D2EEE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00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C52D-9AEA-4154-6375-4530586139B5}"/>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A7159FBA-1CD2-DA5B-C32F-9B39738871B9}"/>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4160D598-B2A5-497F-329A-ABA59F573BB0}"/>
              </a:ext>
            </a:extLst>
          </p:cNvPr>
          <p:cNvSpPr>
            <a:spLocks noGrp="1"/>
          </p:cNvSpPr>
          <p:nvPr>
            <p:ph type="title"/>
          </p:nvPr>
        </p:nvSpPr>
        <p:spPr>
          <a:xfrm>
            <a:off x="508000" y="-146476"/>
            <a:ext cx="11176000" cy="1143000"/>
          </a:xfrm>
        </p:spPr>
        <p:txBody>
          <a:bodyPr/>
          <a:lstStyle/>
          <a:p>
            <a:r>
              <a:rPr lang="en-US" dirty="0"/>
              <a:t>Background &amp; Hypothesis</a:t>
            </a:r>
          </a:p>
        </p:txBody>
      </p:sp>
      <p:sp>
        <p:nvSpPr>
          <p:cNvPr id="48" name="TextBox 47">
            <a:extLst>
              <a:ext uri="{FF2B5EF4-FFF2-40B4-BE49-F238E27FC236}">
                <a16:creationId xmlns:a16="http://schemas.microsoft.com/office/drawing/2014/main" id="{C5DBB4F5-53EB-0A2B-A821-071A66A6388F}"/>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Urslak</a:t>
            </a:r>
            <a:r>
              <a:rPr lang="en-US" altLang="en-US" sz="1000" dirty="0">
                <a:solidFill>
                  <a:schemeClr val="bg1"/>
                </a:solidFill>
                <a:cs typeface="Open Sans" panose="020B0606030504020204" pitchFamily="34" charset="0"/>
              </a:rPr>
              <a:t> R. </a:t>
            </a:r>
            <a:r>
              <a:rPr lang="en-US" altLang="en-US" sz="1000" i="1" dirty="0">
                <a:solidFill>
                  <a:schemeClr val="bg1"/>
                </a:solidFill>
                <a:cs typeface="Open Sans" panose="020B0606030504020204" pitchFamily="34" charset="0"/>
              </a:rPr>
              <a:t>Res Social </a:t>
            </a:r>
            <a:r>
              <a:rPr lang="en-US" altLang="en-US" sz="1000" i="1" dirty="0" err="1">
                <a:solidFill>
                  <a:schemeClr val="bg1"/>
                </a:solidFill>
                <a:cs typeface="Open Sans" panose="020B0606030504020204" pitchFamily="34" charset="0"/>
              </a:rPr>
              <a:t>Adm</a:t>
            </a:r>
            <a:r>
              <a:rPr lang="en-US" altLang="en-US" sz="1000" i="1" dirty="0">
                <a:solidFill>
                  <a:schemeClr val="bg1"/>
                </a:solidFill>
                <a:cs typeface="Open Sans" panose="020B0606030504020204" pitchFamily="34" charset="0"/>
              </a:rPr>
              <a:t> Pharm</a:t>
            </a:r>
            <a:r>
              <a:rPr lang="en-US" altLang="en-US" sz="1000" dirty="0">
                <a:solidFill>
                  <a:schemeClr val="bg1"/>
                </a:solidFill>
                <a:cs typeface="Open Sans" panose="020B0606030504020204" pitchFamily="34" charset="0"/>
              </a:rPr>
              <a:t> 2023; 19(9):1243-1255.</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grpSp>
        <p:nvGrpSpPr>
          <p:cNvPr id="68" name="Group 67">
            <a:extLst>
              <a:ext uri="{FF2B5EF4-FFF2-40B4-BE49-F238E27FC236}">
                <a16:creationId xmlns:a16="http://schemas.microsoft.com/office/drawing/2014/main" id="{A48E798F-D914-E797-898B-E53E72347777}"/>
              </a:ext>
            </a:extLst>
          </p:cNvPr>
          <p:cNvGrpSpPr/>
          <p:nvPr/>
        </p:nvGrpSpPr>
        <p:grpSpPr>
          <a:xfrm>
            <a:off x="260686" y="817077"/>
            <a:ext cx="5720327" cy="1920240"/>
            <a:chOff x="276728" y="1069747"/>
            <a:chExt cx="5720327" cy="1920240"/>
          </a:xfrm>
        </p:grpSpPr>
        <p:pic>
          <p:nvPicPr>
            <p:cNvPr id="42" name="Picture 41" descr="When Does Postpartum Depression End? - Edelica Health WI">
              <a:extLst>
                <a:ext uri="{FF2B5EF4-FFF2-40B4-BE49-F238E27FC236}">
                  <a16:creationId xmlns:a16="http://schemas.microsoft.com/office/drawing/2014/main" id="{FAC0EB1E-E1AF-4C36-04DD-564B401DDC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4" t="20502" r="14373"/>
            <a:stretch/>
          </p:blipFill>
          <p:spPr bwMode="auto">
            <a:xfrm>
              <a:off x="276728" y="1217061"/>
              <a:ext cx="293021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arth Globe Planet - 100 Pack Circle Stickers 3&quot; x 3&quot; - Picture 1 of 1">
              <a:extLst>
                <a:ext uri="{FF2B5EF4-FFF2-40B4-BE49-F238E27FC236}">
                  <a16:creationId xmlns:a16="http://schemas.microsoft.com/office/drawing/2014/main" id="{8F4A0750-0B05-1DA2-1549-295A04F05B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455" y="1217061"/>
              <a:ext cx="1649219"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Chart 43">
              <a:extLst>
                <a:ext uri="{FF2B5EF4-FFF2-40B4-BE49-F238E27FC236}">
                  <a16:creationId xmlns:a16="http://schemas.microsoft.com/office/drawing/2014/main" id="{C48668C9-4EAD-2278-4152-C6A6866216CD}"/>
                </a:ext>
              </a:extLst>
            </p:cNvPr>
            <p:cNvGraphicFramePr/>
            <p:nvPr/>
          </p:nvGraphicFramePr>
          <p:xfrm>
            <a:off x="1933054" y="1069747"/>
            <a:ext cx="4064001" cy="192024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4F8B786E-F829-48DA-DB6B-177657A81F97}"/>
                </a:ext>
              </a:extLst>
            </p:cNvPr>
            <p:cNvSpPr txBox="1"/>
            <p:nvPr/>
          </p:nvSpPr>
          <p:spPr>
            <a:xfrm>
              <a:off x="4001966" y="1451894"/>
              <a:ext cx="646331" cy="369332"/>
            </a:xfrm>
            <a:prstGeom prst="rect">
              <a:avLst/>
            </a:prstGeom>
            <a:noFill/>
          </p:spPr>
          <p:txBody>
            <a:bodyPr wrap="none" rtlCol="0">
              <a:spAutoFit/>
            </a:bodyPr>
            <a:lstStyle/>
            <a:p>
              <a:r>
                <a:rPr lang="en-US" dirty="0">
                  <a:solidFill>
                    <a:schemeClr val="bg1"/>
                  </a:solidFill>
                </a:rPr>
                <a:t>20%</a:t>
              </a:r>
            </a:p>
          </p:txBody>
        </p:sp>
      </p:grpSp>
    </p:spTree>
    <p:extLst>
      <p:ext uri="{BB962C8B-B14F-4D97-AF65-F5344CB8AC3E}">
        <p14:creationId xmlns:p14="http://schemas.microsoft.com/office/powerpoint/2010/main" val="298888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0A3B-8DED-C3BB-E487-C255F1C4D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21D4E-FFD2-65DA-1F2A-8118458C31F7}"/>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C57D511F-8592-8A91-039D-1FD474E64936}"/>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8199E754-C827-60C8-ADB9-1A26FFE39122}"/>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DB6C02C6-BB7C-A89C-0F6B-3C8A00966895}"/>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F8F7CED6-97D5-3ACF-7C26-C07C0A7C1B34}"/>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9" name="Group 8">
            <a:extLst>
              <a:ext uri="{FF2B5EF4-FFF2-40B4-BE49-F238E27FC236}">
                <a16:creationId xmlns:a16="http://schemas.microsoft.com/office/drawing/2014/main" id="{2BA7C9B6-7394-2127-9A12-3AE38CB55DD6}"/>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575BE833-CBFB-85A2-2B34-9145C93AD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5840147E-36BB-A87C-BD58-BA2070FC4F4B}"/>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F3799D59-3658-5746-53D7-C5E42DE566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910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ABAA7-6A10-10D6-25E5-DDC29D24F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66F30-4748-3006-2CED-64A46A9726F4}"/>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11141607-2393-598E-06EC-F9741387C42C}"/>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DC8A7957-5B8F-FA40-2FF2-F67C8C190171}"/>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7D621373-AE58-5BFE-E972-2B1E8E095B0E}"/>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99A48DE9-3B94-1D75-19E6-B971B77DE267}"/>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8" name="Group 7">
            <a:extLst>
              <a:ext uri="{FF2B5EF4-FFF2-40B4-BE49-F238E27FC236}">
                <a16:creationId xmlns:a16="http://schemas.microsoft.com/office/drawing/2014/main" id="{AAFD0C5F-75C0-67E0-0467-7F6094A98EA3}"/>
              </a:ext>
            </a:extLst>
          </p:cNvPr>
          <p:cNvGrpSpPr/>
          <p:nvPr/>
        </p:nvGrpSpPr>
        <p:grpSpPr>
          <a:xfrm>
            <a:off x="7940151" y="2469456"/>
            <a:ext cx="3170277" cy="1188720"/>
            <a:chOff x="7940151" y="2469456"/>
            <a:chExt cx="3170277" cy="1188720"/>
          </a:xfrm>
        </p:grpSpPr>
        <p:pic>
          <p:nvPicPr>
            <p:cNvPr id="18" name="Picture 6" descr="Anxiety - Anxious teen girl suffering from depression sitting with head in lap Woman mental health concept. Vector illustration. depression stock illustrations">
              <a:extLst>
                <a:ext uri="{FF2B5EF4-FFF2-40B4-BE49-F238E27FC236}">
                  <a16:creationId xmlns:a16="http://schemas.microsoft.com/office/drawing/2014/main" id="{52F25ECA-ECEE-C065-318E-E248217E93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2" t="5261" r="14373" b="5222"/>
            <a:stretch/>
          </p:blipFill>
          <p:spPr bwMode="auto">
            <a:xfrm>
              <a:off x="9533544" y="2469456"/>
              <a:ext cx="157688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motion, face, expression, frustration, panic attack, mental stress, depression, anxiety concept Emotion, face, expression, frustration, panic attack, mental stress, anxiety concept. Young anxious worried woman girl teenager character looking stressed and nervous with hands on mouth biting nails. anxiety stock illustrations">
              <a:extLst>
                <a:ext uri="{FF2B5EF4-FFF2-40B4-BE49-F238E27FC236}">
                  <a16:creationId xmlns:a16="http://schemas.microsoft.com/office/drawing/2014/main" id="{4C54D93D-52FE-9125-A23E-1B728F0B0D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0" t="4282" r="31047" b="3125"/>
            <a:stretch/>
          </p:blipFill>
          <p:spPr bwMode="auto">
            <a:xfrm>
              <a:off x="7940151" y="2469456"/>
              <a:ext cx="724307" cy="11887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1C68F7F-3F51-036A-3F62-3E65F8D8C8E5}"/>
                </a:ext>
              </a:extLst>
            </p:cNvPr>
            <p:cNvSpPr txBox="1"/>
            <p:nvPr/>
          </p:nvSpPr>
          <p:spPr>
            <a:xfrm>
              <a:off x="8961841" y="2832984"/>
              <a:ext cx="274320" cy="461665"/>
            </a:xfrm>
            <a:prstGeom prst="rect">
              <a:avLst/>
            </a:prstGeom>
            <a:noFill/>
          </p:spPr>
          <p:txBody>
            <a:bodyPr wrap="square">
              <a:spAutoFit/>
            </a:bodyPr>
            <a:lstStyle/>
            <a:p>
              <a:r>
                <a:rPr lang="en-US" sz="2400" b="1" kern="0" dirty="0">
                  <a:solidFill>
                    <a:srgbClr val="00539B"/>
                  </a:solidFill>
                </a:rPr>
                <a:t>&gt;</a:t>
              </a:r>
              <a:endParaRPr lang="en-US" sz="2400" b="1" dirty="0">
                <a:solidFill>
                  <a:srgbClr val="00539B"/>
                </a:solidFill>
              </a:endParaRPr>
            </a:p>
          </p:txBody>
        </p:sp>
      </p:grpSp>
      <p:grpSp>
        <p:nvGrpSpPr>
          <p:cNvPr id="9" name="Group 8">
            <a:extLst>
              <a:ext uri="{FF2B5EF4-FFF2-40B4-BE49-F238E27FC236}">
                <a16:creationId xmlns:a16="http://schemas.microsoft.com/office/drawing/2014/main" id="{B0892EB8-AE67-D181-0CDC-C51A1C387AAE}"/>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FF11F281-07F4-23D7-9EAD-3D92B87507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5925A5B-1C7D-BBD2-F892-5739858C0BA4}"/>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BE512A00-D586-60B6-316C-17F167BB1A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588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37A0-6A8F-A6FA-C187-B17B304A2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A226-A569-D327-8F04-A3B2EE4067A4}"/>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7D655B10-AD18-67FF-E3BF-507A27C413B9}"/>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265CF2E4-9189-2CC4-96FB-8DB6D556768F}"/>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76EE1C80-1B3B-800B-DFAC-798740676CC4}"/>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F044343F-1D4C-BC69-FB74-6C7D288FADAE}"/>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8" name="Group 7">
            <a:extLst>
              <a:ext uri="{FF2B5EF4-FFF2-40B4-BE49-F238E27FC236}">
                <a16:creationId xmlns:a16="http://schemas.microsoft.com/office/drawing/2014/main" id="{EFE159D1-E36D-E076-AE62-D5E0ABF1DDEC}"/>
              </a:ext>
            </a:extLst>
          </p:cNvPr>
          <p:cNvGrpSpPr/>
          <p:nvPr/>
        </p:nvGrpSpPr>
        <p:grpSpPr>
          <a:xfrm>
            <a:off x="7940151" y="2469456"/>
            <a:ext cx="3170277" cy="1188720"/>
            <a:chOff x="7940151" y="2469456"/>
            <a:chExt cx="3170277" cy="1188720"/>
          </a:xfrm>
        </p:grpSpPr>
        <p:pic>
          <p:nvPicPr>
            <p:cNvPr id="18" name="Picture 6" descr="Anxiety - Anxious teen girl suffering from depression sitting with head in lap Woman mental health concept. Vector illustration. depression stock illustrations">
              <a:extLst>
                <a:ext uri="{FF2B5EF4-FFF2-40B4-BE49-F238E27FC236}">
                  <a16:creationId xmlns:a16="http://schemas.microsoft.com/office/drawing/2014/main" id="{25D2CB09-578E-9824-A3FF-8B505138FD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2" t="5261" r="14373" b="5222"/>
            <a:stretch/>
          </p:blipFill>
          <p:spPr bwMode="auto">
            <a:xfrm>
              <a:off x="9533544" y="2469456"/>
              <a:ext cx="157688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motion, face, expression, frustration, panic attack, mental stress, depression, anxiety concept Emotion, face, expression, frustration, panic attack, mental stress, anxiety concept. Young anxious worried woman girl teenager character looking stressed and nervous with hands on mouth biting nails. anxiety stock illustrations">
              <a:extLst>
                <a:ext uri="{FF2B5EF4-FFF2-40B4-BE49-F238E27FC236}">
                  <a16:creationId xmlns:a16="http://schemas.microsoft.com/office/drawing/2014/main" id="{0732646B-A5D3-7EAA-CC9A-5316496D48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0" t="4282" r="31047" b="3125"/>
            <a:stretch/>
          </p:blipFill>
          <p:spPr bwMode="auto">
            <a:xfrm>
              <a:off x="7940151" y="2469456"/>
              <a:ext cx="724307" cy="11887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E57AB7A-9416-8C87-222F-C6227FEFDD57}"/>
                </a:ext>
              </a:extLst>
            </p:cNvPr>
            <p:cNvSpPr txBox="1"/>
            <p:nvPr/>
          </p:nvSpPr>
          <p:spPr>
            <a:xfrm>
              <a:off x="8961841" y="2832984"/>
              <a:ext cx="274320" cy="461665"/>
            </a:xfrm>
            <a:prstGeom prst="rect">
              <a:avLst/>
            </a:prstGeom>
            <a:noFill/>
          </p:spPr>
          <p:txBody>
            <a:bodyPr wrap="square">
              <a:spAutoFit/>
            </a:bodyPr>
            <a:lstStyle/>
            <a:p>
              <a:r>
                <a:rPr lang="en-US" sz="2400" b="1" kern="0" dirty="0">
                  <a:solidFill>
                    <a:srgbClr val="00539B"/>
                  </a:solidFill>
                </a:rPr>
                <a:t>&gt;</a:t>
              </a:r>
              <a:endParaRPr lang="en-US" sz="2400" b="1" dirty="0">
                <a:solidFill>
                  <a:srgbClr val="00539B"/>
                </a:solidFill>
              </a:endParaRPr>
            </a:p>
          </p:txBody>
        </p:sp>
      </p:grpSp>
      <p:sp>
        <p:nvSpPr>
          <p:cNvPr id="26" name="Content Placeholder 2">
            <a:extLst>
              <a:ext uri="{FF2B5EF4-FFF2-40B4-BE49-F238E27FC236}">
                <a16:creationId xmlns:a16="http://schemas.microsoft.com/office/drawing/2014/main" id="{1E0545FB-5E37-C014-52D2-3A36F9CDC0BB}"/>
              </a:ext>
            </a:extLst>
          </p:cNvPr>
          <p:cNvSpPr txBox="1">
            <a:spLocks/>
          </p:cNvSpPr>
          <p:nvPr/>
        </p:nvSpPr>
        <p:spPr bwMode="auto">
          <a:xfrm>
            <a:off x="258896" y="3953209"/>
            <a:ext cx="228600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Limitations</a:t>
            </a:r>
            <a:r>
              <a:rPr lang="en-US" kern="0" dirty="0">
                <a:solidFill>
                  <a:srgbClr val="00539B"/>
                </a:solidFill>
              </a:rPr>
              <a:t>:</a:t>
            </a:r>
          </a:p>
        </p:txBody>
      </p:sp>
      <p:grpSp>
        <p:nvGrpSpPr>
          <p:cNvPr id="9" name="Group 8">
            <a:extLst>
              <a:ext uri="{FF2B5EF4-FFF2-40B4-BE49-F238E27FC236}">
                <a16:creationId xmlns:a16="http://schemas.microsoft.com/office/drawing/2014/main" id="{23A6D988-B0F0-C3A5-0570-0C48835C5889}"/>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A988641E-2EDD-7450-7DC1-A87C128D7F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ACCEF45-C0DF-D8C7-B970-9C9F7935C10B}"/>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43925773-3E10-C448-DCAC-95382BF39A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5933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A6BCE-B297-9981-74E9-56FECC106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A1BEA-005E-D5A9-C8DB-BC8883E624B8}"/>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DB064E1D-C271-20EB-8E69-5DD0BD18038A}"/>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A69286AC-FE3F-79DB-F5BE-B93C394CAE3F}"/>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6EAE3494-E673-976F-19DC-F553C000A8B8}"/>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4F2E5716-06DD-DFCC-B98B-8987C6DEA799}"/>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8" name="Group 7">
            <a:extLst>
              <a:ext uri="{FF2B5EF4-FFF2-40B4-BE49-F238E27FC236}">
                <a16:creationId xmlns:a16="http://schemas.microsoft.com/office/drawing/2014/main" id="{2314A85C-94BF-DA4A-F61C-D22EF280E418}"/>
              </a:ext>
            </a:extLst>
          </p:cNvPr>
          <p:cNvGrpSpPr/>
          <p:nvPr/>
        </p:nvGrpSpPr>
        <p:grpSpPr>
          <a:xfrm>
            <a:off x="7940151" y="2469456"/>
            <a:ext cx="3170277" cy="1188720"/>
            <a:chOff x="7940151" y="2469456"/>
            <a:chExt cx="3170277" cy="1188720"/>
          </a:xfrm>
        </p:grpSpPr>
        <p:pic>
          <p:nvPicPr>
            <p:cNvPr id="18" name="Picture 6" descr="Anxiety - Anxious teen girl suffering from depression sitting with head in lap Woman mental health concept. Vector illustration. depression stock illustrations">
              <a:extLst>
                <a:ext uri="{FF2B5EF4-FFF2-40B4-BE49-F238E27FC236}">
                  <a16:creationId xmlns:a16="http://schemas.microsoft.com/office/drawing/2014/main" id="{8151DFD8-B90F-2F0C-4D8F-07984ACF01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2" t="5261" r="14373" b="5222"/>
            <a:stretch/>
          </p:blipFill>
          <p:spPr bwMode="auto">
            <a:xfrm>
              <a:off x="9533544" y="2469456"/>
              <a:ext cx="157688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motion, face, expression, frustration, panic attack, mental stress, depression, anxiety concept Emotion, face, expression, frustration, panic attack, mental stress, anxiety concept. Young anxious worried woman girl teenager character looking stressed and nervous with hands on mouth biting nails. anxiety stock illustrations">
              <a:extLst>
                <a:ext uri="{FF2B5EF4-FFF2-40B4-BE49-F238E27FC236}">
                  <a16:creationId xmlns:a16="http://schemas.microsoft.com/office/drawing/2014/main" id="{0F30C0D4-B2DF-7626-C9B3-A55B69D8C6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0" t="4282" r="31047" b="3125"/>
            <a:stretch/>
          </p:blipFill>
          <p:spPr bwMode="auto">
            <a:xfrm>
              <a:off x="7940151" y="2469456"/>
              <a:ext cx="724307" cy="11887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4A9A055-5E01-A5CD-CA35-C838135A304B}"/>
                </a:ext>
              </a:extLst>
            </p:cNvPr>
            <p:cNvSpPr txBox="1"/>
            <p:nvPr/>
          </p:nvSpPr>
          <p:spPr>
            <a:xfrm>
              <a:off x="8961841" y="2832984"/>
              <a:ext cx="274320" cy="461665"/>
            </a:xfrm>
            <a:prstGeom prst="rect">
              <a:avLst/>
            </a:prstGeom>
            <a:noFill/>
          </p:spPr>
          <p:txBody>
            <a:bodyPr wrap="square">
              <a:spAutoFit/>
            </a:bodyPr>
            <a:lstStyle/>
            <a:p>
              <a:r>
                <a:rPr lang="en-US" sz="2400" b="1" kern="0" dirty="0">
                  <a:solidFill>
                    <a:srgbClr val="00539B"/>
                  </a:solidFill>
                </a:rPr>
                <a:t>&gt;</a:t>
              </a:r>
              <a:endParaRPr lang="en-US" sz="2400" b="1" dirty="0">
                <a:solidFill>
                  <a:srgbClr val="00539B"/>
                </a:solidFill>
              </a:endParaRPr>
            </a:p>
          </p:txBody>
        </p:sp>
      </p:grpSp>
      <p:sp>
        <p:nvSpPr>
          <p:cNvPr id="26" name="Content Placeholder 2">
            <a:extLst>
              <a:ext uri="{FF2B5EF4-FFF2-40B4-BE49-F238E27FC236}">
                <a16:creationId xmlns:a16="http://schemas.microsoft.com/office/drawing/2014/main" id="{CDF1294D-F593-8CF2-C4CA-82173A5795AF}"/>
              </a:ext>
            </a:extLst>
          </p:cNvPr>
          <p:cNvSpPr txBox="1">
            <a:spLocks/>
          </p:cNvSpPr>
          <p:nvPr/>
        </p:nvSpPr>
        <p:spPr bwMode="auto">
          <a:xfrm>
            <a:off x="258896" y="3953209"/>
            <a:ext cx="228600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Limitations</a:t>
            </a:r>
            <a:r>
              <a:rPr lang="en-US" kern="0" dirty="0">
                <a:solidFill>
                  <a:srgbClr val="00539B"/>
                </a:solidFill>
              </a:rPr>
              <a:t>:</a:t>
            </a:r>
          </a:p>
        </p:txBody>
      </p:sp>
      <p:sp>
        <p:nvSpPr>
          <p:cNvPr id="27" name="Title 1">
            <a:extLst>
              <a:ext uri="{FF2B5EF4-FFF2-40B4-BE49-F238E27FC236}">
                <a16:creationId xmlns:a16="http://schemas.microsoft.com/office/drawing/2014/main" id="{49D3BEBD-42EB-D3B0-B0D4-A36CC775B70D}"/>
              </a:ext>
            </a:extLst>
          </p:cNvPr>
          <p:cNvSpPr txBox="1">
            <a:spLocks/>
          </p:cNvSpPr>
          <p:nvPr/>
        </p:nvSpPr>
        <p:spPr bwMode="auto">
          <a:xfrm>
            <a:off x="2689087" y="4021052"/>
            <a:ext cx="3931920" cy="45720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Reasons for Prescription</a:t>
            </a:r>
          </a:p>
        </p:txBody>
      </p:sp>
      <p:grpSp>
        <p:nvGrpSpPr>
          <p:cNvPr id="9" name="Group 8">
            <a:extLst>
              <a:ext uri="{FF2B5EF4-FFF2-40B4-BE49-F238E27FC236}">
                <a16:creationId xmlns:a16="http://schemas.microsoft.com/office/drawing/2014/main" id="{FBD58B4D-E61A-2B60-2BFF-2D0125230B93}"/>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F3A162EB-1DEA-40F5-F784-1E055C5DCD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DE52EDC-1301-C2D3-404B-79AD2E8A3726}"/>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2F87844A-8A0F-F9AA-935C-7E7BFA0EFFB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9726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2D03-8AB8-E42A-7658-62B02F383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E9F13-AD4B-D8D8-3EF1-5E70A889F720}"/>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733F8CA3-E21F-DD26-508A-5CE25B95BBA5}"/>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1EC6137B-FC84-2637-89FE-C0C100EF0A0A}"/>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208293E8-4409-8D20-91D3-15E7584DF162}"/>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0EC59834-C0F7-5E72-C00A-FEC29D8D3EBD}"/>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8" name="Group 7">
            <a:extLst>
              <a:ext uri="{FF2B5EF4-FFF2-40B4-BE49-F238E27FC236}">
                <a16:creationId xmlns:a16="http://schemas.microsoft.com/office/drawing/2014/main" id="{685BDA80-8D85-2F4B-BD01-AFA7EF83C84E}"/>
              </a:ext>
            </a:extLst>
          </p:cNvPr>
          <p:cNvGrpSpPr/>
          <p:nvPr/>
        </p:nvGrpSpPr>
        <p:grpSpPr>
          <a:xfrm>
            <a:off x="7940151" y="2469456"/>
            <a:ext cx="3170277" cy="1188720"/>
            <a:chOff x="7940151" y="2469456"/>
            <a:chExt cx="3170277" cy="1188720"/>
          </a:xfrm>
        </p:grpSpPr>
        <p:pic>
          <p:nvPicPr>
            <p:cNvPr id="18" name="Picture 6" descr="Anxiety - Anxious teen girl suffering from depression sitting with head in lap Woman mental health concept. Vector illustration. depression stock illustrations">
              <a:extLst>
                <a:ext uri="{FF2B5EF4-FFF2-40B4-BE49-F238E27FC236}">
                  <a16:creationId xmlns:a16="http://schemas.microsoft.com/office/drawing/2014/main" id="{F1C4FEAA-24C8-2026-B9C5-7F92372E18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2" t="5261" r="14373" b="5222"/>
            <a:stretch/>
          </p:blipFill>
          <p:spPr bwMode="auto">
            <a:xfrm>
              <a:off x="9533544" y="2469456"/>
              <a:ext cx="157688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motion, face, expression, frustration, panic attack, mental stress, depression, anxiety concept Emotion, face, expression, frustration, panic attack, mental stress, anxiety concept. Young anxious worried woman girl teenager character looking stressed and nervous with hands on mouth biting nails. anxiety stock illustrations">
              <a:extLst>
                <a:ext uri="{FF2B5EF4-FFF2-40B4-BE49-F238E27FC236}">
                  <a16:creationId xmlns:a16="http://schemas.microsoft.com/office/drawing/2014/main" id="{5E77F549-5C03-D4B0-25CA-4E8D4F3C92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0" t="4282" r="31047" b="3125"/>
            <a:stretch/>
          </p:blipFill>
          <p:spPr bwMode="auto">
            <a:xfrm>
              <a:off x="7940151" y="2469456"/>
              <a:ext cx="724307" cy="11887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760D835-5EB5-CC47-8D72-C3A4C11D06FF}"/>
                </a:ext>
              </a:extLst>
            </p:cNvPr>
            <p:cNvSpPr txBox="1"/>
            <p:nvPr/>
          </p:nvSpPr>
          <p:spPr>
            <a:xfrm>
              <a:off x="8961841" y="2832984"/>
              <a:ext cx="274320" cy="461665"/>
            </a:xfrm>
            <a:prstGeom prst="rect">
              <a:avLst/>
            </a:prstGeom>
            <a:noFill/>
          </p:spPr>
          <p:txBody>
            <a:bodyPr wrap="square">
              <a:spAutoFit/>
            </a:bodyPr>
            <a:lstStyle/>
            <a:p>
              <a:r>
                <a:rPr lang="en-US" sz="2400" b="1" kern="0" dirty="0">
                  <a:solidFill>
                    <a:srgbClr val="00539B"/>
                  </a:solidFill>
                </a:rPr>
                <a:t>&gt;</a:t>
              </a:r>
              <a:endParaRPr lang="en-US" sz="2400" b="1" dirty="0">
                <a:solidFill>
                  <a:srgbClr val="00539B"/>
                </a:solidFill>
              </a:endParaRPr>
            </a:p>
          </p:txBody>
        </p:sp>
      </p:grpSp>
      <p:sp>
        <p:nvSpPr>
          <p:cNvPr id="26" name="Content Placeholder 2">
            <a:extLst>
              <a:ext uri="{FF2B5EF4-FFF2-40B4-BE49-F238E27FC236}">
                <a16:creationId xmlns:a16="http://schemas.microsoft.com/office/drawing/2014/main" id="{5F90032A-AF97-E278-BFE7-28F2D9D75FEF}"/>
              </a:ext>
            </a:extLst>
          </p:cNvPr>
          <p:cNvSpPr txBox="1">
            <a:spLocks/>
          </p:cNvSpPr>
          <p:nvPr/>
        </p:nvSpPr>
        <p:spPr bwMode="auto">
          <a:xfrm>
            <a:off x="258896" y="3953209"/>
            <a:ext cx="228600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Limitations</a:t>
            </a:r>
            <a:r>
              <a:rPr lang="en-US" kern="0" dirty="0">
                <a:solidFill>
                  <a:srgbClr val="00539B"/>
                </a:solidFill>
              </a:rPr>
              <a:t>:</a:t>
            </a:r>
          </a:p>
        </p:txBody>
      </p:sp>
      <p:sp>
        <p:nvSpPr>
          <p:cNvPr id="27" name="Title 1">
            <a:extLst>
              <a:ext uri="{FF2B5EF4-FFF2-40B4-BE49-F238E27FC236}">
                <a16:creationId xmlns:a16="http://schemas.microsoft.com/office/drawing/2014/main" id="{4BE0D046-E4CB-732E-21B9-2B249CD7D994}"/>
              </a:ext>
            </a:extLst>
          </p:cNvPr>
          <p:cNvSpPr txBox="1">
            <a:spLocks/>
          </p:cNvSpPr>
          <p:nvPr/>
        </p:nvSpPr>
        <p:spPr bwMode="auto">
          <a:xfrm>
            <a:off x="2689087" y="4021052"/>
            <a:ext cx="3931920" cy="45720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Reasons for Prescription</a:t>
            </a:r>
          </a:p>
        </p:txBody>
      </p:sp>
      <p:sp>
        <p:nvSpPr>
          <p:cNvPr id="28" name="Title 1">
            <a:extLst>
              <a:ext uri="{FF2B5EF4-FFF2-40B4-BE49-F238E27FC236}">
                <a16:creationId xmlns:a16="http://schemas.microsoft.com/office/drawing/2014/main" id="{3D57A501-D590-9008-F76C-6D9C2A8A86FF}"/>
              </a:ext>
            </a:extLst>
          </p:cNvPr>
          <p:cNvSpPr txBox="1">
            <a:spLocks/>
          </p:cNvSpPr>
          <p:nvPr/>
        </p:nvSpPr>
        <p:spPr bwMode="auto">
          <a:xfrm>
            <a:off x="7034138" y="4021052"/>
            <a:ext cx="3566160" cy="45720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 Adherence</a:t>
            </a:r>
          </a:p>
        </p:txBody>
      </p:sp>
      <p:grpSp>
        <p:nvGrpSpPr>
          <p:cNvPr id="9" name="Group 8">
            <a:extLst>
              <a:ext uri="{FF2B5EF4-FFF2-40B4-BE49-F238E27FC236}">
                <a16:creationId xmlns:a16="http://schemas.microsoft.com/office/drawing/2014/main" id="{3FA53F9E-75E2-C085-98E8-9D7C2838C091}"/>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803A9E10-D1EB-EE98-85B2-C039A3B81F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A50E527-F521-3F3F-D531-700A224BCE89}"/>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512A0D95-6DEE-8086-66C4-95C03CA086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5386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C6558-CFA0-A3A4-E806-77469B817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4C78D-878D-B14F-B650-0025E712EC73}"/>
              </a:ext>
            </a:extLst>
          </p:cNvPr>
          <p:cNvSpPr>
            <a:spLocks noGrp="1"/>
          </p:cNvSpPr>
          <p:nvPr>
            <p:ph type="title"/>
          </p:nvPr>
        </p:nvSpPr>
        <p:spPr>
          <a:xfrm>
            <a:off x="508000" y="-146476"/>
            <a:ext cx="11176000" cy="1143000"/>
          </a:xfrm>
        </p:spPr>
        <p:txBody>
          <a:bodyPr/>
          <a:lstStyle/>
          <a:p>
            <a:r>
              <a:rPr lang="en-US" dirty="0"/>
              <a:t>Discussion</a:t>
            </a:r>
          </a:p>
        </p:txBody>
      </p:sp>
      <p:sp>
        <p:nvSpPr>
          <p:cNvPr id="12" name="Title 1">
            <a:extLst>
              <a:ext uri="{FF2B5EF4-FFF2-40B4-BE49-F238E27FC236}">
                <a16:creationId xmlns:a16="http://schemas.microsoft.com/office/drawing/2014/main" id="{4AB5BDCE-D9E6-5B93-495D-05DD2FC551AB}"/>
              </a:ext>
            </a:extLst>
          </p:cNvPr>
          <p:cNvSpPr txBox="1">
            <a:spLocks/>
          </p:cNvSpPr>
          <p:nvPr/>
        </p:nvSpPr>
        <p:spPr bwMode="auto">
          <a:xfrm>
            <a:off x="6995959" y="872140"/>
            <a:ext cx="4922145" cy="118872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Anxiolytics +/- Antidepressants</a:t>
            </a:r>
            <a:br>
              <a:rPr lang="en-US" sz="2400" kern="0" dirty="0"/>
            </a:br>
            <a:r>
              <a:rPr lang="en-US" sz="2400" kern="0" dirty="0"/>
              <a:t>&gt;</a:t>
            </a:r>
            <a:br>
              <a:rPr lang="en-US" sz="2400" kern="0" dirty="0"/>
            </a:br>
            <a:r>
              <a:rPr lang="en-US" sz="2400" kern="0" dirty="0"/>
              <a:t>Antidepressants Alone</a:t>
            </a:r>
          </a:p>
        </p:txBody>
      </p:sp>
      <p:sp>
        <p:nvSpPr>
          <p:cNvPr id="13" name="Content Placeholder 2">
            <a:extLst>
              <a:ext uri="{FF2B5EF4-FFF2-40B4-BE49-F238E27FC236}">
                <a16:creationId xmlns:a16="http://schemas.microsoft.com/office/drawing/2014/main" id="{4F27276E-4EDF-C3C1-CE56-CA402A218B2B}"/>
              </a:ext>
            </a:extLst>
          </p:cNvPr>
          <p:cNvSpPr>
            <a:spLocks noGrp="1"/>
          </p:cNvSpPr>
          <p:nvPr>
            <p:ph idx="1"/>
          </p:nvPr>
        </p:nvSpPr>
        <p:spPr>
          <a:xfrm>
            <a:off x="258896" y="872140"/>
            <a:ext cx="2834640" cy="592886"/>
          </a:xfrm>
        </p:spPr>
        <p:txBody>
          <a:bodyPr/>
          <a:lstStyle/>
          <a:p>
            <a:pPr marL="0" indent="0" defTabSz="2633472" eaLnBrk="1" fontAlgn="auto" hangingPunct="1">
              <a:spcBef>
                <a:spcPts val="0"/>
              </a:spcBef>
              <a:spcAft>
                <a:spcPts val="0"/>
              </a:spcAft>
              <a:buNone/>
              <a:defRPr/>
            </a:pPr>
            <a:r>
              <a:rPr lang="en-US" u="sng" dirty="0">
                <a:solidFill>
                  <a:srgbClr val="00539B"/>
                </a:solidFill>
              </a:rPr>
              <a:t>Main Findings</a:t>
            </a:r>
            <a:r>
              <a:rPr lang="en-US" dirty="0">
                <a:solidFill>
                  <a:srgbClr val="00539B"/>
                </a:solidFill>
              </a:rPr>
              <a:t>:</a:t>
            </a:r>
          </a:p>
        </p:txBody>
      </p:sp>
      <p:sp>
        <p:nvSpPr>
          <p:cNvPr id="21" name="Content Placeholder 2">
            <a:extLst>
              <a:ext uri="{FF2B5EF4-FFF2-40B4-BE49-F238E27FC236}">
                <a16:creationId xmlns:a16="http://schemas.microsoft.com/office/drawing/2014/main" id="{3A95AF47-261A-DB9D-EABC-C9F5D9875ACA}"/>
              </a:ext>
            </a:extLst>
          </p:cNvPr>
          <p:cNvSpPr txBox="1">
            <a:spLocks/>
          </p:cNvSpPr>
          <p:nvPr/>
        </p:nvSpPr>
        <p:spPr bwMode="auto">
          <a:xfrm>
            <a:off x="258896" y="246945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Interpretation</a:t>
            </a:r>
            <a:r>
              <a:rPr lang="en-US" kern="0" dirty="0">
                <a:solidFill>
                  <a:srgbClr val="00539B"/>
                </a:solidFill>
              </a:rPr>
              <a:t>:</a:t>
            </a:r>
          </a:p>
        </p:txBody>
      </p:sp>
      <p:sp>
        <p:nvSpPr>
          <p:cNvPr id="22" name="Title 1">
            <a:extLst>
              <a:ext uri="{FF2B5EF4-FFF2-40B4-BE49-F238E27FC236}">
                <a16:creationId xmlns:a16="http://schemas.microsoft.com/office/drawing/2014/main" id="{9E71EE03-9B37-6CFD-969C-5A40D54E272C}"/>
              </a:ext>
            </a:extLst>
          </p:cNvPr>
          <p:cNvSpPr txBox="1">
            <a:spLocks/>
          </p:cNvSpPr>
          <p:nvPr/>
        </p:nvSpPr>
        <p:spPr bwMode="auto">
          <a:xfrm>
            <a:off x="3079479" y="2652336"/>
            <a:ext cx="3840480" cy="82296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Medications = Indicators of Disease Severity</a:t>
            </a:r>
          </a:p>
        </p:txBody>
      </p:sp>
      <p:grpSp>
        <p:nvGrpSpPr>
          <p:cNvPr id="8" name="Group 7">
            <a:extLst>
              <a:ext uri="{FF2B5EF4-FFF2-40B4-BE49-F238E27FC236}">
                <a16:creationId xmlns:a16="http://schemas.microsoft.com/office/drawing/2014/main" id="{4F2FE247-6645-CF20-3060-1E4CC17AB1CC}"/>
              </a:ext>
            </a:extLst>
          </p:cNvPr>
          <p:cNvGrpSpPr/>
          <p:nvPr/>
        </p:nvGrpSpPr>
        <p:grpSpPr>
          <a:xfrm>
            <a:off x="7940151" y="2469456"/>
            <a:ext cx="3170277" cy="1188720"/>
            <a:chOff x="7940151" y="2469456"/>
            <a:chExt cx="3170277" cy="1188720"/>
          </a:xfrm>
        </p:grpSpPr>
        <p:pic>
          <p:nvPicPr>
            <p:cNvPr id="18" name="Picture 6" descr="Anxiety - Anxious teen girl suffering from depression sitting with head in lap Woman mental health concept. Vector illustration. depression stock illustrations">
              <a:extLst>
                <a:ext uri="{FF2B5EF4-FFF2-40B4-BE49-F238E27FC236}">
                  <a16:creationId xmlns:a16="http://schemas.microsoft.com/office/drawing/2014/main" id="{61405E64-4EC8-34FE-B067-BEEE2A5EB0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2" t="5261" r="14373" b="5222"/>
            <a:stretch/>
          </p:blipFill>
          <p:spPr bwMode="auto">
            <a:xfrm>
              <a:off x="9533544" y="2469456"/>
              <a:ext cx="157688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motion, face, expression, frustration, panic attack, mental stress, depression, anxiety concept Emotion, face, expression, frustration, panic attack, mental stress, anxiety concept. Young anxious worried woman girl teenager character looking stressed and nervous with hands on mouth biting nails. anxiety stock illustrations">
              <a:extLst>
                <a:ext uri="{FF2B5EF4-FFF2-40B4-BE49-F238E27FC236}">
                  <a16:creationId xmlns:a16="http://schemas.microsoft.com/office/drawing/2014/main" id="{28F23522-DE47-E575-BABF-B6E0870B14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40" t="4282" r="31047" b="3125"/>
            <a:stretch/>
          </p:blipFill>
          <p:spPr bwMode="auto">
            <a:xfrm>
              <a:off x="7940151" y="2469456"/>
              <a:ext cx="724307" cy="11887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ECDDBBF-0AA2-6A97-8235-9C19D6845380}"/>
                </a:ext>
              </a:extLst>
            </p:cNvPr>
            <p:cNvSpPr txBox="1"/>
            <p:nvPr/>
          </p:nvSpPr>
          <p:spPr>
            <a:xfrm>
              <a:off x="8961841" y="2832984"/>
              <a:ext cx="274320" cy="461665"/>
            </a:xfrm>
            <a:prstGeom prst="rect">
              <a:avLst/>
            </a:prstGeom>
            <a:noFill/>
          </p:spPr>
          <p:txBody>
            <a:bodyPr wrap="square">
              <a:spAutoFit/>
            </a:bodyPr>
            <a:lstStyle/>
            <a:p>
              <a:r>
                <a:rPr lang="en-US" sz="2400" b="1" kern="0" dirty="0">
                  <a:solidFill>
                    <a:srgbClr val="00539B"/>
                  </a:solidFill>
                </a:rPr>
                <a:t>&gt;</a:t>
              </a:r>
              <a:endParaRPr lang="en-US" sz="2400" b="1" dirty="0">
                <a:solidFill>
                  <a:srgbClr val="00539B"/>
                </a:solidFill>
              </a:endParaRPr>
            </a:p>
          </p:txBody>
        </p:sp>
      </p:grpSp>
      <p:sp>
        <p:nvSpPr>
          <p:cNvPr id="30" name="Content Placeholder 2">
            <a:extLst>
              <a:ext uri="{FF2B5EF4-FFF2-40B4-BE49-F238E27FC236}">
                <a16:creationId xmlns:a16="http://schemas.microsoft.com/office/drawing/2014/main" id="{5D670EC0-3C59-E609-4739-03BFB7B3224C}"/>
              </a:ext>
            </a:extLst>
          </p:cNvPr>
          <p:cNvSpPr txBox="1">
            <a:spLocks/>
          </p:cNvSpPr>
          <p:nvPr/>
        </p:nvSpPr>
        <p:spPr bwMode="auto">
          <a:xfrm>
            <a:off x="258896" y="4728896"/>
            <a:ext cx="283464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Significance</a:t>
            </a:r>
            <a:r>
              <a:rPr lang="en-US" kern="0" dirty="0">
                <a:solidFill>
                  <a:srgbClr val="00539B"/>
                </a:solidFill>
              </a:rPr>
              <a:t>:</a:t>
            </a:r>
          </a:p>
        </p:txBody>
      </p:sp>
      <p:pic>
        <p:nvPicPr>
          <p:cNvPr id="32" name="Picture 31" descr="When Does Postpartum Depression End? - Edelica Health WI">
            <a:extLst>
              <a:ext uri="{FF2B5EF4-FFF2-40B4-BE49-F238E27FC236}">
                <a16:creationId xmlns:a16="http://schemas.microsoft.com/office/drawing/2014/main" id="{6CC49D2A-F991-5BB4-06EB-5C6684446C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24" t="20502" r="14373"/>
          <a:stretch/>
        </p:blipFill>
        <p:spPr bwMode="auto">
          <a:xfrm>
            <a:off x="3112078" y="4841230"/>
            <a:ext cx="2521351" cy="1416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Globe Planet - 100 Pack Circle Stickers 3&quot; x 3&quot; - Picture 1 of 1">
            <a:extLst>
              <a:ext uri="{FF2B5EF4-FFF2-40B4-BE49-F238E27FC236}">
                <a16:creationId xmlns:a16="http://schemas.microsoft.com/office/drawing/2014/main" id="{7C6ACC79-AB96-C05E-56E4-F88632CFC3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1846" y="4841230"/>
            <a:ext cx="1419096" cy="14162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Chart 33">
            <a:extLst>
              <a:ext uri="{FF2B5EF4-FFF2-40B4-BE49-F238E27FC236}">
                <a16:creationId xmlns:a16="http://schemas.microsoft.com/office/drawing/2014/main" id="{66189706-F8B2-A9A0-7E9C-6DC615E19215}"/>
              </a:ext>
            </a:extLst>
          </p:cNvPr>
          <p:cNvGraphicFramePr/>
          <p:nvPr/>
        </p:nvGraphicFramePr>
        <p:xfrm>
          <a:off x="5102471" y="4700617"/>
          <a:ext cx="3496933" cy="1652301"/>
        </p:xfrm>
        <a:graphic>
          <a:graphicData uri="http://schemas.openxmlformats.org/drawingml/2006/chart">
            <c:chart xmlns:c="http://schemas.openxmlformats.org/drawingml/2006/chart" xmlns:r="http://schemas.openxmlformats.org/officeDocument/2006/relationships" r:id="rId7"/>
          </a:graphicData>
        </a:graphic>
      </p:graphicFrame>
      <p:sp>
        <p:nvSpPr>
          <p:cNvPr id="35" name="TextBox 34">
            <a:extLst>
              <a:ext uri="{FF2B5EF4-FFF2-40B4-BE49-F238E27FC236}">
                <a16:creationId xmlns:a16="http://schemas.microsoft.com/office/drawing/2014/main" id="{97C62C49-2637-0740-E373-CF0063F8B632}"/>
              </a:ext>
            </a:extLst>
          </p:cNvPr>
          <p:cNvSpPr txBox="1"/>
          <p:nvPr/>
        </p:nvSpPr>
        <p:spPr>
          <a:xfrm>
            <a:off x="6787199" y="4994308"/>
            <a:ext cx="556146" cy="317798"/>
          </a:xfrm>
          <a:prstGeom prst="rect">
            <a:avLst/>
          </a:prstGeom>
          <a:noFill/>
        </p:spPr>
        <p:txBody>
          <a:bodyPr wrap="none" rtlCol="0">
            <a:spAutoFit/>
          </a:bodyPr>
          <a:lstStyle/>
          <a:p>
            <a:r>
              <a:rPr lang="en-US" dirty="0">
                <a:solidFill>
                  <a:schemeClr val="bg1"/>
                </a:solidFill>
              </a:rPr>
              <a:t>20%</a:t>
            </a:r>
          </a:p>
        </p:txBody>
      </p:sp>
      <p:sp>
        <p:nvSpPr>
          <p:cNvPr id="26" name="Content Placeholder 2">
            <a:extLst>
              <a:ext uri="{FF2B5EF4-FFF2-40B4-BE49-F238E27FC236}">
                <a16:creationId xmlns:a16="http://schemas.microsoft.com/office/drawing/2014/main" id="{BA59276F-BC6A-57F9-25F4-0290091F9113}"/>
              </a:ext>
            </a:extLst>
          </p:cNvPr>
          <p:cNvSpPr txBox="1">
            <a:spLocks/>
          </p:cNvSpPr>
          <p:nvPr/>
        </p:nvSpPr>
        <p:spPr bwMode="auto">
          <a:xfrm>
            <a:off x="258896" y="3953209"/>
            <a:ext cx="2286000" cy="5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2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a:lstStyle>
          <a:p>
            <a:pPr marL="0" indent="0" defTabSz="2633472" eaLnBrk="1" fontAlgn="auto" hangingPunct="1">
              <a:spcBef>
                <a:spcPts val="0"/>
              </a:spcBef>
              <a:spcAft>
                <a:spcPts val="0"/>
              </a:spcAft>
              <a:buFontTx/>
              <a:buNone/>
              <a:defRPr/>
            </a:pPr>
            <a:r>
              <a:rPr lang="en-US" u="sng" kern="0" dirty="0">
                <a:solidFill>
                  <a:srgbClr val="00539B"/>
                </a:solidFill>
              </a:rPr>
              <a:t>Limitations</a:t>
            </a:r>
            <a:r>
              <a:rPr lang="en-US" kern="0" dirty="0">
                <a:solidFill>
                  <a:srgbClr val="00539B"/>
                </a:solidFill>
              </a:rPr>
              <a:t>:</a:t>
            </a:r>
          </a:p>
        </p:txBody>
      </p:sp>
      <p:sp>
        <p:nvSpPr>
          <p:cNvPr id="27" name="Title 1">
            <a:extLst>
              <a:ext uri="{FF2B5EF4-FFF2-40B4-BE49-F238E27FC236}">
                <a16:creationId xmlns:a16="http://schemas.microsoft.com/office/drawing/2014/main" id="{26184E0E-4C93-4DD9-78AA-15FEE7EC0FD1}"/>
              </a:ext>
            </a:extLst>
          </p:cNvPr>
          <p:cNvSpPr txBox="1">
            <a:spLocks/>
          </p:cNvSpPr>
          <p:nvPr/>
        </p:nvSpPr>
        <p:spPr bwMode="auto">
          <a:xfrm>
            <a:off x="2689087" y="4021052"/>
            <a:ext cx="3931920" cy="45720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Reasons for Prescription</a:t>
            </a:r>
          </a:p>
        </p:txBody>
      </p:sp>
      <p:sp>
        <p:nvSpPr>
          <p:cNvPr id="28" name="Title 1">
            <a:extLst>
              <a:ext uri="{FF2B5EF4-FFF2-40B4-BE49-F238E27FC236}">
                <a16:creationId xmlns:a16="http://schemas.microsoft.com/office/drawing/2014/main" id="{DFC9F16F-E079-5C76-6239-E2FE1468DC4F}"/>
              </a:ext>
            </a:extLst>
          </p:cNvPr>
          <p:cNvSpPr txBox="1">
            <a:spLocks/>
          </p:cNvSpPr>
          <p:nvPr/>
        </p:nvSpPr>
        <p:spPr bwMode="auto">
          <a:xfrm>
            <a:off x="7034138" y="4021052"/>
            <a:ext cx="3566160" cy="457200"/>
          </a:xfrm>
          <a:prstGeom prst="roundRect">
            <a:avLst/>
          </a:prstGeom>
          <a:noFill/>
          <a:ln w="38100">
            <a:solidFill>
              <a:srgbClr val="00539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sz="2400" kern="0" dirty="0"/>
              <a:t>Medication Adherence</a:t>
            </a:r>
          </a:p>
        </p:txBody>
      </p:sp>
      <p:grpSp>
        <p:nvGrpSpPr>
          <p:cNvPr id="9" name="Group 8">
            <a:extLst>
              <a:ext uri="{FF2B5EF4-FFF2-40B4-BE49-F238E27FC236}">
                <a16:creationId xmlns:a16="http://schemas.microsoft.com/office/drawing/2014/main" id="{9C816A97-AA18-1CA8-43EA-4DB907AF1614}"/>
              </a:ext>
            </a:extLst>
          </p:cNvPr>
          <p:cNvGrpSpPr/>
          <p:nvPr/>
        </p:nvGrpSpPr>
        <p:grpSpPr>
          <a:xfrm>
            <a:off x="3182120" y="872140"/>
            <a:ext cx="3142496" cy="1292860"/>
            <a:chOff x="3182120" y="872140"/>
            <a:chExt cx="3142496" cy="1292860"/>
          </a:xfrm>
        </p:grpSpPr>
        <p:pic>
          <p:nvPicPr>
            <p:cNvPr id="3" name="Picture 6" descr="Pills Cartoon Vector Icon Illustration ...">
              <a:extLst>
                <a:ext uri="{FF2B5EF4-FFF2-40B4-BE49-F238E27FC236}">
                  <a16:creationId xmlns:a16="http://schemas.microsoft.com/office/drawing/2014/main" id="{5DAE5192-D583-6CAD-F1EF-FD03915B31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879" t="16653" r="9279" b="15080"/>
            <a:stretch/>
          </p:blipFill>
          <p:spPr bwMode="auto">
            <a:xfrm>
              <a:off x="3182120" y="872140"/>
              <a:ext cx="1407695" cy="11887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F8A89C6-B9BB-ACF8-BECA-A70EAFFAF3B9}"/>
                </a:ext>
              </a:extLst>
            </p:cNvPr>
            <p:cNvCxnSpPr>
              <a:cxnSpLocks/>
            </p:cNvCxnSpPr>
            <p:nvPr/>
          </p:nvCxnSpPr>
          <p:spPr>
            <a:xfrm>
              <a:off x="4650072" y="1570640"/>
              <a:ext cx="640080"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4" descr="measuring pressure of the pregnant woman. measuring pressure of the pregnant woman. hypertensive disorder pregnancy stock illustrations">
              <a:extLst>
                <a:ext uri="{FF2B5EF4-FFF2-40B4-BE49-F238E27FC236}">
                  <a16:creationId xmlns:a16="http://schemas.microsoft.com/office/drawing/2014/main" id="{A2AFFFA4-9A14-3C5B-AE3C-6EEB370920C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36" t="6325" r="7903" b="5206"/>
            <a:stretch/>
          </p:blipFill>
          <p:spPr bwMode="auto">
            <a:xfrm>
              <a:off x="5350410" y="976280"/>
              <a:ext cx="974206" cy="118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274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9A7B-F12B-190D-DCCD-1131512153AB}"/>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52BCAA5D-3286-7F23-A576-0A5B896DB8F8}"/>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A94CBE33-1073-5A31-9EC0-83ACB0519E52}"/>
              </a:ext>
            </a:extLst>
          </p:cNvPr>
          <p:cNvSpPr>
            <a:spLocks noGrp="1"/>
          </p:cNvSpPr>
          <p:nvPr>
            <p:ph type="title"/>
          </p:nvPr>
        </p:nvSpPr>
        <p:spPr>
          <a:xfrm>
            <a:off x="508000" y="-146476"/>
            <a:ext cx="11176000" cy="1143000"/>
          </a:xfrm>
        </p:spPr>
        <p:txBody>
          <a:bodyPr/>
          <a:lstStyle/>
          <a:p>
            <a:r>
              <a:rPr lang="en-US" dirty="0"/>
              <a:t>Background &amp; Hypothesis</a:t>
            </a:r>
          </a:p>
        </p:txBody>
      </p:sp>
      <p:sp>
        <p:nvSpPr>
          <p:cNvPr id="48" name="TextBox 47">
            <a:extLst>
              <a:ext uri="{FF2B5EF4-FFF2-40B4-BE49-F238E27FC236}">
                <a16:creationId xmlns:a16="http://schemas.microsoft.com/office/drawing/2014/main" id="{6BE46CC3-F0EC-9D5B-12EE-B32FA28B39DC}"/>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Urslak</a:t>
            </a:r>
            <a:r>
              <a:rPr lang="en-US" altLang="en-US" sz="1000" dirty="0">
                <a:solidFill>
                  <a:schemeClr val="bg1"/>
                </a:solidFill>
                <a:cs typeface="Open Sans" panose="020B0606030504020204" pitchFamily="34" charset="0"/>
              </a:rPr>
              <a:t> R. </a:t>
            </a:r>
            <a:r>
              <a:rPr lang="en-US" altLang="en-US" sz="1000" i="1" dirty="0">
                <a:solidFill>
                  <a:schemeClr val="bg1"/>
                </a:solidFill>
                <a:cs typeface="Open Sans" panose="020B0606030504020204" pitchFamily="34" charset="0"/>
              </a:rPr>
              <a:t>Res Social </a:t>
            </a:r>
            <a:r>
              <a:rPr lang="en-US" altLang="en-US" sz="1000" i="1" dirty="0" err="1">
                <a:solidFill>
                  <a:schemeClr val="bg1"/>
                </a:solidFill>
                <a:cs typeface="Open Sans" panose="020B0606030504020204" pitchFamily="34" charset="0"/>
              </a:rPr>
              <a:t>Adm</a:t>
            </a:r>
            <a:r>
              <a:rPr lang="en-US" altLang="en-US" sz="1000" i="1" dirty="0">
                <a:solidFill>
                  <a:schemeClr val="bg1"/>
                </a:solidFill>
                <a:cs typeface="Open Sans" panose="020B0606030504020204" pitchFamily="34" charset="0"/>
              </a:rPr>
              <a:t> Pharm</a:t>
            </a:r>
            <a:r>
              <a:rPr lang="en-US" altLang="en-US" sz="1000" dirty="0">
                <a:solidFill>
                  <a:schemeClr val="bg1"/>
                </a:solidFill>
                <a:cs typeface="Open Sans" panose="020B0606030504020204" pitchFamily="34" charset="0"/>
              </a:rPr>
              <a:t> 2023; 19(9):1243-1255.</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grpSp>
        <p:nvGrpSpPr>
          <p:cNvPr id="67" name="Group 66">
            <a:extLst>
              <a:ext uri="{FF2B5EF4-FFF2-40B4-BE49-F238E27FC236}">
                <a16:creationId xmlns:a16="http://schemas.microsoft.com/office/drawing/2014/main" id="{2075120F-11FE-86F9-2005-3497729CED50}"/>
              </a:ext>
            </a:extLst>
          </p:cNvPr>
          <p:cNvGrpSpPr/>
          <p:nvPr/>
        </p:nvGrpSpPr>
        <p:grpSpPr>
          <a:xfrm>
            <a:off x="6214388" y="883049"/>
            <a:ext cx="5176318" cy="1788295"/>
            <a:chOff x="6230430" y="1135719"/>
            <a:chExt cx="5176318" cy="1788295"/>
          </a:xfrm>
        </p:grpSpPr>
        <p:pic>
          <p:nvPicPr>
            <p:cNvPr id="49" name="Picture 6" descr="Pills Cartoon Vector Icon Illustration ...">
              <a:extLst>
                <a:ext uri="{FF2B5EF4-FFF2-40B4-BE49-F238E27FC236}">
                  <a16:creationId xmlns:a16="http://schemas.microsoft.com/office/drawing/2014/main" id="{AEB0305A-3BEF-98FF-F039-3EA1EAE7E3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6230430" y="1135719"/>
              <a:ext cx="2117719" cy="1788295"/>
            </a:xfrm>
            <a:prstGeom prst="rect">
              <a:avLst/>
            </a:prstGeom>
            <a:noFill/>
            <a:extLst>
              <a:ext uri="{909E8E84-426E-40DD-AFC4-6F175D3DCCD1}">
                <a14:hiddenFill xmlns:a14="http://schemas.microsoft.com/office/drawing/2010/main">
                  <a:solidFill>
                    <a:srgbClr val="FFFFFF"/>
                  </a:solidFill>
                </a14:hiddenFill>
              </a:ext>
            </a:extLst>
          </p:spPr>
        </p:pic>
        <p:sp>
          <p:nvSpPr>
            <p:cNvPr id="51" name="Title 1">
              <a:extLst>
                <a:ext uri="{FF2B5EF4-FFF2-40B4-BE49-F238E27FC236}">
                  <a16:creationId xmlns:a16="http://schemas.microsoft.com/office/drawing/2014/main" id="{B73C74D0-74EC-C3F3-7E7C-5EE8B02E33F7}"/>
                </a:ext>
              </a:extLst>
            </p:cNvPr>
            <p:cNvSpPr txBox="1">
              <a:spLocks/>
            </p:cNvSpPr>
            <p:nvPr/>
          </p:nvSpPr>
          <p:spPr bwMode="auto">
            <a:xfrm>
              <a:off x="8348149" y="1458366"/>
              <a:ext cx="30585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pPr algn="l"/>
              <a:r>
                <a:rPr lang="en-US" sz="2000" kern="0" dirty="0"/>
                <a:t>Antidepressants: 2-3%</a:t>
              </a:r>
            </a:p>
            <a:p>
              <a:pPr algn="l"/>
              <a:endParaRPr lang="en-US" sz="2000" kern="0" dirty="0"/>
            </a:p>
            <a:p>
              <a:pPr algn="l"/>
              <a:r>
                <a:rPr lang="en-US" sz="2000" kern="0" dirty="0"/>
                <a:t>Anxiolytics: &lt;1%</a:t>
              </a:r>
            </a:p>
          </p:txBody>
        </p:sp>
      </p:grpSp>
      <p:grpSp>
        <p:nvGrpSpPr>
          <p:cNvPr id="68" name="Group 67">
            <a:extLst>
              <a:ext uri="{FF2B5EF4-FFF2-40B4-BE49-F238E27FC236}">
                <a16:creationId xmlns:a16="http://schemas.microsoft.com/office/drawing/2014/main" id="{374836DB-9B39-4EB2-25A1-BA664CA0AEA8}"/>
              </a:ext>
            </a:extLst>
          </p:cNvPr>
          <p:cNvGrpSpPr/>
          <p:nvPr/>
        </p:nvGrpSpPr>
        <p:grpSpPr>
          <a:xfrm>
            <a:off x="260686" y="817077"/>
            <a:ext cx="5720327" cy="1920240"/>
            <a:chOff x="276728" y="1069747"/>
            <a:chExt cx="5720327" cy="1920240"/>
          </a:xfrm>
        </p:grpSpPr>
        <p:pic>
          <p:nvPicPr>
            <p:cNvPr id="42" name="Picture 41" descr="When Does Postpartum Depression End? - Edelica Health WI">
              <a:extLst>
                <a:ext uri="{FF2B5EF4-FFF2-40B4-BE49-F238E27FC236}">
                  <a16:creationId xmlns:a16="http://schemas.microsoft.com/office/drawing/2014/main" id="{BE3ECDFA-5630-BD9E-ABF9-1D732D20A8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4" t="20502" r="14373"/>
            <a:stretch/>
          </p:blipFill>
          <p:spPr bwMode="auto">
            <a:xfrm>
              <a:off x="276728" y="1217061"/>
              <a:ext cx="293021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arth Globe Planet - 100 Pack Circle Stickers 3&quot; x 3&quot; - Picture 1 of 1">
              <a:extLst>
                <a:ext uri="{FF2B5EF4-FFF2-40B4-BE49-F238E27FC236}">
                  <a16:creationId xmlns:a16="http://schemas.microsoft.com/office/drawing/2014/main" id="{71819463-3C75-725B-043D-EB45010146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455" y="1217061"/>
              <a:ext cx="1649219"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Chart 43">
              <a:extLst>
                <a:ext uri="{FF2B5EF4-FFF2-40B4-BE49-F238E27FC236}">
                  <a16:creationId xmlns:a16="http://schemas.microsoft.com/office/drawing/2014/main" id="{0B562E56-67EE-830A-9FBD-5D446FDD8156}"/>
                </a:ext>
              </a:extLst>
            </p:cNvPr>
            <p:cNvGraphicFramePr/>
            <p:nvPr/>
          </p:nvGraphicFramePr>
          <p:xfrm>
            <a:off x="1933054" y="1069747"/>
            <a:ext cx="4064001" cy="1920240"/>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9662A6C2-8AD6-C9F2-9E37-1CF12AFB9E98}"/>
                </a:ext>
              </a:extLst>
            </p:cNvPr>
            <p:cNvSpPr txBox="1"/>
            <p:nvPr/>
          </p:nvSpPr>
          <p:spPr>
            <a:xfrm>
              <a:off x="4001966" y="1451894"/>
              <a:ext cx="646331" cy="369332"/>
            </a:xfrm>
            <a:prstGeom prst="rect">
              <a:avLst/>
            </a:prstGeom>
            <a:noFill/>
          </p:spPr>
          <p:txBody>
            <a:bodyPr wrap="none" rtlCol="0">
              <a:spAutoFit/>
            </a:bodyPr>
            <a:lstStyle/>
            <a:p>
              <a:r>
                <a:rPr lang="en-US" dirty="0">
                  <a:solidFill>
                    <a:schemeClr val="bg1"/>
                  </a:solidFill>
                </a:rPr>
                <a:t>20%</a:t>
              </a:r>
            </a:p>
          </p:txBody>
        </p:sp>
      </p:grpSp>
      <p:sp>
        <p:nvSpPr>
          <p:cNvPr id="78" name="TextBox 77">
            <a:extLst>
              <a:ext uri="{FF2B5EF4-FFF2-40B4-BE49-F238E27FC236}">
                <a16:creationId xmlns:a16="http://schemas.microsoft.com/office/drawing/2014/main" id="{FC2BB770-7135-5111-9F99-CD2270BC06B8}"/>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2. </a:t>
            </a:r>
            <a:r>
              <a:rPr lang="en-US" altLang="en-US" sz="1000" dirty="0" err="1">
                <a:solidFill>
                  <a:schemeClr val="bg1"/>
                </a:solidFill>
                <a:cs typeface="Open Sans" panose="020B0606030504020204" pitchFamily="34" charset="0"/>
              </a:rPr>
              <a:t>Dubovicky</a:t>
            </a:r>
            <a:r>
              <a:rPr lang="en-US" altLang="en-US" sz="1000" dirty="0">
                <a:solidFill>
                  <a:schemeClr val="bg1"/>
                </a:solidFill>
                <a:cs typeface="Open Sans" panose="020B0606030504020204" pitchFamily="34" charset="0"/>
              </a:rPr>
              <a:t> M. </a:t>
            </a:r>
            <a:r>
              <a:rPr lang="en-US" altLang="en-US" sz="1000" i="1" dirty="0" err="1">
                <a:solidFill>
                  <a:schemeClr val="bg1"/>
                </a:solidFill>
                <a:cs typeface="Open Sans" panose="020B0606030504020204" pitchFamily="34" charset="0"/>
              </a:rPr>
              <a:t>Interdiscip</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Toxicol</a:t>
            </a:r>
            <a:r>
              <a:rPr lang="en-US" altLang="en-US" sz="1000" dirty="0">
                <a:solidFill>
                  <a:schemeClr val="bg1"/>
                </a:solidFill>
                <a:cs typeface="Open Sans" panose="020B0606030504020204" pitchFamily="34" charset="0"/>
              </a:rPr>
              <a:t> 2017; 10(1):30-4.</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3. Tinker S. </a:t>
            </a:r>
            <a:r>
              <a:rPr lang="en-US" altLang="en-US" sz="1000" i="1" dirty="0">
                <a:solidFill>
                  <a:schemeClr val="bg1"/>
                </a:solidFill>
                <a:cs typeface="Open Sans" panose="020B0606030504020204" pitchFamily="34" charset="0"/>
              </a:rPr>
              <a:t>Birth Defects Res</a:t>
            </a:r>
            <a:r>
              <a:rPr lang="en-US" altLang="en-US" sz="1000" dirty="0">
                <a:solidFill>
                  <a:schemeClr val="bg1"/>
                </a:solidFill>
                <a:cs typeface="Open Sans" panose="020B0606030504020204" pitchFamily="34" charset="0"/>
              </a:rPr>
              <a:t> 2019; 111(10):613-20.</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spTree>
    <p:extLst>
      <p:ext uri="{BB962C8B-B14F-4D97-AF65-F5344CB8AC3E}">
        <p14:creationId xmlns:p14="http://schemas.microsoft.com/office/powerpoint/2010/main" val="378523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981D3-FEA4-F026-B332-66673788FD8B}"/>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9C65549B-F62C-9225-C6E0-1073E6F09C70}"/>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A0E736D2-519D-7286-E778-FB2C313411AE}"/>
              </a:ext>
            </a:extLst>
          </p:cNvPr>
          <p:cNvSpPr>
            <a:spLocks noGrp="1"/>
          </p:cNvSpPr>
          <p:nvPr>
            <p:ph type="title"/>
          </p:nvPr>
        </p:nvSpPr>
        <p:spPr>
          <a:xfrm>
            <a:off x="508000" y="-146476"/>
            <a:ext cx="11176000" cy="1143000"/>
          </a:xfrm>
        </p:spPr>
        <p:txBody>
          <a:bodyPr/>
          <a:lstStyle/>
          <a:p>
            <a:r>
              <a:rPr lang="en-US" dirty="0"/>
              <a:t>Background &amp; Hypothesis</a:t>
            </a:r>
          </a:p>
        </p:txBody>
      </p:sp>
      <p:sp>
        <p:nvSpPr>
          <p:cNvPr id="48" name="TextBox 47">
            <a:extLst>
              <a:ext uri="{FF2B5EF4-FFF2-40B4-BE49-F238E27FC236}">
                <a16:creationId xmlns:a16="http://schemas.microsoft.com/office/drawing/2014/main" id="{3A9F8C02-58F1-880E-A445-28F48205685C}"/>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Urslak</a:t>
            </a:r>
            <a:r>
              <a:rPr lang="en-US" altLang="en-US" sz="1000" dirty="0">
                <a:solidFill>
                  <a:schemeClr val="bg1"/>
                </a:solidFill>
                <a:cs typeface="Open Sans" panose="020B0606030504020204" pitchFamily="34" charset="0"/>
              </a:rPr>
              <a:t> R. </a:t>
            </a:r>
            <a:r>
              <a:rPr lang="en-US" altLang="en-US" sz="1000" i="1" dirty="0">
                <a:solidFill>
                  <a:schemeClr val="bg1"/>
                </a:solidFill>
                <a:cs typeface="Open Sans" panose="020B0606030504020204" pitchFamily="34" charset="0"/>
              </a:rPr>
              <a:t>Res Social </a:t>
            </a:r>
            <a:r>
              <a:rPr lang="en-US" altLang="en-US" sz="1000" i="1" dirty="0" err="1">
                <a:solidFill>
                  <a:schemeClr val="bg1"/>
                </a:solidFill>
                <a:cs typeface="Open Sans" panose="020B0606030504020204" pitchFamily="34" charset="0"/>
              </a:rPr>
              <a:t>Adm</a:t>
            </a:r>
            <a:r>
              <a:rPr lang="en-US" altLang="en-US" sz="1000" i="1" dirty="0">
                <a:solidFill>
                  <a:schemeClr val="bg1"/>
                </a:solidFill>
                <a:cs typeface="Open Sans" panose="020B0606030504020204" pitchFamily="34" charset="0"/>
              </a:rPr>
              <a:t> Pharm</a:t>
            </a:r>
            <a:r>
              <a:rPr lang="en-US" altLang="en-US" sz="1000" dirty="0">
                <a:solidFill>
                  <a:schemeClr val="bg1"/>
                </a:solidFill>
                <a:cs typeface="Open Sans" panose="020B0606030504020204" pitchFamily="34" charset="0"/>
              </a:rPr>
              <a:t> 2023; 19(9):1243-1255.</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grpSp>
        <p:nvGrpSpPr>
          <p:cNvPr id="67" name="Group 66">
            <a:extLst>
              <a:ext uri="{FF2B5EF4-FFF2-40B4-BE49-F238E27FC236}">
                <a16:creationId xmlns:a16="http://schemas.microsoft.com/office/drawing/2014/main" id="{3A31DCF7-0AC8-3607-C791-7EA36F9903BB}"/>
              </a:ext>
            </a:extLst>
          </p:cNvPr>
          <p:cNvGrpSpPr/>
          <p:nvPr/>
        </p:nvGrpSpPr>
        <p:grpSpPr>
          <a:xfrm>
            <a:off x="6214388" y="883049"/>
            <a:ext cx="5176318" cy="1788295"/>
            <a:chOff x="6230430" y="1135719"/>
            <a:chExt cx="5176318" cy="1788295"/>
          </a:xfrm>
        </p:grpSpPr>
        <p:pic>
          <p:nvPicPr>
            <p:cNvPr id="49" name="Picture 6" descr="Pills Cartoon Vector Icon Illustration ...">
              <a:extLst>
                <a:ext uri="{FF2B5EF4-FFF2-40B4-BE49-F238E27FC236}">
                  <a16:creationId xmlns:a16="http://schemas.microsoft.com/office/drawing/2014/main" id="{3712BECB-4A3A-7CFB-84FD-5031883E98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6230430" y="1135719"/>
              <a:ext cx="2117719" cy="1788295"/>
            </a:xfrm>
            <a:prstGeom prst="rect">
              <a:avLst/>
            </a:prstGeom>
            <a:noFill/>
            <a:extLst>
              <a:ext uri="{909E8E84-426E-40DD-AFC4-6F175D3DCCD1}">
                <a14:hiddenFill xmlns:a14="http://schemas.microsoft.com/office/drawing/2010/main">
                  <a:solidFill>
                    <a:srgbClr val="FFFFFF"/>
                  </a:solidFill>
                </a14:hiddenFill>
              </a:ext>
            </a:extLst>
          </p:spPr>
        </p:pic>
        <p:sp>
          <p:nvSpPr>
            <p:cNvPr id="51" name="Title 1">
              <a:extLst>
                <a:ext uri="{FF2B5EF4-FFF2-40B4-BE49-F238E27FC236}">
                  <a16:creationId xmlns:a16="http://schemas.microsoft.com/office/drawing/2014/main" id="{0670754E-0155-CD28-9534-0177511399AD}"/>
                </a:ext>
              </a:extLst>
            </p:cNvPr>
            <p:cNvSpPr txBox="1">
              <a:spLocks/>
            </p:cNvSpPr>
            <p:nvPr/>
          </p:nvSpPr>
          <p:spPr bwMode="auto">
            <a:xfrm>
              <a:off x="8348149" y="1458366"/>
              <a:ext cx="30585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pPr algn="l"/>
              <a:r>
                <a:rPr lang="en-US" sz="2000" kern="0" dirty="0"/>
                <a:t>Antidepressants: 2-3%</a:t>
              </a:r>
            </a:p>
            <a:p>
              <a:pPr algn="l"/>
              <a:endParaRPr lang="en-US" sz="2000" kern="0" dirty="0"/>
            </a:p>
            <a:p>
              <a:pPr algn="l"/>
              <a:r>
                <a:rPr lang="en-US" sz="2000" kern="0" dirty="0"/>
                <a:t>Anxiolytics: &lt;1%</a:t>
              </a:r>
            </a:p>
          </p:txBody>
        </p:sp>
      </p:grpSp>
      <p:grpSp>
        <p:nvGrpSpPr>
          <p:cNvPr id="68" name="Group 67">
            <a:extLst>
              <a:ext uri="{FF2B5EF4-FFF2-40B4-BE49-F238E27FC236}">
                <a16:creationId xmlns:a16="http://schemas.microsoft.com/office/drawing/2014/main" id="{A94D20AD-7143-6DCE-9E57-843F59CE701B}"/>
              </a:ext>
            </a:extLst>
          </p:cNvPr>
          <p:cNvGrpSpPr/>
          <p:nvPr/>
        </p:nvGrpSpPr>
        <p:grpSpPr>
          <a:xfrm>
            <a:off x="260686" y="817077"/>
            <a:ext cx="5720327" cy="1920240"/>
            <a:chOff x="276728" y="1069747"/>
            <a:chExt cx="5720327" cy="1920240"/>
          </a:xfrm>
        </p:grpSpPr>
        <p:pic>
          <p:nvPicPr>
            <p:cNvPr id="42" name="Picture 41" descr="When Does Postpartum Depression End? - Edelica Health WI">
              <a:extLst>
                <a:ext uri="{FF2B5EF4-FFF2-40B4-BE49-F238E27FC236}">
                  <a16:creationId xmlns:a16="http://schemas.microsoft.com/office/drawing/2014/main" id="{B91D33C9-DFFD-8E60-1EA6-55C851CB24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4" t="20502" r="14373"/>
            <a:stretch/>
          </p:blipFill>
          <p:spPr bwMode="auto">
            <a:xfrm>
              <a:off x="276728" y="1217061"/>
              <a:ext cx="293021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arth Globe Planet - 100 Pack Circle Stickers 3&quot; x 3&quot; - Picture 1 of 1">
              <a:extLst>
                <a:ext uri="{FF2B5EF4-FFF2-40B4-BE49-F238E27FC236}">
                  <a16:creationId xmlns:a16="http://schemas.microsoft.com/office/drawing/2014/main" id="{EF8DA2A2-325F-A7A0-AA3F-D0E59B526A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455" y="1217061"/>
              <a:ext cx="1649219"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Chart 43">
              <a:extLst>
                <a:ext uri="{FF2B5EF4-FFF2-40B4-BE49-F238E27FC236}">
                  <a16:creationId xmlns:a16="http://schemas.microsoft.com/office/drawing/2014/main" id="{C21482AB-27B5-72FA-5A65-DDE3D691BF2E}"/>
                </a:ext>
              </a:extLst>
            </p:cNvPr>
            <p:cNvGraphicFramePr/>
            <p:nvPr/>
          </p:nvGraphicFramePr>
          <p:xfrm>
            <a:off x="1933054" y="1069747"/>
            <a:ext cx="4064001" cy="1920240"/>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2E017FD9-C18C-E9C4-7291-B874A8E5E59E}"/>
                </a:ext>
              </a:extLst>
            </p:cNvPr>
            <p:cNvSpPr txBox="1"/>
            <p:nvPr/>
          </p:nvSpPr>
          <p:spPr>
            <a:xfrm>
              <a:off x="4001966" y="1451894"/>
              <a:ext cx="646331" cy="369332"/>
            </a:xfrm>
            <a:prstGeom prst="rect">
              <a:avLst/>
            </a:prstGeom>
            <a:noFill/>
          </p:spPr>
          <p:txBody>
            <a:bodyPr wrap="none" rtlCol="0">
              <a:spAutoFit/>
            </a:bodyPr>
            <a:lstStyle/>
            <a:p>
              <a:r>
                <a:rPr lang="en-US" dirty="0">
                  <a:solidFill>
                    <a:schemeClr val="bg1"/>
                  </a:solidFill>
                </a:rPr>
                <a:t>20%</a:t>
              </a:r>
            </a:p>
          </p:txBody>
        </p:sp>
      </p:grpSp>
      <p:sp>
        <p:nvSpPr>
          <p:cNvPr id="78" name="TextBox 77">
            <a:extLst>
              <a:ext uri="{FF2B5EF4-FFF2-40B4-BE49-F238E27FC236}">
                <a16:creationId xmlns:a16="http://schemas.microsoft.com/office/drawing/2014/main" id="{6010A523-DC98-1334-246D-C59DC629EB0D}"/>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2. </a:t>
            </a:r>
            <a:r>
              <a:rPr lang="en-US" altLang="en-US" sz="1000" dirty="0" err="1">
                <a:solidFill>
                  <a:schemeClr val="bg1"/>
                </a:solidFill>
                <a:cs typeface="Open Sans" panose="020B0606030504020204" pitchFamily="34" charset="0"/>
              </a:rPr>
              <a:t>Dubovicky</a:t>
            </a:r>
            <a:r>
              <a:rPr lang="en-US" altLang="en-US" sz="1000" dirty="0">
                <a:solidFill>
                  <a:schemeClr val="bg1"/>
                </a:solidFill>
                <a:cs typeface="Open Sans" panose="020B0606030504020204" pitchFamily="34" charset="0"/>
              </a:rPr>
              <a:t> M. </a:t>
            </a:r>
            <a:r>
              <a:rPr lang="en-US" altLang="en-US" sz="1000" i="1" dirty="0" err="1">
                <a:solidFill>
                  <a:schemeClr val="bg1"/>
                </a:solidFill>
                <a:cs typeface="Open Sans" panose="020B0606030504020204" pitchFamily="34" charset="0"/>
              </a:rPr>
              <a:t>Interdiscip</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Toxicol</a:t>
            </a:r>
            <a:r>
              <a:rPr lang="en-US" altLang="en-US" sz="1000" dirty="0">
                <a:solidFill>
                  <a:schemeClr val="bg1"/>
                </a:solidFill>
                <a:cs typeface="Open Sans" panose="020B0606030504020204" pitchFamily="34" charset="0"/>
              </a:rPr>
              <a:t> 2017; 10(1):30-4.</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3. Tinker S. </a:t>
            </a:r>
            <a:r>
              <a:rPr lang="en-US" altLang="en-US" sz="1000" i="1" dirty="0">
                <a:solidFill>
                  <a:schemeClr val="bg1"/>
                </a:solidFill>
                <a:cs typeface="Open Sans" panose="020B0606030504020204" pitchFamily="34" charset="0"/>
              </a:rPr>
              <a:t>Birth Defects Res</a:t>
            </a:r>
            <a:r>
              <a:rPr lang="en-US" altLang="en-US" sz="1000" dirty="0">
                <a:solidFill>
                  <a:schemeClr val="bg1"/>
                </a:solidFill>
                <a:cs typeface="Open Sans" panose="020B0606030504020204" pitchFamily="34" charset="0"/>
              </a:rPr>
              <a:t> 2019; 111(10):613-20.</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sp>
        <p:nvSpPr>
          <p:cNvPr id="77" name="TextBox 76">
            <a:extLst>
              <a:ext uri="{FF2B5EF4-FFF2-40B4-BE49-F238E27FC236}">
                <a16:creationId xmlns:a16="http://schemas.microsoft.com/office/drawing/2014/main" id="{2C2F3963-6603-ACCC-63CE-304969E01D64}"/>
              </a:ext>
            </a:extLst>
          </p:cNvPr>
          <p:cNvSpPr txBox="1"/>
          <p:nvPr/>
        </p:nvSpPr>
        <p:spPr>
          <a:xfrm>
            <a:off x="-2" y="6150114"/>
            <a:ext cx="12192001" cy="707886"/>
          </a:xfrm>
          <a:prstGeom prst="rect">
            <a:avLst/>
          </a:prstGeom>
          <a:solidFill>
            <a:srgbClr val="00539B"/>
          </a:solidFill>
        </p:spPr>
        <p:txBody>
          <a:bodyPr wrap="square" numCol="3" rtlCol="0">
            <a:spAutoFit/>
          </a:bodyPr>
          <a:lstStyle/>
          <a:p>
            <a:pPr eaLnBrk="1" hangingPunct="1">
              <a:defRPr/>
            </a:pPr>
            <a:r>
              <a:rPr lang="en-US" altLang="en-US" sz="1000" dirty="0">
                <a:solidFill>
                  <a:schemeClr val="bg1"/>
                </a:solidFill>
                <a:cs typeface="Open Sans" panose="020B0606030504020204" pitchFamily="34" charset="0"/>
              </a:rPr>
              <a:t>4. Avalos L. </a:t>
            </a:r>
            <a:r>
              <a:rPr lang="en-US" altLang="en-US" sz="1000" i="1" dirty="0">
                <a:solidFill>
                  <a:schemeClr val="bg1"/>
                </a:solidFill>
                <a:cs typeface="Open Sans" panose="020B0606030504020204" pitchFamily="34" charset="0"/>
              </a:rPr>
              <a:t>CNS </a:t>
            </a:r>
            <a:r>
              <a:rPr lang="en-US" altLang="en-US" sz="1000" i="1" dirty="0" err="1">
                <a:solidFill>
                  <a:schemeClr val="bg1"/>
                </a:solidFill>
                <a:cs typeface="Open Sans" panose="020B0606030504020204" pitchFamily="34" charset="0"/>
              </a:rPr>
              <a:t>Spectr</a:t>
            </a:r>
            <a:r>
              <a:rPr lang="en-US" altLang="en-US" sz="1000" dirty="0">
                <a:solidFill>
                  <a:schemeClr val="bg1"/>
                </a:solidFill>
                <a:cs typeface="Open Sans" panose="020B0606030504020204" pitchFamily="34" charset="0"/>
              </a:rPr>
              <a:t> 2015; 20(1):39-47.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5. Bernard N. </a:t>
            </a:r>
            <a:r>
              <a:rPr lang="en-US" altLang="en-US" sz="1000" i="1" dirty="0">
                <a:solidFill>
                  <a:schemeClr val="bg1"/>
                </a:solidFill>
                <a:cs typeface="Open Sans" panose="020B0606030504020204" pitchFamily="34" charset="0"/>
              </a:rPr>
              <a:t>BMC Pregnancy Childbirth</a:t>
            </a:r>
            <a:r>
              <a:rPr lang="en-US" altLang="en-US" sz="1000" dirty="0">
                <a:solidFill>
                  <a:schemeClr val="bg1"/>
                </a:solidFill>
                <a:cs typeface="Open Sans" panose="020B0606030504020204" pitchFamily="34" charset="0"/>
              </a:rPr>
              <a:t> 2019; 19(1):146.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6. De </a:t>
            </a:r>
            <a:r>
              <a:rPr lang="en-US" altLang="en-US" sz="1000" dirty="0" err="1">
                <a:solidFill>
                  <a:schemeClr val="bg1"/>
                </a:solidFill>
                <a:cs typeface="Open Sans" panose="020B0606030504020204" pitchFamily="34" charset="0"/>
              </a:rPr>
              <a:t>Ocampo</a:t>
            </a:r>
            <a:r>
              <a:rPr lang="en-US" altLang="en-US" sz="1000" dirty="0">
                <a:solidFill>
                  <a:schemeClr val="bg1"/>
                </a:solidFill>
                <a:cs typeface="Open Sans" panose="020B0606030504020204" pitchFamily="34" charset="0"/>
              </a:rPr>
              <a:t> M. </a:t>
            </a:r>
            <a:r>
              <a:rPr lang="en-US" altLang="en-US" sz="1000" i="1" dirty="0">
                <a:solidFill>
                  <a:schemeClr val="bg1"/>
                </a:solidFill>
                <a:cs typeface="Open Sans" panose="020B0606030504020204" pitchFamily="34" charset="0"/>
              </a:rPr>
              <a:t>Arch </a:t>
            </a:r>
            <a:r>
              <a:rPr lang="en-US" altLang="en-US" sz="1000" i="1" dirty="0" err="1">
                <a:solidFill>
                  <a:schemeClr val="bg1"/>
                </a:solidFill>
                <a:cs typeface="Open Sans" panose="020B0606030504020204" pitchFamily="34" charset="0"/>
              </a:rPr>
              <a:t>Womens</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Ment</a:t>
            </a:r>
            <a:r>
              <a:rPr lang="en-US" altLang="en-US" sz="1000" i="1" dirty="0">
                <a:solidFill>
                  <a:schemeClr val="bg1"/>
                </a:solidFill>
                <a:cs typeface="Open Sans" panose="020B0606030504020204" pitchFamily="34" charset="0"/>
              </a:rPr>
              <a:t> Health</a:t>
            </a:r>
            <a:r>
              <a:rPr lang="en-US" altLang="en-US" sz="1000" dirty="0">
                <a:solidFill>
                  <a:schemeClr val="bg1"/>
                </a:solidFill>
                <a:cs typeface="Open Sans" panose="020B0606030504020204" pitchFamily="34" charset="0"/>
              </a:rPr>
              <a:t> 2016; 19(6):1051-61.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7.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Epidemiology</a:t>
            </a:r>
            <a:r>
              <a:rPr lang="en-US" altLang="en-US" sz="1000" dirty="0">
                <a:solidFill>
                  <a:schemeClr val="bg1"/>
                </a:solidFill>
                <a:cs typeface="Open Sans" panose="020B0606030504020204" pitchFamily="34" charset="0"/>
              </a:rPr>
              <a:t> 2013; 24(5):682-91.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8. </a:t>
            </a:r>
            <a:r>
              <a:rPr lang="en-US" altLang="en-US" sz="1000" dirty="0" err="1">
                <a:solidFill>
                  <a:schemeClr val="bg1"/>
                </a:solidFill>
                <a:cs typeface="Open Sans" panose="020B0606030504020204" pitchFamily="34" charset="0"/>
              </a:rPr>
              <a:t>Palmsen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Am J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2012; 175(10):988-97.</a:t>
            </a:r>
          </a:p>
          <a:p>
            <a:pPr eaLnBrk="1" hangingPunct="1">
              <a:defRPr/>
            </a:pPr>
            <a:r>
              <a:rPr lang="en-US" altLang="en-US" sz="1000" dirty="0">
                <a:solidFill>
                  <a:schemeClr val="bg1"/>
                </a:solidFill>
                <a:cs typeface="Open Sans" panose="020B0606030504020204" pitchFamily="34" charset="0"/>
              </a:rPr>
              <a:t>9. </a:t>
            </a:r>
            <a:r>
              <a:rPr lang="en-US" altLang="en-US" sz="1000" dirty="0" err="1">
                <a:solidFill>
                  <a:schemeClr val="bg1"/>
                </a:solidFill>
                <a:cs typeface="Open Sans" panose="020B0606030504020204" pitchFamily="34" charset="0"/>
              </a:rPr>
              <a:t>Sahlman</a:t>
            </a:r>
            <a:r>
              <a:rPr lang="en-US" altLang="en-US" sz="1000" dirty="0">
                <a:solidFill>
                  <a:schemeClr val="bg1"/>
                </a:solidFill>
                <a:cs typeface="Open Sans" panose="020B0606030504020204" pitchFamily="34" charset="0"/>
              </a:rPr>
              <a:t> H. </a:t>
            </a:r>
            <a:r>
              <a:rPr lang="en-US" altLang="en-US" sz="1000" i="1" dirty="0">
                <a:solidFill>
                  <a:schemeClr val="bg1"/>
                </a:solidFill>
                <a:cs typeface="Open Sans" panose="020B0606030504020204" pitchFamily="34" charset="0"/>
              </a:rPr>
              <a:t>Br 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Pharmacol</a:t>
            </a:r>
            <a:r>
              <a:rPr lang="en-US" altLang="en-US" sz="1000" dirty="0">
                <a:solidFill>
                  <a:schemeClr val="bg1"/>
                </a:solidFill>
                <a:cs typeface="Open Sans" panose="020B0606030504020204" pitchFamily="34" charset="0"/>
              </a:rPr>
              <a:t> 2019; 85(12):2848-55.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10.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err="1">
                <a:solidFill>
                  <a:schemeClr val="bg1"/>
                </a:solidFill>
                <a:cs typeface="Open Sans" panose="020B0606030504020204" pitchFamily="34" charset="0"/>
              </a:rPr>
              <a:t>Paediatr</a:t>
            </a:r>
            <a:r>
              <a:rPr lang="en-US" altLang="en-US" sz="1000" i="1" dirty="0">
                <a:solidFill>
                  <a:schemeClr val="bg1"/>
                </a:solidFill>
                <a:cs typeface="Open Sans" panose="020B0606030504020204" pitchFamily="34" charset="0"/>
              </a:rPr>
              <a:t> Perinat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2020; 34(5):597-606.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11. Newport D.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Psychiatry</a:t>
            </a:r>
            <a:r>
              <a:rPr lang="en-US" altLang="en-US" sz="1000" dirty="0">
                <a:solidFill>
                  <a:schemeClr val="bg1"/>
                </a:solidFill>
                <a:cs typeface="Open Sans" panose="020B0606030504020204" pitchFamily="34" charset="0"/>
              </a:rPr>
              <a:t> 2016; 77(11):1538-45.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12. </a:t>
            </a:r>
            <a:r>
              <a:rPr lang="en-US" altLang="en-US" sz="1000" dirty="0" err="1">
                <a:solidFill>
                  <a:schemeClr val="bg1"/>
                </a:solidFill>
                <a:cs typeface="Open Sans" panose="020B0606030504020204" pitchFamily="34" charset="0"/>
              </a:rPr>
              <a:t>Lupattelli</a:t>
            </a:r>
            <a:r>
              <a:rPr lang="en-US" altLang="en-US" sz="1000" dirty="0">
                <a:solidFill>
                  <a:schemeClr val="bg1"/>
                </a:solidFill>
                <a:cs typeface="Open Sans" panose="020B0606030504020204" pitchFamily="34" charset="0"/>
              </a:rPr>
              <a:t> A. </a:t>
            </a:r>
            <a:r>
              <a:rPr lang="en-US" altLang="en-US" sz="1000" i="1" dirty="0" err="1">
                <a:solidFill>
                  <a:schemeClr val="bg1"/>
                </a:solidFill>
                <a:cs typeface="Open Sans" panose="020B0606030504020204" pitchFamily="34" charset="0"/>
              </a:rPr>
              <a:t>Pharmacoepidemiol</a:t>
            </a:r>
            <a:r>
              <a:rPr lang="en-US" altLang="en-US" sz="1000" i="1" dirty="0">
                <a:solidFill>
                  <a:schemeClr val="bg1"/>
                </a:solidFill>
                <a:cs typeface="Open Sans" panose="020B0606030504020204" pitchFamily="34" charset="0"/>
              </a:rPr>
              <a:t> Drug </a:t>
            </a:r>
            <a:r>
              <a:rPr lang="en-US" altLang="en-US" sz="1000" i="1" dirty="0" err="1">
                <a:solidFill>
                  <a:schemeClr val="bg1"/>
                </a:solidFill>
                <a:cs typeface="Open Sans" panose="020B0606030504020204" pitchFamily="34" charset="0"/>
              </a:rPr>
              <a:t>Saf</a:t>
            </a:r>
            <a:r>
              <a:rPr lang="en-US" altLang="en-US" sz="1000" dirty="0">
                <a:solidFill>
                  <a:schemeClr val="bg1"/>
                </a:solidFill>
                <a:cs typeface="Open Sans" panose="020B0606030504020204" pitchFamily="34" charset="0"/>
              </a:rPr>
              <a:t> 2017; 26(10):1266-76.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13. </a:t>
            </a:r>
            <a:r>
              <a:rPr lang="en-US" altLang="en-US" sz="1000" dirty="0" err="1">
                <a:solidFill>
                  <a:schemeClr val="bg1"/>
                </a:solidFill>
                <a:cs typeface="Open Sans" panose="020B0606030504020204" pitchFamily="34" charset="0"/>
              </a:rPr>
              <a:t>Uguz</a:t>
            </a:r>
            <a:r>
              <a:rPr lang="en-US" altLang="en-US" sz="1000" dirty="0">
                <a:solidFill>
                  <a:schemeClr val="bg1"/>
                </a:solidFill>
                <a:cs typeface="Open Sans" panose="020B0606030504020204" pitchFamily="34" charset="0"/>
              </a:rPr>
              <a:t> F.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Psychopharmacol</a:t>
            </a:r>
            <a:r>
              <a:rPr lang="en-US" altLang="en-US" sz="1000" dirty="0">
                <a:solidFill>
                  <a:schemeClr val="bg1"/>
                </a:solidFill>
                <a:cs typeface="Open Sans" panose="020B0606030504020204" pitchFamily="34" charset="0"/>
              </a:rPr>
              <a:t> 2017; 37(1):72-77.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14. </a:t>
            </a:r>
            <a:r>
              <a:rPr lang="en-US" altLang="en-US" sz="1000" dirty="0" err="1">
                <a:solidFill>
                  <a:schemeClr val="bg1"/>
                </a:solidFill>
                <a:cs typeface="Open Sans" panose="020B0606030504020204" pitchFamily="34" charset="0"/>
              </a:rPr>
              <a:t>Gumusoglu</a:t>
            </a:r>
            <a:r>
              <a:rPr lang="en-US" altLang="en-US" sz="1000" dirty="0">
                <a:solidFill>
                  <a:schemeClr val="bg1"/>
                </a:solidFill>
                <a:cs typeface="Open Sans" panose="020B0606030504020204" pitchFamily="34" charset="0"/>
              </a:rPr>
              <a:t> S. </a:t>
            </a:r>
            <a:r>
              <a:rPr lang="en-US" altLang="en-US" sz="1000" i="1" dirty="0">
                <a:solidFill>
                  <a:schemeClr val="bg1"/>
                </a:solidFill>
                <a:cs typeface="Open Sans" panose="020B0606030504020204" pitchFamily="34" charset="0"/>
              </a:rPr>
              <a:t>Pregnancy </a:t>
            </a:r>
            <a:r>
              <a:rPr lang="en-US" altLang="en-US" sz="1000" i="1" dirty="0" err="1">
                <a:solidFill>
                  <a:schemeClr val="bg1"/>
                </a:solidFill>
                <a:cs typeface="Open Sans" panose="020B0606030504020204" pitchFamily="34" charset="0"/>
              </a:rPr>
              <a:t>Hypertens</a:t>
            </a:r>
            <a:r>
              <a:rPr lang="en-US" altLang="en-US" sz="1000" dirty="0">
                <a:solidFill>
                  <a:schemeClr val="bg1"/>
                </a:solidFill>
                <a:cs typeface="Open Sans" panose="020B0606030504020204" pitchFamily="34" charset="0"/>
              </a:rPr>
              <a:t> 2022; 30:36-43.</a:t>
            </a:r>
          </a:p>
        </p:txBody>
      </p:sp>
      <p:pic>
        <p:nvPicPr>
          <p:cNvPr id="1028" name="Picture 4" descr="measuring pressure of the pregnant woman. measuring pressure of the pregnant woman. hypertensive disorder pregnancy stock illustrations">
            <a:extLst>
              <a:ext uri="{FF2B5EF4-FFF2-40B4-BE49-F238E27FC236}">
                <a16:creationId xmlns:a16="http://schemas.microsoft.com/office/drawing/2014/main" id="{8FF8DB2D-883E-3384-1BD6-0CA9566030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36" t="6325" r="7903" b="5206"/>
          <a:stretch/>
        </p:blipFill>
        <p:spPr bwMode="auto">
          <a:xfrm>
            <a:off x="1937721" y="2832130"/>
            <a:ext cx="1578311" cy="19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5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60B5-2C92-0D4B-CB78-C86E4A32D377}"/>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1E0BA909-897C-2A29-BC09-65122ECA46C1}"/>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E4D0614E-1768-8734-972B-9F2E476BBE12}"/>
              </a:ext>
            </a:extLst>
          </p:cNvPr>
          <p:cNvSpPr>
            <a:spLocks noGrp="1"/>
          </p:cNvSpPr>
          <p:nvPr>
            <p:ph type="title"/>
          </p:nvPr>
        </p:nvSpPr>
        <p:spPr>
          <a:xfrm>
            <a:off x="508000" y="-146476"/>
            <a:ext cx="11176000" cy="1143000"/>
          </a:xfrm>
        </p:spPr>
        <p:txBody>
          <a:bodyPr/>
          <a:lstStyle/>
          <a:p>
            <a:r>
              <a:rPr lang="en-US" dirty="0"/>
              <a:t>Background &amp; Hypothesis</a:t>
            </a:r>
          </a:p>
        </p:txBody>
      </p:sp>
      <p:sp>
        <p:nvSpPr>
          <p:cNvPr id="48" name="TextBox 47">
            <a:extLst>
              <a:ext uri="{FF2B5EF4-FFF2-40B4-BE49-F238E27FC236}">
                <a16:creationId xmlns:a16="http://schemas.microsoft.com/office/drawing/2014/main" id="{AFFB55D4-B60C-3D26-AE11-FC44E5562723}"/>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Urslak</a:t>
            </a:r>
            <a:r>
              <a:rPr lang="en-US" altLang="en-US" sz="1000" dirty="0">
                <a:solidFill>
                  <a:schemeClr val="bg1"/>
                </a:solidFill>
                <a:cs typeface="Open Sans" panose="020B0606030504020204" pitchFamily="34" charset="0"/>
              </a:rPr>
              <a:t> R. </a:t>
            </a:r>
            <a:r>
              <a:rPr lang="en-US" altLang="en-US" sz="1000" i="1" dirty="0">
                <a:solidFill>
                  <a:schemeClr val="bg1"/>
                </a:solidFill>
                <a:cs typeface="Open Sans" panose="020B0606030504020204" pitchFamily="34" charset="0"/>
              </a:rPr>
              <a:t>Res Social </a:t>
            </a:r>
            <a:r>
              <a:rPr lang="en-US" altLang="en-US" sz="1000" i="1" dirty="0" err="1">
                <a:solidFill>
                  <a:schemeClr val="bg1"/>
                </a:solidFill>
                <a:cs typeface="Open Sans" panose="020B0606030504020204" pitchFamily="34" charset="0"/>
              </a:rPr>
              <a:t>Adm</a:t>
            </a:r>
            <a:r>
              <a:rPr lang="en-US" altLang="en-US" sz="1000" i="1" dirty="0">
                <a:solidFill>
                  <a:schemeClr val="bg1"/>
                </a:solidFill>
                <a:cs typeface="Open Sans" panose="020B0606030504020204" pitchFamily="34" charset="0"/>
              </a:rPr>
              <a:t> Pharm</a:t>
            </a:r>
            <a:r>
              <a:rPr lang="en-US" altLang="en-US" sz="1000" dirty="0">
                <a:solidFill>
                  <a:schemeClr val="bg1"/>
                </a:solidFill>
                <a:cs typeface="Open Sans" panose="020B0606030504020204" pitchFamily="34" charset="0"/>
              </a:rPr>
              <a:t> 2023; 19(9):1243-1255.</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grpSp>
        <p:nvGrpSpPr>
          <p:cNvPr id="67" name="Group 66">
            <a:extLst>
              <a:ext uri="{FF2B5EF4-FFF2-40B4-BE49-F238E27FC236}">
                <a16:creationId xmlns:a16="http://schemas.microsoft.com/office/drawing/2014/main" id="{498ED91B-D427-8234-ED81-950D4F4F0FEF}"/>
              </a:ext>
            </a:extLst>
          </p:cNvPr>
          <p:cNvGrpSpPr/>
          <p:nvPr/>
        </p:nvGrpSpPr>
        <p:grpSpPr>
          <a:xfrm>
            <a:off x="6214388" y="883049"/>
            <a:ext cx="5176318" cy="1788295"/>
            <a:chOff x="6230430" y="1135719"/>
            <a:chExt cx="5176318" cy="1788295"/>
          </a:xfrm>
        </p:grpSpPr>
        <p:pic>
          <p:nvPicPr>
            <p:cNvPr id="49" name="Picture 6" descr="Pills Cartoon Vector Icon Illustration ...">
              <a:extLst>
                <a:ext uri="{FF2B5EF4-FFF2-40B4-BE49-F238E27FC236}">
                  <a16:creationId xmlns:a16="http://schemas.microsoft.com/office/drawing/2014/main" id="{95A0AB48-B38B-69E0-1B79-38F36EC88F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6230430" y="1135719"/>
              <a:ext cx="2117719" cy="1788295"/>
            </a:xfrm>
            <a:prstGeom prst="rect">
              <a:avLst/>
            </a:prstGeom>
            <a:noFill/>
            <a:extLst>
              <a:ext uri="{909E8E84-426E-40DD-AFC4-6F175D3DCCD1}">
                <a14:hiddenFill xmlns:a14="http://schemas.microsoft.com/office/drawing/2010/main">
                  <a:solidFill>
                    <a:srgbClr val="FFFFFF"/>
                  </a:solidFill>
                </a14:hiddenFill>
              </a:ext>
            </a:extLst>
          </p:spPr>
        </p:pic>
        <p:sp>
          <p:nvSpPr>
            <p:cNvPr id="51" name="Title 1">
              <a:extLst>
                <a:ext uri="{FF2B5EF4-FFF2-40B4-BE49-F238E27FC236}">
                  <a16:creationId xmlns:a16="http://schemas.microsoft.com/office/drawing/2014/main" id="{2F605122-4EE2-4261-DD28-0F0CFF8580BE}"/>
                </a:ext>
              </a:extLst>
            </p:cNvPr>
            <p:cNvSpPr txBox="1">
              <a:spLocks/>
            </p:cNvSpPr>
            <p:nvPr/>
          </p:nvSpPr>
          <p:spPr bwMode="auto">
            <a:xfrm>
              <a:off x="8348149" y="1458366"/>
              <a:ext cx="30585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pPr algn="l"/>
              <a:r>
                <a:rPr lang="en-US" sz="2000" kern="0" dirty="0"/>
                <a:t>Antidepressants: 2-3%</a:t>
              </a:r>
            </a:p>
            <a:p>
              <a:pPr algn="l"/>
              <a:endParaRPr lang="en-US" sz="2000" kern="0" dirty="0"/>
            </a:p>
            <a:p>
              <a:pPr algn="l"/>
              <a:r>
                <a:rPr lang="en-US" sz="2000" kern="0" dirty="0"/>
                <a:t>Anxiolytics: &lt;1%</a:t>
              </a:r>
            </a:p>
          </p:txBody>
        </p:sp>
      </p:grpSp>
      <p:grpSp>
        <p:nvGrpSpPr>
          <p:cNvPr id="68" name="Group 67">
            <a:extLst>
              <a:ext uri="{FF2B5EF4-FFF2-40B4-BE49-F238E27FC236}">
                <a16:creationId xmlns:a16="http://schemas.microsoft.com/office/drawing/2014/main" id="{DAF0478B-A937-ECA0-1D39-A43C59ABA262}"/>
              </a:ext>
            </a:extLst>
          </p:cNvPr>
          <p:cNvGrpSpPr/>
          <p:nvPr/>
        </p:nvGrpSpPr>
        <p:grpSpPr>
          <a:xfrm>
            <a:off x="260686" y="817077"/>
            <a:ext cx="5720327" cy="1920240"/>
            <a:chOff x="276728" y="1069747"/>
            <a:chExt cx="5720327" cy="1920240"/>
          </a:xfrm>
        </p:grpSpPr>
        <p:pic>
          <p:nvPicPr>
            <p:cNvPr id="42" name="Picture 41" descr="When Does Postpartum Depression End? - Edelica Health WI">
              <a:extLst>
                <a:ext uri="{FF2B5EF4-FFF2-40B4-BE49-F238E27FC236}">
                  <a16:creationId xmlns:a16="http://schemas.microsoft.com/office/drawing/2014/main" id="{A8FC1312-7696-CDDD-5DD9-E50A0F9EE1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4" t="20502" r="14373"/>
            <a:stretch/>
          </p:blipFill>
          <p:spPr bwMode="auto">
            <a:xfrm>
              <a:off x="276728" y="1217061"/>
              <a:ext cx="293021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arth Globe Planet - 100 Pack Circle Stickers 3&quot; x 3&quot; - Picture 1 of 1">
              <a:extLst>
                <a:ext uri="{FF2B5EF4-FFF2-40B4-BE49-F238E27FC236}">
                  <a16:creationId xmlns:a16="http://schemas.microsoft.com/office/drawing/2014/main" id="{18808274-26C9-9F83-901A-44D3BCDCCB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455" y="1217061"/>
              <a:ext cx="1649219"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Chart 43">
              <a:extLst>
                <a:ext uri="{FF2B5EF4-FFF2-40B4-BE49-F238E27FC236}">
                  <a16:creationId xmlns:a16="http://schemas.microsoft.com/office/drawing/2014/main" id="{D0CAF892-DE50-2452-7CA4-C144708D2610}"/>
                </a:ext>
              </a:extLst>
            </p:cNvPr>
            <p:cNvGraphicFramePr/>
            <p:nvPr/>
          </p:nvGraphicFramePr>
          <p:xfrm>
            <a:off x="1933054" y="1069747"/>
            <a:ext cx="4064001" cy="1920240"/>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458290E4-C5A0-FA08-BE90-1607A5939292}"/>
                </a:ext>
              </a:extLst>
            </p:cNvPr>
            <p:cNvSpPr txBox="1"/>
            <p:nvPr/>
          </p:nvSpPr>
          <p:spPr>
            <a:xfrm>
              <a:off x="4001966" y="1451894"/>
              <a:ext cx="646331" cy="369332"/>
            </a:xfrm>
            <a:prstGeom prst="rect">
              <a:avLst/>
            </a:prstGeom>
            <a:noFill/>
          </p:spPr>
          <p:txBody>
            <a:bodyPr wrap="none" rtlCol="0">
              <a:spAutoFit/>
            </a:bodyPr>
            <a:lstStyle/>
            <a:p>
              <a:r>
                <a:rPr lang="en-US" dirty="0">
                  <a:solidFill>
                    <a:schemeClr val="bg1"/>
                  </a:solidFill>
                </a:rPr>
                <a:t>20%</a:t>
              </a:r>
            </a:p>
          </p:txBody>
        </p:sp>
      </p:grpSp>
      <p:grpSp>
        <p:nvGrpSpPr>
          <p:cNvPr id="62" name="Group 61">
            <a:extLst>
              <a:ext uri="{FF2B5EF4-FFF2-40B4-BE49-F238E27FC236}">
                <a16:creationId xmlns:a16="http://schemas.microsoft.com/office/drawing/2014/main" id="{FAD7BE00-E74A-81BC-9E43-1957D617312A}"/>
              </a:ext>
            </a:extLst>
          </p:cNvPr>
          <p:cNvGrpSpPr/>
          <p:nvPr/>
        </p:nvGrpSpPr>
        <p:grpSpPr>
          <a:xfrm>
            <a:off x="5408105" y="2914786"/>
            <a:ext cx="5715518" cy="1760534"/>
            <a:chOff x="3458176" y="2488594"/>
            <a:chExt cx="5715518" cy="1760534"/>
          </a:xfrm>
        </p:grpSpPr>
        <p:sp>
          <p:nvSpPr>
            <p:cNvPr id="63" name="TextBox 62">
              <a:extLst>
                <a:ext uri="{FF2B5EF4-FFF2-40B4-BE49-F238E27FC236}">
                  <a16:creationId xmlns:a16="http://schemas.microsoft.com/office/drawing/2014/main" id="{60EAE60D-C612-FF1F-8224-7D3B25DD3FB2}"/>
                </a:ext>
              </a:extLst>
            </p:cNvPr>
            <p:cNvSpPr txBox="1"/>
            <p:nvPr/>
          </p:nvSpPr>
          <p:spPr>
            <a:xfrm>
              <a:off x="7380661" y="3125416"/>
              <a:ext cx="1793033" cy="1123712"/>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000" dirty="0">
                  <a:solidFill>
                    <a:srgbClr val="00539B"/>
                  </a:solidFill>
                  <a:latin typeface="Arial (Body)"/>
                </a:rPr>
                <a:t>Hypertensive</a:t>
              </a:r>
              <a:br>
                <a:rPr lang="en-US" sz="2000" dirty="0">
                  <a:solidFill>
                    <a:srgbClr val="00539B"/>
                  </a:solidFill>
                  <a:latin typeface="Arial (Body)"/>
                </a:rPr>
              </a:br>
              <a:r>
                <a:rPr lang="en-US" sz="2000" dirty="0">
                  <a:solidFill>
                    <a:srgbClr val="00539B"/>
                  </a:solidFill>
                  <a:latin typeface="Arial (Body)"/>
                </a:rPr>
                <a:t>Disorders</a:t>
              </a:r>
            </a:p>
            <a:p>
              <a:pPr algn="ctr"/>
              <a:r>
                <a:rPr lang="en-US" sz="2000" dirty="0">
                  <a:solidFill>
                    <a:srgbClr val="00539B"/>
                  </a:solidFill>
                  <a:latin typeface="Arial (Body)"/>
                </a:rPr>
                <a:t>of Pregnancy</a:t>
              </a:r>
            </a:p>
          </p:txBody>
        </p:sp>
        <p:cxnSp>
          <p:nvCxnSpPr>
            <p:cNvPr id="64" name="Straight Arrow Connector 63">
              <a:extLst>
                <a:ext uri="{FF2B5EF4-FFF2-40B4-BE49-F238E27FC236}">
                  <a16:creationId xmlns:a16="http://schemas.microsoft.com/office/drawing/2014/main" id="{A0BFE6BA-2586-2AA7-A33F-7D38CE80A307}"/>
                </a:ext>
              </a:extLst>
            </p:cNvPr>
            <p:cNvCxnSpPr>
              <a:cxnSpLocks/>
            </p:cNvCxnSpPr>
            <p:nvPr/>
          </p:nvCxnSpPr>
          <p:spPr>
            <a:xfrm>
              <a:off x="5664472" y="3687272"/>
              <a:ext cx="1716189"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CE8B737-5E23-AF00-4510-D85F2C000A4E}"/>
                </a:ext>
              </a:extLst>
            </p:cNvPr>
            <p:cNvSpPr txBox="1"/>
            <p:nvPr/>
          </p:nvSpPr>
          <p:spPr>
            <a:xfrm>
              <a:off x="3458176" y="3125416"/>
              <a:ext cx="2206296" cy="1123712"/>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solidFill>
                    <a:srgbClr val="00539B"/>
                  </a:solidFill>
                  <a:latin typeface="Arial (Body)"/>
                </a:rPr>
                <a:t>Antepartum</a:t>
              </a:r>
              <a:br>
                <a:rPr lang="en-US" sz="2000" dirty="0">
                  <a:solidFill>
                    <a:srgbClr val="00539B"/>
                  </a:solidFill>
                  <a:latin typeface="Arial (Body)"/>
                </a:rPr>
              </a:br>
              <a:r>
                <a:rPr lang="en-US" sz="2000" dirty="0">
                  <a:solidFill>
                    <a:srgbClr val="00539B"/>
                  </a:solidFill>
                  <a:latin typeface="Arial (Body)"/>
                </a:rPr>
                <a:t>Antidepressants</a:t>
              </a:r>
              <a:br>
                <a:rPr lang="en-US" sz="2000" dirty="0">
                  <a:solidFill>
                    <a:srgbClr val="00539B"/>
                  </a:solidFill>
                  <a:latin typeface="Arial (Body)"/>
                </a:rPr>
              </a:br>
              <a:r>
                <a:rPr lang="en-US" sz="2000" dirty="0">
                  <a:solidFill>
                    <a:srgbClr val="00539B"/>
                  </a:solidFill>
                  <a:latin typeface="Arial (Body)"/>
                </a:rPr>
                <a:t>&amp; Anxiolytics</a:t>
              </a:r>
            </a:p>
          </p:txBody>
        </p:sp>
        <p:sp>
          <p:nvSpPr>
            <p:cNvPr id="66" name="Rectangle: Rounded Corners 17">
              <a:extLst>
                <a:ext uri="{FF2B5EF4-FFF2-40B4-BE49-F238E27FC236}">
                  <a16:creationId xmlns:a16="http://schemas.microsoft.com/office/drawing/2014/main" id="{54B9106D-DCEF-1A9D-1EE9-A513D0A62B76}"/>
                </a:ext>
              </a:extLst>
            </p:cNvPr>
            <p:cNvSpPr/>
            <p:nvPr/>
          </p:nvSpPr>
          <p:spPr>
            <a:xfrm>
              <a:off x="6143632" y="2488594"/>
              <a:ext cx="757868" cy="1297317"/>
            </a:xfrm>
            <a:prstGeom prst="round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n>
                    <a:solidFill>
                      <a:srgbClr val="C00000"/>
                    </a:solidFill>
                  </a:ln>
                  <a:solidFill>
                    <a:srgbClr val="FF0000"/>
                  </a:solidFill>
                </a:rPr>
                <a:t>?</a:t>
              </a:r>
            </a:p>
          </p:txBody>
        </p:sp>
      </p:grpSp>
      <p:sp>
        <p:nvSpPr>
          <p:cNvPr id="78" name="TextBox 77">
            <a:extLst>
              <a:ext uri="{FF2B5EF4-FFF2-40B4-BE49-F238E27FC236}">
                <a16:creationId xmlns:a16="http://schemas.microsoft.com/office/drawing/2014/main" id="{DD153137-1B79-A753-C759-2AB8C2F50338}"/>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2. </a:t>
            </a:r>
            <a:r>
              <a:rPr lang="en-US" altLang="en-US" sz="1000" dirty="0" err="1">
                <a:solidFill>
                  <a:schemeClr val="bg1"/>
                </a:solidFill>
                <a:cs typeface="Open Sans" panose="020B0606030504020204" pitchFamily="34" charset="0"/>
              </a:rPr>
              <a:t>Dubovicky</a:t>
            </a:r>
            <a:r>
              <a:rPr lang="en-US" altLang="en-US" sz="1000" dirty="0">
                <a:solidFill>
                  <a:schemeClr val="bg1"/>
                </a:solidFill>
                <a:cs typeface="Open Sans" panose="020B0606030504020204" pitchFamily="34" charset="0"/>
              </a:rPr>
              <a:t> M. </a:t>
            </a:r>
            <a:r>
              <a:rPr lang="en-US" altLang="en-US" sz="1000" i="1" dirty="0" err="1">
                <a:solidFill>
                  <a:schemeClr val="bg1"/>
                </a:solidFill>
                <a:cs typeface="Open Sans" panose="020B0606030504020204" pitchFamily="34" charset="0"/>
              </a:rPr>
              <a:t>Interdiscip</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Toxicol</a:t>
            </a:r>
            <a:r>
              <a:rPr lang="en-US" altLang="en-US" sz="1000" dirty="0">
                <a:solidFill>
                  <a:schemeClr val="bg1"/>
                </a:solidFill>
                <a:cs typeface="Open Sans" panose="020B0606030504020204" pitchFamily="34" charset="0"/>
              </a:rPr>
              <a:t> 2017; 10(1):30-4.</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3. Tinker S. </a:t>
            </a:r>
            <a:r>
              <a:rPr lang="en-US" altLang="en-US" sz="1000" i="1" dirty="0">
                <a:solidFill>
                  <a:schemeClr val="bg1"/>
                </a:solidFill>
                <a:cs typeface="Open Sans" panose="020B0606030504020204" pitchFamily="34" charset="0"/>
              </a:rPr>
              <a:t>Birth Defects Res</a:t>
            </a:r>
            <a:r>
              <a:rPr lang="en-US" altLang="en-US" sz="1000" dirty="0">
                <a:solidFill>
                  <a:schemeClr val="bg1"/>
                </a:solidFill>
                <a:cs typeface="Open Sans" panose="020B0606030504020204" pitchFamily="34" charset="0"/>
              </a:rPr>
              <a:t> 2019; 111(10):613-20.</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sp>
        <p:nvSpPr>
          <p:cNvPr id="77" name="TextBox 76">
            <a:extLst>
              <a:ext uri="{FF2B5EF4-FFF2-40B4-BE49-F238E27FC236}">
                <a16:creationId xmlns:a16="http://schemas.microsoft.com/office/drawing/2014/main" id="{79ADCA47-AC4F-1615-D58E-000C7CC3F65B}"/>
              </a:ext>
            </a:extLst>
          </p:cNvPr>
          <p:cNvSpPr txBox="1"/>
          <p:nvPr/>
        </p:nvSpPr>
        <p:spPr>
          <a:xfrm>
            <a:off x="-2" y="6150114"/>
            <a:ext cx="12192001" cy="707886"/>
          </a:xfrm>
          <a:prstGeom prst="rect">
            <a:avLst/>
          </a:prstGeom>
          <a:solidFill>
            <a:srgbClr val="00539B"/>
          </a:solidFill>
        </p:spPr>
        <p:txBody>
          <a:bodyPr wrap="square" numCol="3" rtlCol="0">
            <a:spAutoFit/>
          </a:bodyPr>
          <a:lstStyle/>
          <a:p>
            <a:pPr eaLnBrk="1" hangingPunct="1">
              <a:defRPr/>
            </a:pPr>
            <a:r>
              <a:rPr lang="en-US" altLang="en-US" sz="1000" dirty="0">
                <a:solidFill>
                  <a:schemeClr val="bg1"/>
                </a:solidFill>
                <a:cs typeface="Open Sans" panose="020B0606030504020204" pitchFamily="34" charset="0"/>
              </a:rPr>
              <a:t>4. Avalos L. </a:t>
            </a:r>
            <a:r>
              <a:rPr lang="en-US" altLang="en-US" sz="1000" i="1" dirty="0">
                <a:solidFill>
                  <a:schemeClr val="bg1"/>
                </a:solidFill>
                <a:cs typeface="Open Sans" panose="020B0606030504020204" pitchFamily="34" charset="0"/>
              </a:rPr>
              <a:t>CNS </a:t>
            </a:r>
            <a:r>
              <a:rPr lang="en-US" altLang="en-US" sz="1000" i="1" dirty="0" err="1">
                <a:solidFill>
                  <a:schemeClr val="bg1"/>
                </a:solidFill>
                <a:cs typeface="Open Sans" panose="020B0606030504020204" pitchFamily="34" charset="0"/>
              </a:rPr>
              <a:t>Spectr</a:t>
            </a:r>
            <a:r>
              <a:rPr lang="en-US" altLang="en-US" sz="1000" dirty="0">
                <a:solidFill>
                  <a:schemeClr val="bg1"/>
                </a:solidFill>
                <a:cs typeface="Open Sans" panose="020B0606030504020204" pitchFamily="34" charset="0"/>
              </a:rPr>
              <a:t> 2015; 20(1):39-47.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5. Bernard N. </a:t>
            </a:r>
            <a:r>
              <a:rPr lang="en-US" altLang="en-US" sz="1000" i="1" dirty="0">
                <a:solidFill>
                  <a:schemeClr val="bg1"/>
                </a:solidFill>
                <a:cs typeface="Open Sans" panose="020B0606030504020204" pitchFamily="34" charset="0"/>
              </a:rPr>
              <a:t>BMC Pregnancy Childbirth</a:t>
            </a:r>
            <a:r>
              <a:rPr lang="en-US" altLang="en-US" sz="1000" dirty="0">
                <a:solidFill>
                  <a:schemeClr val="bg1"/>
                </a:solidFill>
                <a:cs typeface="Open Sans" panose="020B0606030504020204" pitchFamily="34" charset="0"/>
              </a:rPr>
              <a:t> 2019; 19(1):146.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6. De </a:t>
            </a:r>
            <a:r>
              <a:rPr lang="en-US" altLang="en-US" sz="1000" dirty="0" err="1">
                <a:solidFill>
                  <a:schemeClr val="bg1"/>
                </a:solidFill>
                <a:cs typeface="Open Sans" panose="020B0606030504020204" pitchFamily="34" charset="0"/>
              </a:rPr>
              <a:t>Ocampo</a:t>
            </a:r>
            <a:r>
              <a:rPr lang="en-US" altLang="en-US" sz="1000" dirty="0">
                <a:solidFill>
                  <a:schemeClr val="bg1"/>
                </a:solidFill>
                <a:cs typeface="Open Sans" panose="020B0606030504020204" pitchFamily="34" charset="0"/>
              </a:rPr>
              <a:t> M. </a:t>
            </a:r>
            <a:r>
              <a:rPr lang="en-US" altLang="en-US" sz="1000" i="1" dirty="0">
                <a:solidFill>
                  <a:schemeClr val="bg1"/>
                </a:solidFill>
                <a:cs typeface="Open Sans" panose="020B0606030504020204" pitchFamily="34" charset="0"/>
              </a:rPr>
              <a:t>Arch </a:t>
            </a:r>
            <a:r>
              <a:rPr lang="en-US" altLang="en-US" sz="1000" i="1" dirty="0" err="1">
                <a:solidFill>
                  <a:schemeClr val="bg1"/>
                </a:solidFill>
                <a:cs typeface="Open Sans" panose="020B0606030504020204" pitchFamily="34" charset="0"/>
              </a:rPr>
              <a:t>Womens</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Ment</a:t>
            </a:r>
            <a:r>
              <a:rPr lang="en-US" altLang="en-US" sz="1000" i="1" dirty="0">
                <a:solidFill>
                  <a:schemeClr val="bg1"/>
                </a:solidFill>
                <a:cs typeface="Open Sans" panose="020B0606030504020204" pitchFamily="34" charset="0"/>
              </a:rPr>
              <a:t> Health</a:t>
            </a:r>
            <a:r>
              <a:rPr lang="en-US" altLang="en-US" sz="1000" dirty="0">
                <a:solidFill>
                  <a:schemeClr val="bg1"/>
                </a:solidFill>
                <a:cs typeface="Open Sans" panose="020B0606030504020204" pitchFamily="34" charset="0"/>
              </a:rPr>
              <a:t> 2016; 19(6):1051-61.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7.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Epidemiology</a:t>
            </a:r>
            <a:r>
              <a:rPr lang="en-US" altLang="en-US" sz="1000" dirty="0">
                <a:solidFill>
                  <a:schemeClr val="bg1"/>
                </a:solidFill>
                <a:cs typeface="Open Sans" panose="020B0606030504020204" pitchFamily="34" charset="0"/>
              </a:rPr>
              <a:t> 2013; 24(5):682-91.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8. </a:t>
            </a:r>
            <a:r>
              <a:rPr lang="en-US" altLang="en-US" sz="1000" dirty="0" err="1">
                <a:solidFill>
                  <a:schemeClr val="bg1"/>
                </a:solidFill>
                <a:cs typeface="Open Sans" panose="020B0606030504020204" pitchFamily="34" charset="0"/>
              </a:rPr>
              <a:t>Palmsen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Am J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2012; 175(10):988-97.</a:t>
            </a:r>
          </a:p>
          <a:p>
            <a:pPr eaLnBrk="1" hangingPunct="1">
              <a:defRPr/>
            </a:pPr>
            <a:r>
              <a:rPr lang="en-US" altLang="en-US" sz="1000" dirty="0">
                <a:solidFill>
                  <a:schemeClr val="bg1"/>
                </a:solidFill>
                <a:cs typeface="Open Sans" panose="020B0606030504020204" pitchFamily="34" charset="0"/>
              </a:rPr>
              <a:t>9. </a:t>
            </a:r>
            <a:r>
              <a:rPr lang="en-US" altLang="en-US" sz="1000" dirty="0" err="1">
                <a:solidFill>
                  <a:schemeClr val="bg1"/>
                </a:solidFill>
                <a:cs typeface="Open Sans" panose="020B0606030504020204" pitchFamily="34" charset="0"/>
              </a:rPr>
              <a:t>Sahlman</a:t>
            </a:r>
            <a:r>
              <a:rPr lang="en-US" altLang="en-US" sz="1000" dirty="0">
                <a:solidFill>
                  <a:schemeClr val="bg1"/>
                </a:solidFill>
                <a:cs typeface="Open Sans" panose="020B0606030504020204" pitchFamily="34" charset="0"/>
              </a:rPr>
              <a:t> H. </a:t>
            </a:r>
            <a:r>
              <a:rPr lang="en-US" altLang="en-US" sz="1000" i="1" dirty="0">
                <a:solidFill>
                  <a:schemeClr val="bg1"/>
                </a:solidFill>
                <a:cs typeface="Open Sans" panose="020B0606030504020204" pitchFamily="34" charset="0"/>
              </a:rPr>
              <a:t>Br 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Pharmacol</a:t>
            </a:r>
            <a:r>
              <a:rPr lang="en-US" altLang="en-US" sz="1000" dirty="0">
                <a:solidFill>
                  <a:schemeClr val="bg1"/>
                </a:solidFill>
                <a:cs typeface="Open Sans" panose="020B0606030504020204" pitchFamily="34" charset="0"/>
              </a:rPr>
              <a:t> 2019; 85(12):2848-55.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10.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err="1">
                <a:solidFill>
                  <a:schemeClr val="bg1"/>
                </a:solidFill>
                <a:cs typeface="Open Sans" panose="020B0606030504020204" pitchFamily="34" charset="0"/>
              </a:rPr>
              <a:t>Paediatr</a:t>
            </a:r>
            <a:r>
              <a:rPr lang="en-US" altLang="en-US" sz="1000" i="1" dirty="0">
                <a:solidFill>
                  <a:schemeClr val="bg1"/>
                </a:solidFill>
                <a:cs typeface="Open Sans" panose="020B0606030504020204" pitchFamily="34" charset="0"/>
              </a:rPr>
              <a:t> Perinat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2020; 34(5):597-606.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11. Newport D.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Psychiatry</a:t>
            </a:r>
            <a:r>
              <a:rPr lang="en-US" altLang="en-US" sz="1000" dirty="0">
                <a:solidFill>
                  <a:schemeClr val="bg1"/>
                </a:solidFill>
                <a:cs typeface="Open Sans" panose="020B0606030504020204" pitchFamily="34" charset="0"/>
              </a:rPr>
              <a:t> 2016; 77(11):1538-45.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12. </a:t>
            </a:r>
            <a:r>
              <a:rPr lang="en-US" altLang="en-US" sz="1000" dirty="0" err="1">
                <a:solidFill>
                  <a:schemeClr val="bg1"/>
                </a:solidFill>
                <a:cs typeface="Open Sans" panose="020B0606030504020204" pitchFamily="34" charset="0"/>
              </a:rPr>
              <a:t>Lupattelli</a:t>
            </a:r>
            <a:r>
              <a:rPr lang="en-US" altLang="en-US" sz="1000" dirty="0">
                <a:solidFill>
                  <a:schemeClr val="bg1"/>
                </a:solidFill>
                <a:cs typeface="Open Sans" panose="020B0606030504020204" pitchFamily="34" charset="0"/>
              </a:rPr>
              <a:t> A. </a:t>
            </a:r>
            <a:r>
              <a:rPr lang="en-US" altLang="en-US" sz="1000" i="1" dirty="0" err="1">
                <a:solidFill>
                  <a:schemeClr val="bg1"/>
                </a:solidFill>
                <a:cs typeface="Open Sans" panose="020B0606030504020204" pitchFamily="34" charset="0"/>
              </a:rPr>
              <a:t>Pharmacoepidemiol</a:t>
            </a:r>
            <a:r>
              <a:rPr lang="en-US" altLang="en-US" sz="1000" i="1" dirty="0">
                <a:solidFill>
                  <a:schemeClr val="bg1"/>
                </a:solidFill>
                <a:cs typeface="Open Sans" panose="020B0606030504020204" pitchFamily="34" charset="0"/>
              </a:rPr>
              <a:t> Drug </a:t>
            </a:r>
            <a:r>
              <a:rPr lang="en-US" altLang="en-US" sz="1000" i="1" dirty="0" err="1">
                <a:solidFill>
                  <a:schemeClr val="bg1"/>
                </a:solidFill>
                <a:cs typeface="Open Sans" panose="020B0606030504020204" pitchFamily="34" charset="0"/>
              </a:rPr>
              <a:t>Saf</a:t>
            </a:r>
            <a:r>
              <a:rPr lang="en-US" altLang="en-US" sz="1000" dirty="0">
                <a:solidFill>
                  <a:schemeClr val="bg1"/>
                </a:solidFill>
                <a:cs typeface="Open Sans" panose="020B0606030504020204" pitchFamily="34" charset="0"/>
              </a:rPr>
              <a:t> 2017; 26(10):1266-76.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13. </a:t>
            </a:r>
            <a:r>
              <a:rPr lang="en-US" altLang="en-US" sz="1000" dirty="0" err="1">
                <a:solidFill>
                  <a:schemeClr val="bg1"/>
                </a:solidFill>
                <a:cs typeface="Open Sans" panose="020B0606030504020204" pitchFamily="34" charset="0"/>
              </a:rPr>
              <a:t>Uguz</a:t>
            </a:r>
            <a:r>
              <a:rPr lang="en-US" altLang="en-US" sz="1000" dirty="0">
                <a:solidFill>
                  <a:schemeClr val="bg1"/>
                </a:solidFill>
                <a:cs typeface="Open Sans" panose="020B0606030504020204" pitchFamily="34" charset="0"/>
              </a:rPr>
              <a:t> F.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Psychopharmacol</a:t>
            </a:r>
            <a:r>
              <a:rPr lang="en-US" altLang="en-US" sz="1000" dirty="0">
                <a:solidFill>
                  <a:schemeClr val="bg1"/>
                </a:solidFill>
                <a:cs typeface="Open Sans" panose="020B0606030504020204" pitchFamily="34" charset="0"/>
              </a:rPr>
              <a:t> 2017; 37(1):72-77.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14. </a:t>
            </a:r>
            <a:r>
              <a:rPr lang="en-US" altLang="en-US" sz="1000" dirty="0" err="1">
                <a:solidFill>
                  <a:schemeClr val="bg1"/>
                </a:solidFill>
                <a:cs typeface="Open Sans" panose="020B0606030504020204" pitchFamily="34" charset="0"/>
              </a:rPr>
              <a:t>Gumusoglu</a:t>
            </a:r>
            <a:r>
              <a:rPr lang="en-US" altLang="en-US" sz="1000" dirty="0">
                <a:solidFill>
                  <a:schemeClr val="bg1"/>
                </a:solidFill>
                <a:cs typeface="Open Sans" panose="020B0606030504020204" pitchFamily="34" charset="0"/>
              </a:rPr>
              <a:t> S. </a:t>
            </a:r>
            <a:r>
              <a:rPr lang="en-US" altLang="en-US" sz="1000" i="1" dirty="0">
                <a:solidFill>
                  <a:schemeClr val="bg1"/>
                </a:solidFill>
                <a:cs typeface="Open Sans" panose="020B0606030504020204" pitchFamily="34" charset="0"/>
              </a:rPr>
              <a:t>Pregnancy </a:t>
            </a:r>
            <a:r>
              <a:rPr lang="en-US" altLang="en-US" sz="1000" i="1" dirty="0" err="1">
                <a:solidFill>
                  <a:schemeClr val="bg1"/>
                </a:solidFill>
                <a:cs typeface="Open Sans" panose="020B0606030504020204" pitchFamily="34" charset="0"/>
              </a:rPr>
              <a:t>Hypertens</a:t>
            </a:r>
            <a:r>
              <a:rPr lang="en-US" altLang="en-US" sz="1000" dirty="0">
                <a:solidFill>
                  <a:schemeClr val="bg1"/>
                </a:solidFill>
                <a:cs typeface="Open Sans" panose="020B0606030504020204" pitchFamily="34" charset="0"/>
              </a:rPr>
              <a:t> 2022; 30:36-43.</a:t>
            </a:r>
          </a:p>
        </p:txBody>
      </p:sp>
      <p:sp>
        <p:nvSpPr>
          <p:cNvPr id="83" name="TextBox 82">
            <a:extLst>
              <a:ext uri="{FF2B5EF4-FFF2-40B4-BE49-F238E27FC236}">
                <a16:creationId xmlns:a16="http://schemas.microsoft.com/office/drawing/2014/main" id="{A1C1A14D-AA5F-DE94-4D82-8F2B2C48F888}"/>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pic>
        <p:nvPicPr>
          <p:cNvPr id="1028" name="Picture 4" descr="measuring pressure of the pregnant woman. measuring pressure of the pregnant woman. hypertensive disorder pregnancy stock illustrations">
            <a:extLst>
              <a:ext uri="{FF2B5EF4-FFF2-40B4-BE49-F238E27FC236}">
                <a16:creationId xmlns:a16="http://schemas.microsoft.com/office/drawing/2014/main" id="{16D12C60-78A3-FA63-7E20-A602FEF17A1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36" t="6325" r="7903" b="5206"/>
          <a:stretch/>
        </p:blipFill>
        <p:spPr bwMode="auto">
          <a:xfrm>
            <a:off x="1937721" y="2832130"/>
            <a:ext cx="1578311" cy="19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1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34C6-0861-6F6C-5B3F-5DA2F70713E0}"/>
            </a:ext>
          </a:extLst>
        </p:cNvPr>
        <p:cNvGrpSpPr/>
        <p:nvPr/>
      </p:nvGrpSpPr>
      <p:grpSpPr>
        <a:xfrm>
          <a:off x="0" y="0"/>
          <a:ext cx="0" cy="0"/>
          <a:chOff x="0" y="0"/>
          <a:chExt cx="0" cy="0"/>
        </a:xfrm>
      </p:grpSpPr>
      <p:sp>
        <p:nvSpPr>
          <p:cNvPr id="84" name="TextBox 83">
            <a:extLst>
              <a:ext uri="{FF2B5EF4-FFF2-40B4-BE49-F238E27FC236}">
                <a16:creationId xmlns:a16="http://schemas.microsoft.com/office/drawing/2014/main" id="{8568D2C2-4E3D-580C-D7D0-8D0037533C90}"/>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sp>
        <p:nvSpPr>
          <p:cNvPr id="2" name="Title 1">
            <a:extLst>
              <a:ext uri="{FF2B5EF4-FFF2-40B4-BE49-F238E27FC236}">
                <a16:creationId xmlns:a16="http://schemas.microsoft.com/office/drawing/2014/main" id="{7B6C1D1C-1E54-120A-85F0-B0E6A11C0B56}"/>
              </a:ext>
            </a:extLst>
          </p:cNvPr>
          <p:cNvSpPr>
            <a:spLocks noGrp="1"/>
          </p:cNvSpPr>
          <p:nvPr>
            <p:ph type="title"/>
          </p:nvPr>
        </p:nvSpPr>
        <p:spPr>
          <a:xfrm>
            <a:off x="508000" y="-146476"/>
            <a:ext cx="11176000" cy="1143000"/>
          </a:xfrm>
        </p:spPr>
        <p:txBody>
          <a:bodyPr/>
          <a:lstStyle/>
          <a:p>
            <a:r>
              <a:rPr lang="en-US" dirty="0"/>
              <a:t>Background &amp; Hypothesis</a:t>
            </a:r>
          </a:p>
        </p:txBody>
      </p:sp>
      <p:sp>
        <p:nvSpPr>
          <p:cNvPr id="48" name="TextBox 47">
            <a:extLst>
              <a:ext uri="{FF2B5EF4-FFF2-40B4-BE49-F238E27FC236}">
                <a16:creationId xmlns:a16="http://schemas.microsoft.com/office/drawing/2014/main" id="{B701ADA7-7E60-B107-92AE-C287242B0F11}"/>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Urslak</a:t>
            </a:r>
            <a:r>
              <a:rPr lang="en-US" altLang="en-US" sz="1000" dirty="0">
                <a:solidFill>
                  <a:schemeClr val="bg1"/>
                </a:solidFill>
                <a:cs typeface="Open Sans" panose="020B0606030504020204" pitchFamily="34" charset="0"/>
              </a:rPr>
              <a:t> R. </a:t>
            </a:r>
            <a:r>
              <a:rPr lang="en-US" altLang="en-US" sz="1000" i="1" dirty="0">
                <a:solidFill>
                  <a:schemeClr val="bg1"/>
                </a:solidFill>
                <a:cs typeface="Open Sans" panose="020B0606030504020204" pitchFamily="34" charset="0"/>
              </a:rPr>
              <a:t>Res Social </a:t>
            </a:r>
            <a:r>
              <a:rPr lang="en-US" altLang="en-US" sz="1000" i="1" dirty="0" err="1">
                <a:solidFill>
                  <a:schemeClr val="bg1"/>
                </a:solidFill>
                <a:cs typeface="Open Sans" panose="020B0606030504020204" pitchFamily="34" charset="0"/>
              </a:rPr>
              <a:t>Adm</a:t>
            </a:r>
            <a:r>
              <a:rPr lang="en-US" altLang="en-US" sz="1000" i="1" dirty="0">
                <a:solidFill>
                  <a:schemeClr val="bg1"/>
                </a:solidFill>
                <a:cs typeface="Open Sans" panose="020B0606030504020204" pitchFamily="34" charset="0"/>
              </a:rPr>
              <a:t> Pharm</a:t>
            </a:r>
            <a:r>
              <a:rPr lang="en-US" altLang="en-US" sz="1000" dirty="0">
                <a:solidFill>
                  <a:schemeClr val="bg1"/>
                </a:solidFill>
                <a:cs typeface="Open Sans" panose="020B0606030504020204" pitchFamily="34" charset="0"/>
              </a:rPr>
              <a:t> 2023; 19(9):1243-1255.</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grpSp>
        <p:nvGrpSpPr>
          <p:cNvPr id="67" name="Group 66">
            <a:extLst>
              <a:ext uri="{FF2B5EF4-FFF2-40B4-BE49-F238E27FC236}">
                <a16:creationId xmlns:a16="http://schemas.microsoft.com/office/drawing/2014/main" id="{CBADA453-2A45-7B54-D749-868C81DDB4DD}"/>
              </a:ext>
            </a:extLst>
          </p:cNvPr>
          <p:cNvGrpSpPr/>
          <p:nvPr/>
        </p:nvGrpSpPr>
        <p:grpSpPr>
          <a:xfrm>
            <a:off x="6214388" y="883049"/>
            <a:ext cx="5176318" cy="1788295"/>
            <a:chOff x="6230430" y="1135719"/>
            <a:chExt cx="5176318" cy="1788295"/>
          </a:xfrm>
        </p:grpSpPr>
        <p:pic>
          <p:nvPicPr>
            <p:cNvPr id="49" name="Picture 6" descr="Pills Cartoon Vector Icon Illustration ...">
              <a:extLst>
                <a:ext uri="{FF2B5EF4-FFF2-40B4-BE49-F238E27FC236}">
                  <a16:creationId xmlns:a16="http://schemas.microsoft.com/office/drawing/2014/main" id="{697CAA60-EC55-623A-5AE3-2DC3DE18B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16653" r="9279" b="15080"/>
            <a:stretch/>
          </p:blipFill>
          <p:spPr bwMode="auto">
            <a:xfrm>
              <a:off x="6230430" y="1135719"/>
              <a:ext cx="2117719" cy="1788295"/>
            </a:xfrm>
            <a:prstGeom prst="rect">
              <a:avLst/>
            </a:prstGeom>
            <a:noFill/>
            <a:extLst>
              <a:ext uri="{909E8E84-426E-40DD-AFC4-6F175D3DCCD1}">
                <a14:hiddenFill xmlns:a14="http://schemas.microsoft.com/office/drawing/2010/main">
                  <a:solidFill>
                    <a:srgbClr val="FFFFFF"/>
                  </a:solidFill>
                </a14:hiddenFill>
              </a:ext>
            </a:extLst>
          </p:spPr>
        </p:pic>
        <p:sp>
          <p:nvSpPr>
            <p:cNvPr id="51" name="Title 1">
              <a:extLst>
                <a:ext uri="{FF2B5EF4-FFF2-40B4-BE49-F238E27FC236}">
                  <a16:creationId xmlns:a16="http://schemas.microsoft.com/office/drawing/2014/main" id="{7F2C9B3B-B087-999E-0B42-63F1F3C8515F}"/>
                </a:ext>
              </a:extLst>
            </p:cNvPr>
            <p:cNvSpPr txBox="1">
              <a:spLocks/>
            </p:cNvSpPr>
            <p:nvPr/>
          </p:nvSpPr>
          <p:spPr bwMode="auto">
            <a:xfrm>
              <a:off x="8348149" y="1458366"/>
              <a:ext cx="30585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pPr algn="l"/>
              <a:r>
                <a:rPr lang="en-US" sz="2000" kern="0" dirty="0"/>
                <a:t>Antidepressants: 2-3%</a:t>
              </a:r>
            </a:p>
            <a:p>
              <a:pPr algn="l"/>
              <a:endParaRPr lang="en-US" sz="2000" kern="0" dirty="0"/>
            </a:p>
            <a:p>
              <a:pPr algn="l"/>
              <a:r>
                <a:rPr lang="en-US" sz="2000" kern="0" dirty="0"/>
                <a:t>Anxiolytics: &lt;1%</a:t>
              </a:r>
            </a:p>
          </p:txBody>
        </p:sp>
      </p:grpSp>
      <p:grpSp>
        <p:nvGrpSpPr>
          <p:cNvPr id="68" name="Group 67">
            <a:extLst>
              <a:ext uri="{FF2B5EF4-FFF2-40B4-BE49-F238E27FC236}">
                <a16:creationId xmlns:a16="http://schemas.microsoft.com/office/drawing/2014/main" id="{58588C3A-943B-EBF2-9F5E-2BC8810B70D9}"/>
              </a:ext>
            </a:extLst>
          </p:cNvPr>
          <p:cNvGrpSpPr/>
          <p:nvPr/>
        </p:nvGrpSpPr>
        <p:grpSpPr>
          <a:xfrm>
            <a:off x="260686" y="817077"/>
            <a:ext cx="5720327" cy="1920240"/>
            <a:chOff x="276728" y="1069747"/>
            <a:chExt cx="5720327" cy="1920240"/>
          </a:xfrm>
        </p:grpSpPr>
        <p:pic>
          <p:nvPicPr>
            <p:cNvPr id="42" name="Picture 41" descr="When Does Postpartum Depression End? - Edelica Health WI">
              <a:extLst>
                <a:ext uri="{FF2B5EF4-FFF2-40B4-BE49-F238E27FC236}">
                  <a16:creationId xmlns:a16="http://schemas.microsoft.com/office/drawing/2014/main" id="{B0F37504-7F50-0483-37B1-16AE182B25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4" t="20502" r="14373"/>
            <a:stretch/>
          </p:blipFill>
          <p:spPr bwMode="auto">
            <a:xfrm>
              <a:off x="276728" y="1217061"/>
              <a:ext cx="293021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arth Globe Planet - 100 Pack Circle Stickers 3&quot; x 3&quot; - Picture 1 of 1">
              <a:extLst>
                <a:ext uri="{FF2B5EF4-FFF2-40B4-BE49-F238E27FC236}">
                  <a16:creationId xmlns:a16="http://schemas.microsoft.com/office/drawing/2014/main" id="{796DF25F-E9C6-79A3-5535-4B1B34A238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455" y="1217061"/>
              <a:ext cx="1649219" cy="1645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Chart 43">
              <a:extLst>
                <a:ext uri="{FF2B5EF4-FFF2-40B4-BE49-F238E27FC236}">
                  <a16:creationId xmlns:a16="http://schemas.microsoft.com/office/drawing/2014/main" id="{7D6C2E0A-BE50-361D-22E2-5D7E4D0B08D7}"/>
                </a:ext>
              </a:extLst>
            </p:cNvPr>
            <p:cNvGraphicFramePr/>
            <p:nvPr/>
          </p:nvGraphicFramePr>
          <p:xfrm>
            <a:off x="1933054" y="1069747"/>
            <a:ext cx="4064001" cy="1920240"/>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A2037E5E-59AD-82F4-C71B-4C15EE1B0213}"/>
                </a:ext>
              </a:extLst>
            </p:cNvPr>
            <p:cNvSpPr txBox="1"/>
            <p:nvPr/>
          </p:nvSpPr>
          <p:spPr>
            <a:xfrm>
              <a:off x="4001966" y="1451894"/>
              <a:ext cx="646331" cy="369332"/>
            </a:xfrm>
            <a:prstGeom prst="rect">
              <a:avLst/>
            </a:prstGeom>
            <a:noFill/>
          </p:spPr>
          <p:txBody>
            <a:bodyPr wrap="none" rtlCol="0">
              <a:spAutoFit/>
            </a:bodyPr>
            <a:lstStyle/>
            <a:p>
              <a:r>
                <a:rPr lang="en-US" dirty="0">
                  <a:solidFill>
                    <a:schemeClr val="bg1"/>
                  </a:solidFill>
                </a:rPr>
                <a:t>20%</a:t>
              </a:r>
            </a:p>
          </p:txBody>
        </p:sp>
      </p:grpSp>
      <p:grpSp>
        <p:nvGrpSpPr>
          <p:cNvPr id="62" name="Group 61">
            <a:extLst>
              <a:ext uri="{FF2B5EF4-FFF2-40B4-BE49-F238E27FC236}">
                <a16:creationId xmlns:a16="http://schemas.microsoft.com/office/drawing/2014/main" id="{674E8EE5-F55E-73B3-DFA9-D608AAEA660D}"/>
              </a:ext>
            </a:extLst>
          </p:cNvPr>
          <p:cNvGrpSpPr/>
          <p:nvPr/>
        </p:nvGrpSpPr>
        <p:grpSpPr>
          <a:xfrm>
            <a:off x="5408105" y="2914786"/>
            <a:ext cx="5715518" cy="1760534"/>
            <a:chOff x="3458176" y="2488594"/>
            <a:chExt cx="5715518" cy="1760534"/>
          </a:xfrm>
        </p:grpSpPr>
        <p:sp>
          <p:nvSpPr>
            <p:cNvPr id="63" name="TextBox 62">
              <a:extLst>
                <a:ext uri="{FF2B5EF4-FFF2-40B4-BE49-F238E27FC236}">
                  <a16:creationId xmlns:a16="http://schemas.microsoft.com/office/drawing/2014/main" id="{91DB19FE-B4D4-C86C-8C2B-A5548E9F9C1C}"/>
                </a:ext>
              </a:extLst>
            </p:cNvPr>
            <p:cNvSpPr txBox="1"/>
            <p:nvPr/>
          </p:nvSpPr>
          <p:spPr>
            <a:xfrm>
              <a:off x="7380661" y="3125416"/>
              <a:ext cx="1793033" cy="1123712"/>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000" dirty="0">
                  <a:solidFill>
                    <a:srgbClr val="00539B"/>
                  </a:solidFill>
                  <a:latin typeface="Arial (Body)"/>
                </a:rPr>
                <a:t>Hypertensive</a:t>
              </a:r>
              <a:br>
                <a:rPr lang="en-US" sz="2000" dirty="0">
                  <a:solidFill>
                    <a:srgbClr val="00539B"/>
                  </a:solidFill>
                  <a:latin typeface="Arial (Body)"/>
                </a:rPr>
              </a:br>
              <a:r>
                <a:rPr lang="en-US" sz="2000" dirty="0">
                  <a:solidFill>
                    <a:srgbClr val="00539B"/>
                  </a:solidFill>
                  <a:latin typeface="Arial (Body)"/>
                </a:rPr>
                <a:t>Disorders</a:t>
              </a:r>
            </a:p>
            <a:p>
              <a:pPr algn="ctr"/>
              <a:r>
                <a:rPr lang="en-US" sz="2000" dirty="0">
                  <a:solidFill>
                    <a:srgbClr val="00539B"/>
                  </a:solidFill>
                  <a:latin typeface="Arial (Body)"/>
                </a:rPr>
                <a:t>of Pregnancy</a:t>
              </a:r>
            </a:p>
          </p:txBody>
        </p:sp>
        <p:cxnSp>
          <p:nvCxnSpPr>
            <p:cNvPr id="64" name="Straight Arrow Connector 63">
              <a:extLst>
                <a:ext uri="{FF2B5EF4-FFF2-40B4-BE49-F238E27FC236}">
                  <a16:creationId xmlns:a16="http://schemas.microsoft.com/office/drawing/2014/main" id="{7A28FA71-6393-0572-9E51-FE151FFF7578}"/>
                </a:ext>
              </a:extLst>
            </p:cNvPr>
            <p:cNvCxnSpPr>
              <a:cxnSpLocks/>
            </p:cNvCxnSpPr>
            <p:nvPr/>
          </p:nvCxnSpPr>
          <p:spPr>
            <a:xfrm>
              <a:off x="5664472" y="3687272"/>
              <a:ext cx="1716189"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50F4D8C-891A-DF19-B1CE-81AA3F4185CD}"/>
                </a:ext>
              </a:extLst>
            </p:cNvPr>
            <p:cNvSpPr txBox="1"/>
            <p:nvPr/>
          </p:nvSpPr>
          <p:spPr>
            <a:xfrm>
              <a:off x="3458176" y="3125416"/>
              <a:ext cx="2206296" cy="1123712"/>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solidFill>
                    <a:srgbClr val="00539B"/>
                  </a:solidFill>
                  <a:latin typeface="Arial (Body)"/>
                </a:rPr>
                <a:t>Antepartum</a:t>
              </a:r>
              <a:br>
                <a:rPr lang="en-US" sz="2000" dirty="0">
                  <a:solidFill>
                    <a:srgbClr val="00539B"/>
                  </a:solidFill>
                  <a:latin typeface="Arial (Body)"/>
                </a:rPr>
              </a:br>
              <a:r>
                <a:rPr lang="en-US" sz="2000" dirty="0">
                  <a:solidFill>
                    <a:srgbClr val="00539B"/>
                  </a:solidFill>
                  <a:latin typeface="Arial (Body)"/>
                </a:rPr>
                <a:t>Antidepressants</a:t>
              </a:r>
              <a:br>
                <a:rPr lang="en-US" sz="2000" dirty="0">
                  <a:solidFill>
                    <a:srgbClr val="00539B"/>
                  </a:solidFill>
                  <a:latin typeface="Arial (Body)"/>
                </a:rPr>
              </a:br>
              <a:r>
                <a:rPr lang="en-US" sz="2000" dirty="0">
                  <a:solidFill>
                    <a:srgbClr val="00539B"/>
                  </a:solidFill>
                  <a:latin typeface="Arial (Body)"/>
                </a:rPr>
                <a:t>&amp; Anxiolytics</a:t>
              </a:r>
            </a:p>
          </p:txBody>
        </p:sp>
        <p:sp>
          <p:nvSpPr>
            <p:cNvPr id="66" name="Rectangle: Rounded Corners 17">
              <a:extLst>
                <a:ext uri="{FF2B5EF4-FFF2-40B4-BE49-F238E27FC236}">
                  <a16:creationId xmlns:a16="http://schemas.microsoft.com/office/drawing/2014/main" id="{0C909D5E-8CD0-2878-2BF6-77F1EFD1053C}"/>
                </a:ext>
              </a:extLst>
            </p:cNvPr>
            <p:cNvSpPr/>
            <p:nvPr/>
          </p:nvSpPr>
          <p:spPr>
            <a:xfrm>
              <a:off x="6143632" y="2488594"/>
              <a:ext cx="757868" cy="1297317"/>
            </a:xfrm>
            <a:prstGeom prst="round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a:ln>
                    <a:solidFill>
                      <a:srgbClr val="C00000"/>
                    </a:solidFill>
                  </a:ln>
                  <a:solidFill>
                    <a:srgbClr val="FF0000"/>
                  </a:solidFill>
                </a:rPr>
                <a:t>?</a:t>
              </a:r>
            </a:p>
          </p:txBody>
        </p:sp>
      </p:grpSp>
      <p:sp>
        <p:nvSpPr>
          <p:cNvPr id="78" name="TextBox 77">
            <a:extLst>
              <a:ext uri="{FF2B5EF4-FFF2-40B4-BE49-F238E27FC236}">
                <a16:creationId xmlns:a16="http://schemas.microsoft.com/office/drawing/2014/main" id="{AF0F02A9-9865-7E50-9BD0-85E4290A6628}"/>
              </a:ext>
            </a:extLst>
          </p:cNvPr>
          <p:cNvSpPr txBox="1"/>
          <p:nvPr/>
        </p:nvSpPr>
        <p:spPr>
          <a:xfrm>
            <a:off x="-2" y="6153912"/>
            <a:ext cx="12188952" cy="704088"/>
          </a:xfrm>
          <a:prstGeom prst="rect">
            <a:avLst/>
          </a:prstGeom>
          <a:solidFill>
            <a:srgbClr val="00539B"/>
          </a:solidFill>
        </p:spPr>
        <p:txBody>
          <a:bodyPr wrap="square" numCol="2" rtlCol="0">
            <a:spAutoFit/>
          </a:bodyPr>
          <a:lstStyle/>
          <a:p>
            <a:pPr eaLnBrk="1" hangingPunct="1">
              <a:defRPr/>
            </a:pPr>
            <a:r>
              <a:rPr lang="en-US" altLang="en-US" sz="1000" dirty="0">
                <a:solidFill>
                  <a:schemeClr val="bg1"/>
                </a:solidFill>
                <a:cs typeface="Open Sans" panose="020B0606030504020204" pitchFamily="34" charset="0"/>
              </a:rPr>
              <a:t>2. </a:t>
            </a:r>
            <a:r>
              <a:rPr lang="en-US" altLang="en-US" sz="1000" dirty="0" err="1">
                <a:solidFill>
                  <a:schemeClr val="bg1"/>
                </a:solidFill>
                <a:cs typeface="Open Sans" panose="020B0606030504020204" pitchFamily="34" charset="0"/>
              </a:rPr>
              <a:t>Dubovicky</a:t>
            </a:r>
            <a:r>
              <a:rPr lang="en-US" altLang="en-US" sz="1000" dirty="0">
                <a:solidFill>
                  <a:schemeClr val="bg1"/>
                </a:solidFill>
                <a:cs typeface="Open Sans" panose="020B0606030504020204" pitchFamily="34" charset="0"/>
              </a:rPr>
              <a:t> M. </a:t>
            </a:r>
            <a:r>
              <a:rPr lang="en-US" altLang="en-US" sz="1000" i="1" dirty="0" err="1">
                <a:solidFill>
                  <a:schemeClr val="bg1"/>
                </a:solidFill>
                <a:cs typeface="Open Sans" panose="020B0606030504020204" pitchFamily="34" charset="0"/>
              </a:rPr>
              <a:t>Interdiscip</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Toxicol</a:t>
            </a:r>
            <a:r>
              <a:rPr lang="en-US" altLang="en-US" sz="1000" dirty="0">
                <a:solidFill>
                  <a:schemeClr val="bg1"/>
                </a:solidFill>
                <a:cs typeface="Open Sans" panose="020B0606030504020204" pitchFamily="34" charset="0"/>
              </a:rPr>
              <a:t> 2017; 10(1):30-4.</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3. Tinker S. </a:t>
            </a:r>
            <a:r>
              <a:rPr lang="en-US" altLang="en-US" sz="1000" i="1" dirty="0">
                <a:solidFill>
                  <a:schemeClr val="bg1"/>
                </a:solidFill>
                <a:cs typeface="Open Sans" panose="020B0606030504020204" pitchFamily="34" charset="0"/>
              </a:rPr>
              <a:t>Birth Defects Res</a:t>
            </a:r>
            <a:r>
              <a:rPr lang="en-US" altLang="en-US" sz="1000" dirty="0">
                <a:solidFill>
                  <a:schemeClr val="bg1"/>
                </a:solidFill>
                <a:cs typeface="Open Sans" panose="020B0606030504020204" pitchFamily="34" charset="0"/>
              </a:rPr>
              <a:t> 2019; 111(10):613-20.</a:t>
            </a:r>
          </a:p>
          <a:p>
            <a:pPr eaLnBrk="1" hangingPunct="1">
              <a:defRPr/>
            </a:pPr>
            <a:br>
              <a:rPr lang="en-US" altLang="en-US" sz="1000" dirty="0">
                <a:solidFill>
                  <a:schemeClr val="bg1"/>
                </a:solidFill>
                <a:cs typeface="Open Sans" panose="020B0606030504020204" pitchFamily="34" charset="0"/>
              </a:rPr>
            </a:br>
            <a:endParaRPr lang="en-US" altLang="en-US" sz="1000" dirty="0">
              <a:solidFill>
                <a:schemeClr val="bg1"/>
              </a:solidFill>
              <a:cs typeface="Open Sans" panose="020B0606030504020204" pitchFamily="34" charset="0"/>
            </a:endParaRPr>
          </a:p>
        </p:txBody>
      </p:sp>
      <p:sp>
        <p:nvSpPr>
          <p:cNvPr id="77" name="TextBox 76">
            <a:extLst>
              <a:ext uri="{FF2B5EF4-FFF2-40B4-BE49-F238E27FC236}">
                <a16:creationId xmlns:a16="http://schemas.microsoft.com/office/drawing/2014/main" id="{7AF50F7D-B961-CCFD-655B-82E209791E4E}"/>
              </a:ext>
            </a:extLst>
          </p:cNvPr>
          <p:cNvSpPr txBox="1"/>
          <p:nvPr/>
        </p:nvSpPr>
        <p:spPr>
          <a:xfrm>
            <a:off x="-2" y="6150114"/>
            <a:ext cx="12192001" cy="707886"/>
          </a:xfrm>
          <a:prstGeom prst="rect">
            <a:avLst/>
          </a:prstGeom>
          <a:solidFill>
            <a:srgbClr val="00539B"/>
          </a:solidFill>
        </p:spPr>
        <p:txBody>
          <a:bodyPr wrap="square" numCol="3" rtlCol="0">
            <a:spAutoFit/>
          </a:bodyPr>
          <a:lstStyle/>
          <a:p>
            <a:pPr eaLnBrk="1" hangingPunct="1">
              <a:defRPr/>
            </a:pPr>
            <a:r>
              <a:rPr lang="en-US" altLang="en-US" sz="1000" dirty="0">
                <a:solidFill>
                  <a:schemeClr val="bg1"/>
                </a:solidFill>
                <a:cs typeface="Open Sans" panose="020B0606030504020204" pitchFamily="34" charset="0"/>
              </a:rPr>
              <a:t>4. Avalos L. </a:t>
            </a:r>
            <a:r>
              <a:rPr lang="en-US" altLang="en-US" sz="1000" i="1" dirty="0">
                <a:solidFill>
                  <a:schemeClr val="bg1"/>
                </a:solidFill>
                <a:cs typeface="Open Sans" panose="020B0606030504020204" pitchFamily="34" charset="0"/>
              </a:rPr>
              <a:t>CNS </a:t>
            </a:r>
            <a:r>
              <a:rPr lang="en-US" altLang="en-US" sz="1000" i="1" dirty="0" err="1">
                <a:solidFill>
                  <a:schemeClr val="bg1"/>
                </a:solidFill>
                <a:cs typeface="Open Sans" panose="020B0606030504020204" pitchFamily="34" charset="0"/>
              </a:rPr>
              <a:t>Spectr</a:t>
            </a:r>
            <a:r>
              <a:rPr lang="en-US" altLang="en-US" sz="1000" dirty="0">
                <a:solidFill>
                  <a:schemeClr val="bg1"/>
                </a:solidFill>
                <a:cs typeface="Open Sans" panose="020B0606030504020204" pitchFamily="34" charset="0"/>
              </a:rPr>
              <a:t> 2015; 20(1):39-47.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5. Bernard N. </a:t>
            </a:r>
            <a:r>
              <a:rPr lang="en-US" altLang="en-US" sz="1000" i="1" dirty="0">
                <a:solidFill>
                  <a:schemeClr val="bg1"/>
                </a:solidFill>
                <a:cs typeface="Open Sans" panose="020B0606030504020204" pitchFamily="34" charset="0"/>
              </a:rPr>
              <a:t>BMC Pregnancy Childbirth</a:t>
            </a:r>
            <a:r>
              <a:rPr lang="en-US" altLang="en-US" sz="1000" dirty="0">
                <a:solidFill>
                  <a:schemeClr val="bg1"/>
                </a:solidFill>
                <a:cs typeface="Open Sans" panose="020B0606030504020204" pitchFamily="34" charset="0"/>
              </a:rPr>
              <a:t> 2019; 19(1):146.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6. De </a:t>
            </a:r>
            <a:r>
              <a:rPr lang="en-US" altLang="en-US" sz="1000" dirty="0" err="1">
                <a:solidFill>
                  <a:schemeClr val="bg1"/>
                </a:solidFill>
                <a:cs typeface="Open Sans" panose="020B0606030504020204" pitchFamily="34" charset="0"/>
              </a:rPr>
              <a:t>Ocampo</a:t>
            </a:r>
            <a:r>
              <a:rPr lang="en-US" altLang="en-US" sz="1000" dirty="0">
                <a:solidFill>
                  <a:schemeClr val="bg1"/>
                </a:solidFill>
                <a:cs typeface="Open Sans" panose="020B0606030504020204" pitchFamily="34" charset="0"/>
              </a:rPr>
              <a:t> M. </a:t>
            </a:r>
            <a:r>
              <a:rPr lang="en-US" altLang="en-US" sz="1000" i="1" dirty="0">
                <a:solidFill>
                  <a:schemeClr val="bg1"/>
                </a:solidFill>
                <a:cs typeface="Open Sans" panose="020B0606030504020204" pitchFamily="34" charset="0"/>
              </a:rPr>
              <a:t>Arch </a:t>
            </a:r>
            <a:r>
              <a:rPr lang="en-US" altLang="en-US" sz="1000" i="1" dirty="0" err="1">
                <a:solidFill>
                  <a:schemeClr val="bg1"/>
                </a:solidFill>
                <a:cs typeface="Open Sans" panose="020B0606030504020204" pitchFamily="34" charset="0"/>
              </a:rPr>
              <a:t>Womens</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Ment</a:t>
            </a:r>
            <a:r>
              <a:rPr lang="en-US" altLang="en-US" sz="1000" i="1" dirty="0">
                <a:solidFill>
                  <a:schemeClr val="bg1"/>
                </a:solidFill>
                <a:cs typeface="Open Sans" panose="020B0606030504020204" pitchFamily="34" charset="0"/>
              </a:rPr>
              <a:t> Health</a:t>
            </a:r>
            <a:r>
              <a:rPr lang="en-US" altLang="en-US" sz="1000" dirty="0">
                <a:solidFill>
                  <a:schemeClr val="bg1"/>
                </a:solidFill>
                <a:cs typeface="Open Sans" panose="020B0606030504020204" pitchFamily="34" charset="0"/>
              </a:rPr>
              <a:t> 2016; 19(6):1051-61.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7.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Epidemiology</a:t>
            </a:r>
            <a:r>
              <a:rPr lang="en-US" altLang="en-US" sz="1000" dirty="0">
                <a:solidFill>
                  <a:schemeClr val="bg1"/>
                </a:solidFill>
                <a:cs typeface="Open Sans" panose="020B0606030504020204" pitchFamily="34" charset="0"/>
              </a:rPr>
              <a:t> 2013; 24(5):682-91.</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8. </a:t>
            </a:r>
            <a:r>
              <a:rPr lang="en-US" altLang="en-US" sz="1000" dirty="0" err="1">
                <a:solidFill>
                  <a:schemeClr val="bg1"/>
                </a:solidFill>
                <a:cs typeface="Open Sans" panose="020B0606030504020204" pitchFamily="34" charset="0"/>
              </a:rPr>
              <a:t>Palmsen</a:t>
            </a:r>
            <a:r>
              <a:rPr lang="en-US" altLang="en-US" sz="1000" dirty="0">
                <a:solidFill>
                  <a:schemeClr val="bg1"/>
                </a:solidFill>
                <a:cs typeface="Open Sans" panose="020B0606030504020204" pitchFamily="34" charset="0"/>
              </a:rPr>
              <a:t> K. </a:t>
            </a:r>
            <a:r>
              <a:rPr lang="en-US" altLang="en-US" sz="1000" i="1" dirty="0">
                <a:solidFill>
                  <a:schemeClr val="bg1"/>
                </a:solidFill>
                <a:cs typeface="Open Sans" panose="020B0606030504020204" pitchFamily="34" charset="0"/>
              </a:rPr>
              <a:t>Am J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2012; 175(10):988-97.</a:t>
            </a:r>
          </a:p>
          <a:p>
            <a:pPr eaLnBrk="1" hangingPunct="1">
              <a:defRPr/>
            </a:pPr>
            <a:r>
              <a:rPr lang="en-US" altLang="en-US" sz="1000" dirty="0">
                <a:solidFill>
                  <a:schemeClr val="bg1"/>
                </a:solidFill>
                <a:cs typeface="Open Sans" panose="020B0606030504020204" pitchFamily="34" charset="0"/>
              </a:rPr>
              <a:t>9. </a:t>
            </a:r>
            <a:r>
              <a:rPr lang="en-US" altLang="en-US" sz="1000" dirty="0" err="1">
                <a:solidFill>
                  <a:schemeClr val="bg1"/>
                </a:solidFill>
                <a:cs typeface="Open Sans" panose="020B0606030504020204" pitchFamily="34" charset="0"/>
              </a:rPr>
              <a:t>Sahlman</a:t>
            </a:r>
            <a:r>
              <a:rPr lang="en-US" altLang="en-US" sz="1000" dirty="0">
                <a:solidFill>
                  <a:schemeClr val="bg1"/>
                </a:solidFill>
                <a:cs typeface="Open Sans" panose="020B0606030504020204" pitchFamily="34" charset="0"/>
              </a:rPr>
              <a:t> H. </a:t>
            </a:r>
            <a:r>
              <a:rPr lang="en-US" altLang="en-US" sz="1000" i="1" dirty="0">
                <a:solidFill>
                  <a:schemeClr val="bg1"/>
                </a:solidFill>
                <a:cs typeface="Open Sans" panose="020B0606030504020204" pitchFamily="34" charset="0"/>
              </a:rPr>
              <a:t>Br 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Pharmacol</a:t>
            </a:r>
            <a:r>
              <a:rPr lang="en-US" altLang="en-US" sz="1000" dirty="0">
                <a:solidFill>
                  <a:schemeClr val="bg1"/>
                </a:solidFill>
                <a:cs typeface="Open Sans" panose="020B0606030504020204" pitchFamily="34" charset="0"/>
              </a:rPr>
              <a:t> 2019; 85(12):2848-55.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10. </a:t>
            </a:r>
            <a:r>
              <a:rPr lang="en-US" altLang="en-US" sz="1000" dirty="0" err="1">
                <a:solidFill>
                  <a:schemeClr val="bg1"/>
                </a:solidFill>
                <a:cs typeface="Open Sans" panose="020B0606030504020204" pitchFamily="34" charset="0"/>
              </a:rPr>
              <a:t>Palmsten</a:t>
            </a:r>
            <a:r>
              <a:rPr lang="en-US" altLang="en-US" sz="1000" dirty="0">
                <a:solidFill>
                  <a:schemeClr val="bg1"/>
                </a:solidFill>
                <a:cs typeface="Open Sans" panose="020B0606030504020204" pitchFamily="34" charset="0"/>
              </a:rPr>
              <a:t> K. </a:t>
            </a:r>
            <a:r>
              <a:rPr lang="en-US" altLang="en-US" sz="1000" i="1" dirty="0" err="1">
                <a:solidFill>
                  <a:schemeClr val="bg1"/>
                </a:solidFill>
                <a:cs typeface="Open Sans" panose="020B0606030504020204" pitchFamily="34" charset="0"/>
              </a:rPr>
              <a:t>Paediatr</a:t>
            </a:r>
            <a:r>
              <a:rPr lang="en-US" altLang="en-US" sz="1000" i="1" dirty="0">
                <a:solidFill>
                  <a:schemeClr val="bg1"/>
                </a:solidFill>
                <a:cs typeface="Open Sans" panose="020B0606030504020204" pitchFamily="34" charset="0"/>
              </a:rPr>
              <a:t> Perinat </a:t>
            </a:r>
            <a:r>
              <a:rPr lang="en-US" altLang="en-US" sz="1000" i="1" dirty="0" err="1">
                <a:solidFill>
                  <a:schemeClr val="bg1"/>
                </a:solidFill>
                <a:cs typeface="Open Sans" panose="020B0606030504020204" pitchFamily="34" charset="0"/>
              </a:rPr>
              <a:t>Epidemiol</a:t>
            </a:r>
            <a:r>
              <a:rPr lang="en-US" altLang="en-US" sz="1000" dirty="0">
                <a:solidFill>
                  <a:schemeClr val="bg1"/>
                </a:solidFill>
                <a:cs typeface="Open Sans" panose="020B0606030504020204" pitchFamily="34" charset="0"/>
              </a:rPr>
              <a:t> 2020; 34(5):597-606.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11. Newport D.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Psychiatry</a:t>
            </a:r>
            <a:r>
              <a:rPr lang="en-US" altLang="en-US" sz="1000" dirty="0">
                <a:solidFill>
                  <a:schemeClr val="bg1"/>
                </a:solidFill>
                <a:cs typeface="Open Sans" panose="020B0606030504020204" pitchFamily="34" charset="0"/>
              </a:rPr>
              <a:t> 2016; 77(11):1538-45.</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12. </a:t>
            </a:r>
            <a:r>
              <a:rPr lang="en-US" altLang="en-US" sz="1000" dirty="0" err="1">
                <a:solidFill>
                  <a:schemeClr val="bg1"/>
                </a:solidFill>
                <a:cs typeface="Open Sans" panose="020B0606030504020204" pitchFamily="34" charset="0"/>
              </a:rPr>
              <a:t>Lupattelli</a:t>
            </a:r>
            <a:r>
              <a:rPr lang="en-US" altLang="en-US" sz="1000" dirty="0">
                <a:solidFill>
                  <a:schemeClr val="bg1"/>
                </a:solidFill>
                <a:cs typeface="Open Sans" panose="020B0606030504020204" pitchFamily="34" charset="0"/>
              </a:rPr>
              <a:t> A. </a:t>
            </a:r>
            <a:r>
              <a:rPr lang="en-US" altLang="en-US" sz="1000" i="1" dirty="0" err="1">
                <a:solidFill>
                  <a:schemeClr val="bg1"/>
                </a:solidFill>
                <a:cs typeface="Open Sans" panose="020B0606030504020204" pitchFamily="34" charset="0"/>
              </a:rPr>
              <a:t>Pharmacoepidemiol</a:t>
            </a:r>
            <a:r>
              <a:rPr lang="en-US" altLang="en-US" sz="1000" i="1" dirty="0">
                <a:solidFill>
                  <a:schemeClr val="bg1"/>
                </a:solidFill>
                <a:cs typeface="Open Sans" panose="020B0606030504020204" pitchFamily="34" charset="0"/>
              </a:rPr>
              <a:t> Drug </a:t>
            </a:r>
            <a:r>
              <a:rPr lang="en-US" altLang="en-US" sz="1000" i="1" dirty="0" err="1">
                <a:solidFill>
                  <a:schemeClr val="bg1"/>
                </a:solidFill>
                <a:cs typeface="Open Sans" panose="020B0606030504020204" pitchFamily="34" charset="0"/>
              </a:rPr>
              <a:t>Saf</a:t>
            </a:r>
            <a:r>
              <a:rPr lang="en-US" altLang="en-US" sz="1000" dirty="0">
                <a:solidFill>
                  <a:schemeClr val="bg1"/>
                </a:solidFill>
                <a:cs typeface="Open Sans" panose="020B0606030504020204" pitchFamily="34" charset="0"/>
              </a:rPr>
              <a:t> 2017; 26(10):1266-76.</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13. </a:t>
            </a:r>
            <a:r>
              <a:rPr lang="en-US" altLang="en-US" sz="1000" dirty="0" err="1">
                <a:solidFill>
                  <a:schemeClr val="bg1"/>
                </a:solidFill>
                <a:cs typeface="Open Sans" panose="020B0606030504020204" pitchFamily="34" charset="0"/>
              </a:rPr>
              <a:t>Uguz</a:t>
            </a:r>
            <a:r>
              <a:rPr lang="en-US" altLang="en-US" sz="1000" dirty="0">
                <a:solidFill>
                  <a:schemeClr val="bg1"/>
                </a:solidFill>
                <a:cs typeface="Open Sans" panose="020B0606030504020204" pitchFamily="34" charset="0"/>
              </a:rPr>
              <a:t> F. </a:t>
            </a:r>
            <a:r>
              <a:rPr lang="en-US" altLang="en-US" sz="1000" i="1" dirty="0">
                <a:solidFill>
                  <a:schemeClr val="bg1"/>
                </a:solidFill>
                <a:cs typeface="Open Sans" panose="020B0606030504020204" pitchFamily="34" charset="0"/>
              </a:rPr>
              <a:t>J </a:t>
            </a:r>
            <a:r>
              <a:rPr lang="en-US" altLang="en-US" sz="1000" i="1" dirty="0" err="1">
                <a:solidFill>
                  <a:schemeClr val="bg1"/>
                </a:solidFill>
                <a:cs typeface="Open Sans" panose="020B0606030504020204" pitchFamily="34" charset="0"/>
              </a:rPr>
              <a:t>Clin</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Psychopharmacol</a:t>
            </a:r>
            <a:r>
              <a:rPr lang="en-US" altLang="en-US" sz="1000" dirty="0">
                <a:solidFill>
                  <a:schemeClr val="bg1"/>
                </a:solidFill>
                <a:cs typeface="Open Sans" panose="020B0606030504020204" pitchFamily="34" charset="0"/>
              </a:rPr>
              <a:t> 2017; 37(1):72-77.</a:t>
            </a:r>
            <a:br>
              <a:rPr lang="en-US" altLang="en-US" sz="1000" dirty="0">
                <a:solidFill>
                  <a:schemeClr val="bg1"/>
                </a:solidFill>
                <a:cs typeface="Open Sans" panose="020B0606030504020204" pitchFamily="34" charset="0"/>
              </a:rPr>
            </a:br>
            <a:r>
              <a:rPr lang="en-US" altLang="en-US" sz="1000" dirty="0">
                <a:solidFill>
                  <a:schemeClr val="bg1"/>
                </a:solidFill>
                <a:cs typeface="Open Sans" panose="020B0606030504020204" pitchFamily="34" charset="0"/>
              </a:rPr>
              <a:t>14. </a:t>
            </a:r>
            <a:r>
              <a:rPr lang="en-US" altLang="en-US" sz="1000" dirty="0" err="1">
                <a:solidFill>
                  <a:schemeClr val="bg1"/>
                </a:solidFill>
                <a:cs typeface="Open Sans" panose="020B0606030504020204" pitchFamily="34" charset="0"/>
              </a:rPr>
              <a:t>Gumusoglu</a:t>
            </a:r>
            <a:r>
              <a:rPr lang="en-US" altLang="en-US" sz="1000" dirty="0">
                <a:solidFill>
                  <a:schemeClr val="bg1"/>
                </a:solidFill>
                <a:cs typeface="Open Sans" panose="020B0606030504020204" pitchFamily="34" charset="0"/>
              </a:rPr>
              <a:t> S. </a:t>
            </a:r>
            <a:r>
              <a:rPr lang="en-US" altLang="en-US" sz="1000" i="1" dirty="0">
                <a:solidFill>
                  <a:schemeClr val="bg1"/>
                </a:solidFill>
                <a:cs typeface="Open Sans" panose="020B0606030504020204" pitchFamily="34" charset="0"/>
              </a:rPr>
              <a:t>Pregnancy </a:t>
            </a:r>
            <a:r>
              <a:rPr lang="en-US" altLang="en-US" sz="1000" i="1" dirty="0" err="1">
                <a:solidFill>
                  <a:schemeClr val="bg1"/>
                </a:solidFill>
                <a:cs typeface="Open Sans" panose="020B0606030504020204" pitchFamily="34" charset="0"/>
              </a:rPr>
              <a:t>Hypertens</a:t>
            </a:r>
            <a:r>
              <a:rPr lang="en-US" altLang="en-US" sz="1000" dirty="0">
                <a:solidFill>
                  <a:schemeClr val="bg1"/>
                </a:solidFill>
                <a:cs typeface="Open Sans" panose="020B0606030504020204" pitchFamily="34" charset="0"/>
              </a:rPr>
              <a:t> 2022; 30:36-43.</a:t>
            </a:r>
          </a:p>
        </p:txBody>
      </p:sp>
      <p:sp>
        <p:nvSpPr>
          <p:cNvPr id="81" name="TextBox 80">
            <a:extLst>
              <a:ext uri="{FF2B5EF4-FFF2-40B4-BE49-F238E27FC236}">
                <a16:creationId xmlns:a16="http://schemas.microsoft.com/office/drawing/2014/main" id="{095DB5CF-F5E2-631C-39FA-E7567019332D}"/>
              </a:ext>
            </a:extLst>
          </p:cNvPr>
          <p:cNvSpPr txBox="1"/>
          <p:nvPr/>
        </p:nvSpPr>
        <p:spPr>
          <a:xfrm>
            <a:off x="1755904" y="5120763"/>
            <a:ext cx="8109768" cy="919401"/>
          </a:xfrm>
          <a:prstGeom prst="roundRect">
            <a:avLst/>
          </a:prstGeom>
          <a:ln w="57150">
            <a:solidFill>
              <a:srgbClr val="00539B"/>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00539B"/>
                </a:solidFill>
                <a:latin typeface="Arial (Body)"/>
              </a:rPr>
              <a:t>Antidepressant or anxiolytic prescription is associated with greater risk of hypertensive disorders of pregnancy</a:t>
            </a:r>
          </a:p>
        </p:txBody>
      </p:sp>
      <p:sp>
        <p:nvSpPr>
          <p:cNvPr id="83" name="TextBox 82">
            <a:extLst>
              <a:ext uri="{FF2B5EF4-FFF2-40B4-BE49-F238E27FC236}">
                <a16:creationId xmlns:a16="http://schemas.microsoft.com/office/drawing/2014/main" id="{42B3C5F7-78DA-C44B-D6C3-9F99286AC64C}"/>
              </a:ext>
            </a:extLst>
          </p:cNvPr>
          <p:cNvSpPr txBox="1"/>
          <p:nvPr/>
        </p:nvSpPr>
        <p:spPr>
          <a:xfrm>
            <a:off x="-2" y="6153912"/>
            <a:ext cx="12192001" cy="704088"/>
          </a:xfrm>
          <a:prstGeom prst="rect">
            <a:avLst/>
          </a:prstGeom>
          <a:solidFill>
            <a:srgbClr val="00539B"/>
          </a:solidFill>
        </p:spPr>
        <p:txBody>
          <a:bodyPr wrap="square" numCol="3" rtlCol="0">
            <a:spAutoFit/>
          </a:bodyPr>
          <a:lstStyle/>
          <a:p>
            <a:pPr eaLnBrk="1" hangingPunct="1">
              <a:defRPr/>
            </a:pPr>
            <a:endParaRPr lang="en-US" altLang="en-US" sz="1000" dirty="0">
              <a:solidFill>
                <a:schemeClr val="bg1"/>
              </a:solidFill>
              <a:cs typeface="Open Sans" panose="020B0606030504020204" pitchFamily="34" charset="0"/>
            </a:endParaRPr>
          </a:p>
        </p:txBody>
      </p:sp>
      <p:pic>
        <p:nvPicPr>
          <p:cNvPr id="1028" name="Picture 4" descr="measuring pressure of the pregnant woman. measuring pressure of the pregnant woman. hypertensive disorder pregnancy stock illustrations">
            <a:extLst>
              <a:ext uri="{FF2B5EF4-FFF2-40B4-BE49-F238E27FC236}">
                <a16:creationId xmlns:a16="http://schemas.microsoft.com/office/drawing/2014/main" id="{065CF2AD-7984-63A6-937E-F50519BDF71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36" t="6325" r="7903" b="5206"/>
          <a:stretch/>
        </p:blipFill>
        <p:spPr bwMode="auto">
          <a:xfrm>
            <a:off x="1937721" y="2832130"/>
            <a:ext cx="1578311" cy="19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4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28F09-3EEA-3845-B91C-3750D793B8F4}"/>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Tree>
    <p:extLst>
      <p:ext uri="{BB962C8B-B14F-4D97-AF65-F5344CB8AC3E}">
        <p14:creationId xmlns:p14="http://schemas.microsoft.com/office/powerpoint/2010/main" val="321600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72CD-48F8-740D-EDC0-ED7A506E969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8997B2E-68DC-7317-A7E1-A4548602817A}"/>
              </a:ext>
            </a:extLst>
          </p:cNvPr>
          <p:cNvSpPr txBox="1">
            <a:spLocks/>
          </p:cNvSpPr>
          <p:nvPr/>
        </p:nvSpPr>
        <p:spPr bwMode="auto">
          <a:xfrm>
            <a:off x="508000" y="-146476"/>
            <a:ext cx="1117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39B"/>
                </a:solidFill>
                <a:latin typeface="+mj-lt"/>
                <a:ea typeface="ＭＳ Ｐゴシック" charset="0"/>
                <a:cs typeface="+mj-cs"/>
              </a:defRPr>
            </a:lvl1pPr>
            <a:lvl2pPr algn="ctr" rtl="0" eaLnBrk="0" fontAlgn="base" hangingPunct="0">
              <a:spcBef>
                <a:spcPct val="0"/>
              </a:spcBef>
              <a:spcAft>
                <a:spcPct val="0"/>
              </a:spcAft>
              <a:defRPr sz="4400" b="1">
                <a:solidFill>
                  <a:srgbClr val="FFFF19"/>
                </a:solidFill>
                <a:latin typeface="Arial" charset="0"/>
                <a:ea typeface="ＭＳ Ｐゴシック" charset="0"/>
              </a:defRPr>
            </a:lvl2pPr>
            <a:lvl3pPr algn="ctr" rtl="0" eaLnBrk="0" fontAlgn="base" hangingPunct="0">
              <a:spcBef>
                <a:spcPct val="0"/>
              </a:spcBef>
              <a:spcAft>
                <a:spcPct val="0"/>
              </a:spcAft>
              <a:defRPr sz="4400" b="1">
                <a:solidFill>
                  <a:srgbClr val="FFFF19"/>
                </a:solidFill>
                <a:latin typeface="Arial" charset="0"/>
                <a:ea typeface="ＭＳ Ｐゴシック" charset="0"/>
              </a:defRPr>
            </a:lvl3pPr>
            <a:lvl4pPr algn="ctr" rtl="0" eaLnBrk="0" fontAlgn="base" hangingPunct="0">
              <a:spcBef>
                <a:spcPct val="0"/>
              </a:spcBef>
              <a:spcAft>
                <a:spcPct val="0"/>
              </a:spcAft>
              <a:defRPr sz="4400" b="1">
                <a:solidFill>
                  <a:srgbClr val="FFFF19"/>
                </a:solidFill>
                <a:latin typeface="Arial" charset="0"/>
                <a:ea typeface="ＭＳ Ｐゴシック" charset="0"/>
              </a:defRPr>
            </a:lvl4pPr>
            <a:lvl5pPr algn="ctr" rtl="0" eaLnBrk="0" fontAlgn="base" hangingPunct="0">
              <a:spcBef>
                <a:spcPct val="0"/>
              </a:spcBef>
              <a:spcAft>
                <a:spcPct val="0"/>
              </a:spcAft>
              <a:defRPr sz="4400" b="1">
                <a:solidFill>
                  <a:srgbClr val="FFFF19"/>
                </a:solidFill>
                <a:latin typeface="Arial" charset="0"/>
                <a:ea typeface="ＭＳ Ｐゴシック" charset="0"/>
              </a:defRPr>
            </a:lvl5pPr>
            <a:lvl6pPr marL="457200" algn="ctr" rtl="0" fontAlgn="base">
              <a:spcBef>
                <a:spcPct val="0"/>
              </a:spcBef>
              <a:spcAft>
                <a:spcPct val="0"/>
              </a:spcAft>
              <a:defRPr sz="4400" b="1">
                <a:solidFill>
                  <a:srgbClr val="FFFF19"/>
                </a:solidFill>
                <a:latin typeface="Arial" charset="0"/>
              </a:defRPr>
            </a:lvl6pPr>
            <a:lvl7pPr marL="914400" algn="ctr" rtl="0" fontAlgn="base">
              <a:spcBef>
                <a:spcPct val="0"/>
              </a:spcBef>
              <a:spcAft>
                <a:spcPct val="0"/>
              </a:spcAft>
              <a:defRPr sz="4400" b="1">
                <a:solidFill>
                  <a:srgbClr val="FFFF19"/>
                </a:solidFill>
                <a:latin typeface="Arial" charset="0"/>
              </a:defRPr>
            </a:lvl7pPr>
            <a:lvl8pPr marL="1371600" algn="ctr" rtl="0" fontAlgn="base">
              <a:spcBef>
                <a:spcPct val="0"/>
              </a:spcBef>
              <a:spcAft>
                <a:spcPct val="0"/>
              </a:spcAft>
              <a:defRPr sz="4400" b="1">
                <a:solidFill>
                  <a:srgbClr val="FFFF19"/>
                </a:solidFill>
                <a:latin typeface="Arial" charset="0"/>
              </a:defRPr>
            </a:lvl8pPr>
            <a:lvl9pPr marL="1828800" algn="ctr" rtl="0" fontAlgn="base">
              <a:spcBef>
                <a:spcPct val="0"/>
              </a:spcBef>
              <a:spcAft>
                <a:spcPct val="0"/>
              </a:spcAft>
              <a:defRPr sz="4400" b="1">
                <a:solidFill>
                  <a:srgbClr val="FFFF19"/>
                </a:solidFill>
                <a:latin typeface="Arial" charset="0"/>
              </a:defRPr>
            </a:lvl9pPr>
          </a:lstStyle>
          <a:p>
            <a:r>
              <a:rPr lang="en-US" kern="0" dirty="0"/>
              <a:t>Methods</a:t>
            </a:r>
          </a:p>
        </p:txBody>
      </p:sp>
      <p:sp>
        <p:nvSpPr>
          <p:cNvPr id="26" name="TextBox 25">
            <a:extLst>
              <a:ext uri="{FF2B5EF4-FFF2-40B4-BE49-F238E27FC236}">
                <a16:creationId xmlns:a16="http://schemas.microsoft.com/office/drawing/2014/main" id="{7B7C3C11-3BEF-F815-3894-75379F31B2BC}"/>
              </a:ext>
            </a:extLst>
          </p:cNvPr>
          <p:cNvSpPr txBox="1"/>
          <p:nvPr/>
        </p:nvSpPr>
        <p:spPr>
          <a:xfrm>
            <a:off x="240640" y="778731"/>
            <a:ext cx="2834640" cy="1464231"/>
          </a:xfrm>
          <a:prstGeom prst="roundRect">
            <a:avLst/>
          </a:prstGeom>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u="sng" dirty="0">
                <a:solidFill>
                  <a:srgbClr val="00539B"/>
                </a:solidFill>
                <a:latin typeface="Arial (Body)"/>
              </a:rPr>
              <a:t>Study Design</a:t>
            </a:r>
            <a:r>
              <a:rPr lang="en-US" sz="2000" dirty="0">
                <a:solidFill>
                  <a:srgbClr val="00539B"/>
                </a:solidFill>
                <a:latin typeface="Arial (Body)"/>
              </a:rPr>
              <a:t>:</a:t>
            </a:r>
          </a:p>
          <a:p>
            <a:r>
              <a:rPr lang="en-US" sz="2000" dirty="0">
                <a:solidFill>
                  <a:srgbClr val="00539B"/>
                </a:solidFill>
                <a:latin typeface="Arial (Body)"/>
              </a:rPr>
              <a:t>- Retrospective cohort</a:t>
            </a:r>
          </a:p>
          <a:p>
            <a:r>
              <a:rPr lang="en-US" sz="2000" dirty="0">
                <a:solidFill>
                  <a:srgbClr val="00539B"/>
                </a:solidFill>
                <a:latin typeface="Arial (Body)"/>
              </a:rPr>
              <a:t>- Premier Healthcare</a:t>
            </a:r>
            <a:br>
              <a:rPr lang="en-US" sz="2000" dirty="0">
                <a:solidFill>
                  <a:srgbClr val="00539B"/>
                </a:solidFill>
                <a:latin typeface="Arial (Body)"/>
              </a:rPr>
            </a:br>
            <a:r>
              <a:rPr lang="en-US" sz="2000" dirty="0">
                <a:solidFill>
                  <a:srgbClr val="00539B"/>
                </a:solidFill>
                <a:latin typeface="Arial (Body)"/>
              </a:rPr>
              <a:t>  Database</a:t>
            </a:r>
          </a:p>
        </p:txBody>
      </p:sp>
      <p:sp>
        <p:nvSpPr>
          <p:cNvPr id="2" name="TextBox 1">
            <a:extLst>
              <a:ext uri="{FF2B5EF4-FFF2-40B4-BE49-F238E27FC236}">
                <a16:creationId xmlns:a16="http://schemas.microsoft.com/office/drawing/2014/main" id="{82029271-A7E0-2CCA-BC31-5504A6284272}"/>
              </a:ext>
            </a:extLst>
          </p:cNvPr>
          <p:cNvSpPr txBox="1"/>
          <p:nvPr/>
        </p:nvSpPr>
        <p:spPr>
          <a:xfrm>
            <a:off x="0" y="6374740"/>
            <a:ext cx="9235440" cy="246221"/>
          </a:xfrm>
          <a:prstGeom prst="rect">
            <a:avLst/>
          </a:prstGeom>
          <a:solidFill>
            <a:srgbClr val="00539B"/>
          </a:solidFill>
        </p:spPr>
        <p:txBody>
          <a:bodyPr wrap="square" rtlCol="0">
            <a:spAutoFit/>
          </a:bodyPr>
          <a:lstStyle/>
          <a:p>
            <a:pPr eaLnBrk="1" hangingPunct="1">
              <a:defRPr/>
            </a:pPr>
            <a:r>
              <a:rPr lang="en-US" altLang="en-US" sz="1000" dirty="0">
                <a:solidFill>
                  <a:schemeClr val="bg1"/>
                </a:solidFill>
                <a:cs typeface="Open Sans" panose="020B0606030504020204" pitchFamily="34" charset="0"/>
              </a:rPr>
              <a:t>1. </a:t>
            </a:r>
            <a:r>
              <a:rPr lang="en-US" altLang="en-US" sz="1000" dirty="0" err="1">
                <a:solidFill>
                  <a:schemeClr val="bg1"/>
                </a:solidFill>
                <a:cs typeface="Open Sans" panose="020B0606030504020204" pitchFamily="34" charset="0"/>
              </a:rPr>
              <a:t>Meng</a:t>
            </a:r>
            <a:r>
              <a:rPr lang="en-US" altLang="en-US" sz="1000" dirty="0">
                <a:solidFill>
                  <a:schemeClr val="bg1"/>
                </a:solidFill>
                <a:cs typeface="Open Sans" panose="020B0606030504020204" pitchFamily="34" charset="0"/>
              </a:rPr>
              <a:t> ML. </a:t>
            </a:r>
            <a:r>
              <a:rPr lang="en-US" altLang="en-US" sz="1000" i="1" dirty="0" err="1">
                <a:solidFill>
                  <a:schemeClr val="bg1"/>
                </a:solidFill>
                <a:cs typeface="Open Sans" panose="020B0606030504020204" pitchFamily="34" charset="0"/>
              </a:rPr>
              <a:t>Anesth</a:t>
            </a:r>
            <a:r>
              <a:rPr lang="en-US" altLang="en-US" sz="1000" i="1" dirty="0">
                <a:solidFill>
                  <a:schemeClr val="bg1"/>
                </a:solidFill>
                <a:cs typeface="Open Sans" panose="020B0606030504020204" pitchFamily="34" charset="0"/>
              </a:rPr>
              <a:t> </a:t>
            </a:r>
            <a:r>
              <a:rPr lang="en-US" altLang="en-US" sz="1000" i="1" dirty="0" err="1">
                <a:solidFill>
                  <a:schemeClr val="bg1"/>
                </a:solidFill>
                <a:cs typeface="Open Sans" panose="020B0606030504020204" pitchFamily="34" charset="0"/>
              </a:rPr>
              <a:t>Analg</a:t>
            </a:r>
            <a:r>
              <a:rPr lang="en-US" altLang="en-US" sz="1000" dirty="0">
                <a:solidFill>
                  <a:schemeClr val="bg1"/>
                </a:solidFill>
                <a:cs typeface="Open Sans" panose="020B0606030504020204" pitchFamily="34" charset="0"/>
              </a:rPr>
              <a:t> 2023; 136(4):728-737.</a:t>
            </a:r>
          </a:p>
        </p:txBody>
      </p:sp>
    </p:spTree>
    <p:extLst>
      <p:ext uri="{BB962C8B-B14F-4D97-AF65-F5344CB8AC3E}">
        <p14:creationId xmlns:p14="http://schemas.microsoft.com/office/powerpoint/2010/main" val="1509551452"/>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6827</TotalTime>
  <Words>3005</Words>
  <Application>Microsoft Office PowerPoint</Application>
  <PresentationFormat>Widescreen</PresentationFormat>
  <Paragraphs>438</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Arial (Body)</vt:lpstr>
      <vt:lpstr>Open Sans</vt:lpstr>
      <vt:lpstr>Times New Roman</vt:lpstr>
      <vt:lpstr>1_Default Design</vt:lpstr>
      <vt:lpstr>A Retrospective Study of Associations between Antepartum Psychiatric Medications and  Hypertensive Disorders of Pregnancy in  Patients with Mood and Anxiety Disorders</vt:lpstr>
      <vt:lpstr>Background &amp; Hypothesis</vt:lpstr>
      <vt:lpstr>Background &amp; Hypothesis</vt:lpstr>
      <vt:lpstr>Background &amp; Hypothesis</vt:lpstr>
      <vt:lpstr>Background &amp; Hypothesis</vt:lpstr>
      <vt:lpstr>Background &amp; Hypothesis</vt:lpstr>
      <vt:lpstr>Background &amp;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Odds of Hypertensive Disorders of Pregnancy</vt:lpstr>
      <vt:lpstr>Odds of Hypertensive Disorders of Pregnancy</vt:lpstr>
      <vt:lpstr>Odds of Hypertensive Disorders of Pregnancy</vt:lpstr>
      <vt:lpstr>Odds of Hypertensive Disorders of Pregnancy</vt:lpstr>
      <vt:lpstr>Discussion</vt:lpstr>
      <vt:lpstr>Discussion</vt:lpstr>
      <vt:lpstr>Discussion</vt:lpstr>
      <vt:lpstr>Discussion</vt:lpstr>
      <vt:lpstr>Discussion</vt:lpstr>
      <vt:lpstr>Discussion</vt:lpstr>
      <vt:lpstr>Discussion</vt:lpstr>
      <vt:lpstr>Discussion</vt:lpstr>
      <vt:lpstr>Discussion</vt:lpstr>
    </vt:vector>
  </TitlesOfParts>
  <Company>DUMC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Keith</dc:creator>
  <cp:lastModifiedBy>Heather Acuff</cp:lastModifiedBy>
  <cp:revision>114</cp:revision>
  <dcterms:created xsi:type="dcterms:W3CDTF">2008-01-10T21:30:47Z</dcterms:created>
  <dcterms:modified xsi:type="dcterms:W3CDTF">2025-05-03T23:25:49Z</dcterms:modified>
</cp:coreProperties>
</file>