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296400"/>
  <p:embeddedFontLst>
    <p:embeddedFont>
      <p:font typeface="Garamond" panose="02020404030301010803" pitchFamily="18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6VlATPB3Kr/Mwz0IlpIu9JaeU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658"/>
  </p:normalViewPr>
  <p:slideViewPr>
    <p:cSldViewPr snapToGrid="0">
      <p:cViewPr varScale="1">
        <p:scale>
          <a:sx n="160" d="100"/>
          <a:sy n="160" d="100"/>
        </p:scale>
        <p:origin x="1064" y="176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04800" algn="l" rtl="0"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cxnSp>
        <p:nvCxnSpPr>
          <p:cNvPr id="5" name="Google Shape;5;n"/>
          <p:cNvCxnSpPr/>
          <p:nvPr/>
        </p:nvCxnSpPr>
        <p:spPr>
          <a:xfrm>
            <a:off x="455585" y="8795705"/>
            <a:ext cx="594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6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403350" y="8880855"/>
            <a:ext cx="281232" cy="10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520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0520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dt" idx="10"/>
          </p:nvPr>
        </p:nvSpPr>
        <p:spPr>
          <a:xfrm>
            <a:off x="3884613" y="3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934e2d0c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934e2d0cf_0_10:notes"/>
          <p:cNvSpPr txBox="1">
            <a:spLocks noGrp="1"/>
          </p:cNvSpPr>
          <p:nvPr>
            <p:ph type="body" idx="1"/>
          </p:nvPr>
        </p:nvSpPr>
        <p:spPr>
          <a:xfrm>
            <a:off x="441268" y="4080297"/>
            <a:ext cx="5961000" cy="448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4934e2d0cf_0_10:notes"/>
          <p:cNvSpPr txBox="1">
            <a:spLocks noGrp="1"/>
          </p:cNvSpPr>
          <p:nvPr>
            <p:ph type="sldNum" idx="12"/>
          </p:nvPr>
        </p:nvSpPr>
        <p:spPr>
          <a:xfrm>
            <a:off x="403350" y="8880855"/>
            <a:ext cx="281100" cy="10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934e2d0c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934e2d0cf_0_35:notes"/>
          <p:cNvSpPr txBox="1">
            <a:spLocks noGrp="1"/>
          </p:cNvSpPr>
          <p:nvPr>
            <p:ph type="body" idx="1"/>
          </p:nvPr>
        </p:nvSpPr>
        <p:spPr>
          <a:xfrm>
            <a:off x="441268" y="4080297"/>
            <a:ext cx="5961000" cy="448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Notably, last pregnancy 16 years ago</a:t>
            </a:r>
            <a:endParaRPr dirty="0"/>
          </a:p>
        </p:txBody>
      </p:sp>
      <p:sp>
        <p:nvSpPr>
          <p:cNvPr id="203" name="Google Shape;203;g34934e2d0cf_0_35:notes"/>
          <p:cNvSpPr txBox="1">
            <a:spLocks noGrp="1"/>
          </p:cNvSpPr>
          <p:nvPr>
            <p:ph type="sldNum" idx="12"/>
          </p:nvPr>
        </p:nvSpPr>
        <p:spPr>
          <a:xfrm>
            <a:off x="403350" y="8880855"/>
            <a:ext cx="281100" cy="10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934e2d0c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934e2d0cf_0_99:notes"/>
          <p:cNvSpPr txBox="1">
            <a:spLocks noGrp="1"/>
          </p:cNvSpPr>
          <p:nvPr>
            <p:ph type="body" idx="1"/>
          </p:nvPr>
        </p:nvSpPr>
        <p:spPr>
          <a:xfrm>
            <a:off x="441268" y="4080297"/>
            <a:ext cx="5961000" cy="448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4934e2d0cf_0_99:notes"/>
          <p:cNvSpPr txBox="1">
            <a:spLocks noGrp="1"/>
          </p:cNvSpPr>
          <p:nvPr>
            <p:ph type="sldNum" idx="12"/>
          </p:nvPr>
        </p:nvSpPr>
        <p:spPr>
          <a:xfrm>
            <a:off x="403350" y="8880855"/>
            <a:ext cx="281100" cy="10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Teal 2">
  <p:cSld name="Cover – Teal 2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903" y="241904"/>
            <a:ext cx="8902097" cy="4901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/>
          <p:nvPr/>
        </p:nvSpPr>
        <p:spPr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" name="Google Shape;25;p8"/>
          <p:cNvGrpSpPr/>
          <p:nvPr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276" y="216786"/>
              <a:ext cx="3819176" cy="752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27;p8"/>
            <p:cNvCxnSpPr/>
            <p:nvPr/>
          </p:nvCxnSpPr>
          <p:spPr>
            <a:xfrm>
              <a:off x="1924755" y="216786"/>
              <a:ext cx="0" cy="7528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Navy">
  <p:cSld name="Cover – Navy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0" y="4136994"/>
            <a:ext cx="9144000" cy="1006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37463" y="1418843"/>
            <a:ext cx="6437410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5" name="Google Shape;105;p20"/>
          <p:cNvGrpSpPr/>
          <p:nvPr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106" name="Google Shape;106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4276" y="216786"/>
              <a:ext cx="3819176" cy="752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7" name="Google Shape;107;p20"/>
            <p:cNvCxnSpPr/>
            <p:nvPr/>
          </p:nvCxnSpPr>
          <p:spPr>
            <a:xfrm>
              <a:off x="1924755" y="216786"/>
              <a:ext cx="0" cy="75281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-Navy">
  <p:cSld name="Bullet Slide-Navy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– Navy">
  <p:cSld name="Blank Slide – Navy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– Navy">
  <p:cSld name="Chart Slide – Navy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3"/>
          <p:cNvSpPr>
            <a:spLocks noGrp="1"/>
          </p:cNvSpPr>
          <p:nvPr>
            <p:ph type="chart" idx="2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 – Navy">
  <p:cSld name="Two Column Slide – Navy">
    <p:bg>
      <p:bgPr>
        <a:solidFill>
          <a:schemeClr val="dk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2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3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– White">
  <p:cSld name="Chart Slide – Whit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4"/>
          <p:cNvSpPr>
            <a:spLocks noGrp="1"/>
          </p:cNvSpPr>
          <p:nvPr>
            <p:ph type="chart" idx="2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Teal">
  <p:cSld name="Quote Slide – Teal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3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Green">
  <p:cSld name="Quote Slide – Gree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2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3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Blue">
  <p:cSld name="Section Header – Blu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3" name="Google Shape;153;p27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4" name="Google Shape;154;p27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Teal">
  <p:cSld name="Section Header – Teal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rgbClr val="18A3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9" name="Google Shape;159;p28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0" name="Google Shape;160;p28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– Blue">
  <p:cSld name="Quote Slide – Blu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496956" y="2"/>
            <a:ext cx="1073426" cy="1182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rgbClr val="90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/>
          <p:nvPr/>
        </p:nvSpPr>
        <p:spPr>
          <a:xfrm>
            <a:off x="434629" y="0"/>
            <a:ext cx="119269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Green">
  <p:cSld name="Section Header – Gree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2" y="1772719"/>
            <a:ext cx="7051729" cy="14113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6" name="Google Shape;166;p29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7" name="Google Shape;167;p29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with logo_1">
  <p:cSld name="Closing with logo_1">
    <p:bg>
      <p:bgPr>
        <a:solidFill>
          <a:schemeClr val="dk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5186" y="2036429"/>
            <a:ext cx="1571041" cy="101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with logo_2">
  <p:cSld name="Closing with logo_2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9400" y="1884801"/>
            <a:ext cx="1373900" cy="13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– Research">
  <p:cSld name="Closing – Research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9580" y="2015504"/>
            <a:ext cx="161544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3"/>
          <p:cNvPicPr preferRelativeResize="0"/>
          <p:nvPr/>
        </p:nvPicPr>
        <p:blipFill rotWithShape="1">
          <a:blip r:embed="rId4">
            <a:alphaModFix/>
          </a:blip>
          <a:srcRect r="2590"/>
          <a:stretch/>
        </p:blipFill>
        <p:spPr>
          <a:xfrm>
            <a:off x="0" y="1480601"/>
            <a:ext cx="6149580" cy="366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– Education">
  <p:cSld name="Closing – Education"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1314" y="2015504"/>
            <a:ext cx="161544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6753" y="949124"/>
            <a:ext cx="6387247" cy="419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– Patient Care">
  <p:cSld name="Closing – Patient Care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5170" y="2015504"/>
            <a:ext cx="161544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 rotWithShape="1">
          <a:blip r:embed="rId3">
            <a:alphaModFix/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 rotWithShape="1">
          <a:blip r:embed="rId4">
            <a:alphaModFix/>
          </a:blip>
          <a:srcRect l="-60"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-White">
  <p:cSld name="Bullet Slide-Whit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 – White">
  <p:cSld name="Two Column Slide – Whi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▪"/>
              <a:defRPr b="0" i="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  <a:defRPr b="0" i="0"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▪"/>
              <a:defRPr b="0" i="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-"/>
              <a:defRPr b="0" i="0"/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urple">
  <p:cSld name="Cover – Purpl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/>
          <p:nvPr/>
        </p:nvSpPr>
        <p:spPr>
          <a:xfrm>
            <a:off x="502920" y="0"/>
            <a:ext cx="5666935" cy="43047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57" name="Google Shape;5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276" y="216786"/>
              <a:ext cx="3819176" cy="752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" name="Google Shape;58;p15"/>
            <p:cNvCxnSpPr/>
            <p:nvPr/>
          </p:nvCxnSpPr>
          <p:spPr>
            <a:xfrm>
              <a:off x="1924755" y="216786"/>
              <a:ext cx="0" cy="7528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Blue 1">
  <p:cSld name="Cover – Blue 1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/>
          <p:nvPr/>
        </p:nvSpPr>
        <p:spPr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6" name="Google Shape;66;p16"/>
          <p:cNvGrpSpPr/>
          <p:nvPr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67" name="Google Shape;6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276" y="216786"/>
              <a:ext cx="3819176" cy="752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16"/>
            <p:cNvCxnSpPr/>
            <p:nvPr/>
          </p:nvCxnSpPr>
          <p:spPr>
            <a:xfrm>
              <a:off x="1924755" y="216786"/>
              <a:ext cx="0" cy="7528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Navy">
  <p:cSld name="Cover -Nav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903" y="235843"/>
            <a:ext cx="8902097" cy="490765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502920" y="0"/>
            <a:ext cx="5666935" cy="43047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6" name="Google Shape;76;p17"/>
          <p:cNvGrpSpPr/>
          <p:nvPr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77" name="Google Shape;7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276" y="216786"/>
              <a:ext cx="3819176" cy="752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" name="Google Shape;78;p17"/>
            <p:cNvCxnSpPr/>
            <p:nvPr/>
          </p:nvCxnSpPr>
          <p:spPr>
            <a:xfrm>
              <a:off x="1924755" y="216786"/>
              <a:ext cx="0" cy="7528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">
  <p:cSld name="Cover - Teal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l="-112"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6" name="Google Shape;86;p18"/>
          <p:cNvGrpSpPr/>
          <p:nvPr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87" name="Google Shape;8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276" y="216786"/>
              <a:ext cx="3819176" cy="752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" name="Google Shape;88;p18"/>
            <p:cNvCxnSpPr/>
            <p:nvPr/>
          </p:nvCxnSpPr>
          <p:spPr>
            <a:xfrm>
              <a:off x="1924755" y="216786"/>
              <a:ext cx="0" cy="7528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Blue 2">
  <p:cSld name="Cover – Blue 2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629" y="241902"/>
            <a:ext cx="8876371" cy="49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/>
          <p:nvPr/>
        </p:nvSpPr>
        <p:spPr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i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i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i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6" name="Google Shape;96;p19"/>
          <p:cNvGrpSpPr/>
          <p:nvPr/>
        </p:nvGrpSpPr>
        <p:grpSpPr>
          <a:xfrm>
            <a:off x="784273" y="154459"/>
            <a:ext cx="3353012" cy="660923"/>
            <a:chOff x="784276" y="216786"/>
            <a:chExt cx="3819176" cy="752810"/>
          </a:xfrm>
        </p:grpSpPr>
        <p:pic>
          <p:nvPicPr>
            <p:cNvPr id="97" name="Google Shape;9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276" y="216786"/>
              <a:ext cx="3819176" cy="752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Google Shape;98;p19"/>
            <p:cNvCxnSpPr/>
            <p:nvPr/>
          </p:nvCxnSpPr>
          <p:spPr>
            <a:xfrm>
              <a:off x="1924755" y="216786"/>
              <a:ext cx="0" cy="7528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61" cy="1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7"/>
          <p:cNvCxnSpPr/>
          <p:nvPr/>
        </p:nvCxnSpPr>
        <p:spPr>
          <a:xfrm>
            <a:off x="365125" y="4687560"/>
            <a:ext cx="8413750" cy="0"/>
          </a:xfrm>
          <a:prstGeom prst="straightConnector1">
            <a:avLst/>
          </a:prstGeom>
          <a:noFill/>
          <a:ln w="9525" cap="flat" cmpd="sng">
            <a:solidFill>
              <a:srgbClr val="05204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" name="Google Shape;14;p7"/>
          <p:cNvCxnSpPr/>
          <p:nvPr/>
        </p:nvCxnSpPr>
        <p:spPr>
          <a:xfrm>
            <a:off x="277813" y="4687560"/>
            <a:ext cx="85953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Google Shape;15;p7"/>
          <p:cNvSpPr/>
          <p:nvPr/>
        </p:nvSpPr>
        <p:spPr>
          <a:xfrm>
            <a:off x="8393113" y="4800601"/>
            <a:ext cx="481012" cy="231074"/>
          </a:xfrm>
          <a:custGeom>
            <a:avLst/>
            <a:gdLst/>
            <a:ahLst/>
            <a:cxnLst/>
            <a:rect l="l" t="t" r="r" b="b"/>
            <a:pathLst>
              <a:path w="350" h="168" extrusionOk="0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8A3AC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webpathology.com/images/infectious-disea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934e2d0cf_0_10"/>
          <p:cNvSpPr/>
          <p:nvPr/>
        </p:nvSpPr>
        <p:spPr>
          <a:xfrm>
            <a:off x="7239363" y="662822"/>
            <a:ext cx="1898107" cy="1708296"/>
          </a:xfrm>
          <a:custGeom>
            <a:avLst/>
            <a:gdLst/>
            <a:ahLst/>
            <a:cxnLst/>
            <a:rect l="l" t="t" r="r" b="b"/>
            <a:pathLst>
              <a:path w="9490534" h="9490534" extrusionOk="0">
                <a:moveTo>
                  <a:pt x="0" y="0"/>
                </a:moveTo>
                <a:lnTo>
                  <a:pt x="9490534" y="0"/>
                </a:lnTo>
                <a:lnTo>
                  <a:pt x="9490534" y="9490534"/>
                </a:lnTo>
                <a:lnTo>
                  <a:pt x="0" y="9490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4934e2d0cf_0_10"/>
          <p:cNvSpPr/>
          <p:nvPr/>
        </p:nvSpPr>
        <p:spPr>
          <a:xfrm>
            <a:off x="0" y="0"/>
            <a:ext cx="9144000" cy="580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g34934e2d0cf_0_10"/>
          <p:cNvPicPr preferRelativeResize="0"/>
          <p:nvPr/>
        </p:nvPicPr>
        <p:blipFill rotWithShape="1">
          <a:blip r:embed="rId4">
            <a:alphaModFix/>
          </a:blip>
          <a:srcRect l="9787" t="32975" r="9056" b="30098"/>
          <a:stretch/>
        </p:blipFill>
        <p:spPr>
          <a:xfrm>
            <a:off x="6776176" y="4743668"/>
            <a:ext cx="1562198" cy="39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4934e2d0cf_0_10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00" cy="1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95" name="Google Shape;195;g34934e2d0cf_0_10"/>
          <p:cNvSpPr txBox="1"/>
          <p:nvPr/>
        </p:nvSpPr>
        <p:spPr>
          <a:xfrm>
            <a:off x="0" y="2070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</a:rPr>
              <a:t>Comorbid Hydatid Cysts and VWD Type 2b in Pregnancy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196" name="Google Shape;196;g34934e2d0cf_0_10"/>
          <p:cNvSpPr txBox="1"/>
          <p:nvPr/>
        </p:nvSpPr>
        <p:spPr>
          <a:xfrm>
            <a:off x="515188" y="560952"/>
            <a:ext cx="8113623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Lauren Nguyen, Sherry Liou MD MBA, John Markley MD PhD, </a:t>
            </a:r>
            <a:r>
              <a:rPr lang="en-US" sz="11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Maytinee</a:t>
            </a:r>
            <a:r>
              <a:rPr lang="en-US" sz="1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Lilaonitkul</a:t>
            </a:r>
            <a:r>
              <a:rPr lang="en-US" sz="1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MD, Ben Li MD, Pamela Huang MD</a:t>
            </a:r>
            <a:endParaRPr sz="11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7" name="Google Shape;197;g34934e2d0cf_0_10"/>
          <p:cNvSpPr txBox="1"/>
          <p:nvPr/>
        </p:nvSpPr>
        <p:spPr>
          <a:xfrm>
            <a:off x="272100" y="952775"/>
            <a:ext cx="48630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 dirty="0">
                <a:solidFill>
                  <a:schemeClr val="dk1"/>
                </a:solidFill>
              </a:rPr>
              <a:t>Background:</a:t>
            </a:r>
            <a:endParaRPr sz="1700" b="1" u="sng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endParaRPr lang="en-US" sz="1000" b="1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US" sz="1500" b="1" dirty="0">
                <a:solidFill>
                  <a:schemeClr val="dk1"/>
                </a:solidFill>
              </a:rPr>
              <a:t>Echinococcus </a:t>
            </a:r>
            <a:r>
              <a:rPr lang="en-US" sz="1500" b="1" dirty="0" err="1">
                <a:solidFill>
                  <a:schemeClr val="dk1"/>
                </a:solidFill>
              </a:rPr>
              <a:t>granulosus</a:t>
            </a:r>
            <a:r>
              <a:rPr lang="en-US" sz="1500" dirty="0">
                <a:solidFill>
                  <a:schemeClr val="dk1"/>
                </a:solidFill>
              </a:rPr>
              <a:t> → Hydatid cysts (e.g. in the liver) 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Parasitic cestode found in regions w/ livestock-rearing, rare in the US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Cyst rupture can cause anaphylaxis and death </a:t>
            </a:r>
            <a:endParaRPr sz="13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-US" sz="1500" b="1" dirty="0">
                <a:solidFill>
                  <a:schemeClr val="dk1"/>
                </a:solidFill>
              </a:rPr>
              <a:t>Von Willebrand disease (VWD) type 2b</a:t>
            </a:r>
            <a:r>
              <a:rPr lang="en-US" sz="1500" dirty="0">
                <a:solidFill>
                  <a:schemeClr val="dk1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↑</a:t>
            </a:r>
            <a:r>
              <a:rPr lang="en-US" sz="1500" dirty="0">
                <a:solidFill>
                  <a:schemeClr val="dk1"/>
                </a:solidFill>
              </a:rPr>
              <a:t> binding of VWF to platelets → </a:t>
            </a:r>
            <a:r>
              <a:rPr lang="en-US" sz="1800" dirty="0">
                <a:solidFill>
                  <a:srgbClr val="FF0000"/>
                </a:solidFill>
              </a:rPr>
              <a:t>↑</a:t>
            </a:r>
            <a:r>
              <a:rPr lang="en-US" sz="1500" dirty="0">
                <a:solidFill>
                  <a:schemeClr val="dk1"/>
                </a:solidFill>
              </a:rPr>
              <a:t> Clearance of VWF/platelet complexes → Thrombocytopenia 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Pregnancy induces greater release of abnormal VWF → Risk of hemorrhage 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Specific guidelines for VWD type 2b not established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No other known case of both coexisting in pregnancy 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98" name="Google Shape;198;g34934e2d0cf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450" y="986997"/>
            <a:ext cx="1766550" cy="12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4934e2d0cf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4350" y="2336101"/>
            <a:ext cx="2903870" cy="226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20BD36-277A-8592-6858-0D92AE6BD0DC}"/>
              </a:ext>
            </a:extLst>
          </p:cNvPr>
          <p:cNvSpPr txBox="1"/>
          <p:nvPr/>
        </p:nvSpPr>
        <p:spPr>
          <a:xfrm>
            <a:off x="395107" y="4775218"/>
            <a:ext cx="3039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/>
              <a:t>Images</a:t>
            </a:r>
            <a:r>
              <a:rPr lang="en-US" sz="500" dirty="0"/>
              <a:t>: </a:t>
            </a:r>
            <a:r>
              <a:rPr lang="en-US" sz="5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https://www.webpathology.com/images/infectious-disease</a:t>
            </a:r>
            <a:r>
              <a:rPr lang="en-US" sz="500" dirty="0">
                <a:solidFill>
                  <a:schemeClr val="tx1"/>
                </a:solidFill>
              </a:rPr>
              <a:t> https://</a:t>
            </a:r>
            <a:r>
              <a:rPr lang="en-US" sz="500" dirty="0" err="1">
                <a:solidFill>
                  <a:schemeClr val="tx1"/>
                </a:solidFill>
              </a:rPr>
              <a:t>www.cdc.gov</a:t>
            </a:r>
            <a:r>
              <a:rPr lang="en-US" sz="500" dirty="0">
                <a:solidFill>
                  <a:schemeClr val="tx1"/>
                </a:solidFill>
              </a:rPr>
              <a:t>/</a:t>
            </a:r>
            <a:r>
              <a:rPr lang="en-US" sz="500" dirty="0" err="1">
                <a:solidFill>
                  <a:schemeClr val="tx1"/>
                </a:solidFill>
              </a:rPr>
              <a:t>dpdx</a:t>
            </a:r>
            <a:r>
              <a:rPr lang="en-US" sz="500" dirty="0">
                <a:solidFill>
                  <a:schemeClr val="tx1"/>
                </a:solidFill>
              </a:rPr>
              <a:t>/echinococcosis/</a:t>
            </a:r>
            <a:r>
              <a:rPr lang="en-US" sz="500" dirty="0" err="1">
                <a:solidFill>
                  <a:schemeClr val="tx1"/>
                </a:solidFill>
              </a:rPr>
              <a:t>index.html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C14D83-8562-B5B6-FE2C-FF2CE706C744}"/>
              </a:ext>
            </a:extLst>
          </p:cNvPr>
          <p:cNvSpPr/>
          <p:nvPr/>
        </p:nvSpPr>
        <p:spPr>
          <a:xfrm>
            <a:off x="2061642" y="2448366"/>
            <a:ext cx="3983100" cy="15870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Google Shape;205;g34934e2d0cf_0_35"/>
          <p:cNvSpPr/>
          <p:nvPr/>
        </p:nvSpPr>
        <p:spPr>
          <a:xfrm>
            <a:off x="0" y="0"/>
            <a:ext cx="9144000" cy="580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g34934e2d0cf_0_35"/>
          <p:cNvPicPr preferRelativeResize="0"/>
          <p:nvPr/>
        </p:nvPicPr>
        <p:blipFill rotWithShape="1">
          <a:blip r:embed="rId3">
            <a:alphaModFix/>
          </a:blip>
          <a:srcRect l="9787" t="32975" r="9056" b="30098"/>
          <a:stretch/>
        </p:blipFill>
        <p:spPr>
          <a:xfrm>
            <a:off x="6776176" y="4743668"/>
            <a:ext cx="1562198" cy="39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4934e2d0cf_0_35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00" cy="1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08" name="Google Shape;208;g34934e2d0cf_0_35"/>
          <p:cNvSpPr txBox="1"/>
          <p:nvPr/>
        </p:nvSpPr>
        <p:spPr>
          <a:xfrm>
            <a:off x="0" y="2070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</a:rPr>
              <a:t>Comorbid Hydatid Cysts and VWD Type 2b in Pregnancy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209" name="Google Shape;209;g34934e2d0cf_0_35"/>
          <p:cNvSpPr txBox="1"/>
          <p:nvPr/>
        </p:nvSpPr>
        <p:spPr>
          <a:xfrm>
            <a:off x="325664" y="2617738"/>
            <a:ext cx="1562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#VWD Type 2b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excessive bleeding w/ prior procedures &amp; pregnancies 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10" name="Google Shape;210;g34934e2d0cf_0_35"/>
          <p:cNvGrpSpPr/>
          <p:nvPr/>
        </p:nvGrpSpPr>
        <p:grpSpPr>
          <a:xfrm rot="5400000">
            <a:off x="-789154" y="1803747"/>
            <a:ext cx="3785202" cy="1651007"/>
            <a:chOff x="238125" y="2506072"/>
            <a:chExt cx="5747346" cy="675756"/>
          </a:xfrm>
        </p:grpSpPr>
        <p:sp>
          <p:nvSpPr>
            <p:cNvPr id="211" name="Google Shape;211;g34934e2d0cf_0_35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34934e2d0cf_0_35"/>
            <p:cNvSpPr/>
            <p:nvPr/>
          </p:nvSpPr>
          <p:spPr>
            <a:xfrm>
              <a:off x="1606180" y="2506072"/>
              <a:ext cx="1457833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g34934e2d0cf_0_35"/>
            <p:cNvSpPr/>
            <p:nvPr/>
          </p:nvSpPr>
          <p:spPr>
            <a:xfrm>
              <a:off x="2795863" y="2508753"/>
              <a:ext cx="1851224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14" name="Google Shape;214;g34934e2d0cf_0_35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g34934e2d0cf_0_35"/>
          <p:cNvSpPr txBox="1"/>
          <p:nvPr/>
        </p:nvSpPr>
        <p:spPr>
          <a:xfrm>
            <a:off x="319122" y="938951"/>
            <a:ext cx="15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39 </a:t>
            </a:r>
            <a:r>
              <a:rPr lang="en-US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woman</a:t>
            </a:r>
            <a:endParaRPr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G6P5005</a:t>
            </a:r>
            <a:endParaRPr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6" name="Google Shape;216;g34934e2d0cf_0_35"/>
          <p:cNvSpPr txBox="1"/>
          <p:nvPr/>
        </p:nvSpPr>
        <p:spPr>
          <a:xfrm>
            <a:off x="298394" y="1816440"/>
            <a:ext cx="1637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Refugee from Yemen, sheep herder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7" name="Google Shape;217;g34934e2d0cf_0_35"/>
          <p:cNvSpPr txBox="1"/>
          <p:nvPr/>
        </p:nvSpPr>
        <p:spPr>
          <a:xfrm>
            <a:off x="271393" y="3628348"/>
            <a:ext cx="16446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#Echinococcal cyst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15x12x15cm previously drained, now reaccumulated 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8" name="Google Shape;218;g34934e2d0cf_0_35"/>
          <p:cNvSpPr txBox="1"/>
          <p:nvPr/>
        </p:nvSpPr>
        <p:spPr>
          <a:xfrm>
            <a:off x="2061650" y="751400"/>
            <a:ext cx="4102825" cy="401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dk1"/>
                </a:solidFill>
                <a:latin typeface="+mj-lt"/>
                <a:cs typeface="Calibri Light" panose="020F0302020204030204" pitchFamily="34" charset="0"/>
              </a:rPr>
              <a:t>~5w gestation</a:t>
            </a:r>
            <a:r>
              <a:rPr lang="en-US" sz="1500" b="1" dirty="0">
                <a:solidFill>
                  <a:schemeClr val="dk1"/>
                </a:solidFill>
              </a:rPr>
              <a:t>: </a:t>
            </a:r>
            <a:r>
              <a:rPr lang="en-US" sz="1500" dirty="0">
                <a:solidFill>
                  <a:schemeClr val="dk1"/>
                </a:solidFill>
              </a:rPr>
              <a:t>RUQ pain, nausea, vomiting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Imaging showed </a:t>
            </a:r>
            <a:r>
              <a:rPr lang="en-US" sz="1500" dirty="0">
                <a:solidFill>
                  <a:srgbClr val="FF0000"/>
                </a:solidFill>
              </a:rPr>
              <a:t>new cyst + daughter cysts </a:t>
            </a:r>
            <a:r>
              <a:rPr lang="en-US" sz="1500" dirty="0">
                <a:solidFill>
                  <a:schemeClr val="dk1"/>
                </a:solidFill>
              </a:rPr>
              <a:t>in R hepatic lobe. Pt declined intervention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dk1"/>
                </a:solidFill>
                <a:latin typeface="+mj-lt"/>
                <a:cs typeface="Calibri Light" panose="020F0302020204030204" pitchFamily="34" charset="0"/>
              </a:rPr>
              <a:t>Peripartum monitoring</a:t>
            </a:r>
            <a:r>
              <a:rPr lang="en-US" sz="1500" b="1" dirty="0">
                <a:solidFill>
                  <a:schemeClr val="dk1"/>
                </a:solidFill>
              </a:rPr>
              <a:t>: </a:t>
            </a:r>
            <a:endParaRPr lang="en-US" sz="1500" b="1" dirty="0">
              <a:solidFill>
                <a:schemeClr val="bg2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en-US" dirty="0">
                <a:solidFill>
                  <a:schemeClr val="bg2"/>
                </a:solidFill>
              </a:rPr>
              <a:t>Cyst stable by ultrasound</a:t>
            </a:r>
          </a:p>
          <a:p>
            <a:pPr marL="285750" lvl="2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Platelets declined to 27,000 </a:t>
            </a:r>
            <a:r>
              <a:rPr lang="en-US" dirty="0" err="1">
                <a:solidFill>
                  <a:srgbClr val="FF0000"/>
                </a:solidFill>
              </a:rPr>
              <a:t>uL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 err="1">
                <a:solidFill>
                  <a:schemeClr val="dk1"/>
                </a:solidFill>
                <a:latin typeface="+mn-lt"/>
                <a:cs typeface="Calibri Light" panose="020F0302020204030204" pitchFamily="34" charset="0"/>
              </a:rPr>
              <a:t>Intraop</a:t>
            </a:r>
            <a:r>
              <a:rPr lang="en-US" sz="1500" u="sng" dirty="0">
                <a:solidFill>
                  <a:schemeClr val="dk1"/>
                </a:solidFill>
                <a:latin typeface="+mn-lt"/>
                <a:cs typeface="Calibri Light" panose="020F0302020204030204" pitchFamily="34" charset="0"/>
              </a:rPr>
              <a:t> plan</a:t>
            </a:r>
            <a:r>
              <a:rPr lang="en-US" sz="1500" b="1" dirty="0">
                <a:solidFill>
                  <a:schemeClr val="dk1"/>
                </a:solidFill>
              </a:rPr>
              <a:t>: </a:t>
            </a:r>
            <a:r>
              <a:rPr lang="en-US" sz="1500" dirty="0">
                <a:solidFill>
                  <a:schemeClr val="dk1"/>
                </a:solidFill>
              </a:rPr>
              <a:t>Vaginal birth in OR with multidisciplinary team,  IV remifentanil PCA, &lt;30 min laboring down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Remi 20-30 mcg w/ 2 min lockout interval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Pre-delivery Humate P + platelet transfusions 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3 large bore IVs, </a:t>
            </a:r>
            <a:r>
              <a:rPr lang="en-US" sz="1300" dirty="0" err="1">
                <a:solidFill>
                  <a:schemeClr val="dk1"/>
                </a:solidFill>
              </a:rPr>
              <a:t>aline</a:t>
            </a:r>
            <a:r>
              <a:rPr lang="en-US" sz="1300" dirty="0">
                <a:solidFill>
                  <a:schemeClr val="dk1"/>
                </a:solidFill>
              </a:rPr>
              <a:t> and </a:t>
            </a:r>
            <a:r>
              <a:rPr lang="en-US" sz="1300" dirty="0" err="1">
                <a:solidFill>
                  <a:schemeClr val="dk1"/>
                </a:solidFill>
              </a:rPr>
              <a:t>belmont</a:t>
            </a:r>
            <a:r>
              <a:rPr lang="en-US" sz="1300" dirty="0">
                <a:solidFill>
                  <a:schemeClr val="dk1"/>
                </a:solidFill>
              </a:rPr>
              <a:t> ready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chemeClr val="dk1"/>
                </a:solidFill>
              </a:rPr>
              <a:t>Trauma/Gen surg on standby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dk1"/>
                </a:solidFill>
                <a:latin typeface="+mn-lt"/>
                <a:cs typeface="Calibri Light" panose="020F0302020204030204" pitchFamily="34" charset="0"/>
              </a:rPr>
              <a:t>Delivery</a:t>
            </a:r>
            <a:r>
              <a:rPr lang="en-US" sz="1500" b="1" dirty="0">
                <a:solidFill>
                  <a:schemeClr val="dk1"/>
                </a:solidFill>
              </a:rPr>
              <a:t>: </a:t>
            </a:r>
            <a:r>
              <a:rPr lang="en-US" sz="1500" dirty="0">
                <a:solidFill>
                  <a:schemeClr val="dk1"/>
                </a:solidFill>
              </a:rPr>
              <a:t>Pushed 8 min, delivery uneventful, EBL 400ml. Pt stable &amp; discharged on PPD3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219" name="Google Shape;219;g34934e2d0cf_0_35"/>
          <p:cNvPicPr preferRelativeResize="0"/>
          <p:nvPr/>
        </p:nvPicPr>
        <p:blipFill>
          <a:blip r:embed="rId4">
            <a:alphaModFix/>
          </a:blip>
          <a:srcRect l="5896" t="2971" r="6502" b="4805"/>
          <a:stretch/>
        </p:blipFill>
        <p:spPr>
          <a:xfrm>
            <a:off x="6535972" y="681025"/>
            <a:ext cx="2186609" cy="212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x-ray of a chest&#10;&#10;AI-generated content may be incorrect.">
            <a:extLst>
              <a:ext uri="{FF2B5EF4-FFF2-40B4-BE49-F238E27FC236}">
                <a16:creationId xmlns:a16="http://schemas.microsoft.com/office/drawing/2014/main" id="{506A136E-2ACA-8570-A9BD-91B138DE6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972" y="2830927"/>
            <a:ext cx="2186608" cy="1780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934e2d0cf_0_99"/>
          <p:cNvSpPr/>
          <p:nvPr/>
        </p:nvSpPr>
        <p:spPr>
          <a:xfrm>
            <a:off x="0" y="0"/>
            <a:ext cx="9144000" cy="580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g34934e2d0cf_0_99"/>
          <p:cNvPicPr preferRelativeResize="0"/>
          <p:nvPr/>
        </p:nvPicPr>
        <p:blipFill rotWithShape="1">
          <a:blip r:embed="rId3">
            <a:alphaModFix/>
          </a:blip>
          <a:srcRect l="9787" t="32975" r="9056" b="30098"/>
          <a:stretch/>
        </p:blipFill>
        <p:spPr>
          <a:xfrm>
            <a:off x="6776176" y="4743668"/>
            <a:ext cx="1562198" cy="39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4934e2d0cf_0_99"/>
          <p:cNvSpPr txBox="1">
            <a:spLocks noGrp="1"/>
          </p:cNvSpPr>
          <p:nvPr>
            <p:ph type="sldNum" idx="12"/>
          </p:nvPr>
        </p:nvSpPr>
        <p:spPr>
          <a:xfrm>
            <a:off x="272107" y="4840129"/>
            <a:ext cx="246000" cy="1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29" name="Google Shape;229;g34934e2d0cf_0_99"/>
          <p:cNvSpPr txBox="1"/>
          <p:nvPr/>
        </p:nvSpPr>
        <p:spPr>
          <a:xfrm>
            <a:off x="0" y="2070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</a:rPr>
              <a:t>Comorbid Hydatid Cysts and VWD Type 2b in Pregnancy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230" name="Google Shape;230;g34934e2d0cf_0_99"/>
          <p:cNvSpPr txBox="1"/>
          <p:nvPr/>
        </p:nvSpPr>
        <p:spPr>
          <a:xfrm>
            <a:off x="938426" y="890617"/>
            <a:ext cx="2482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 dirty="0">
                <a:solidFill>
                  <a:schemeClr val="dk1"/>
                </a:solidFill>
              </a:rPr>
              <a:t>Anesthetic Considerations: </a:t>
            </a:r>
            <a:endParaRPr sz="1300" b="1" u="sng" dirty="0">
              <a:solidFill>
                <a:schemeClr val="dk1"/>
              </a:solidFill>
            </a:endParaRPr>
          </a:p>
        </p:txBody>
      </p:sp>
      <p:sp>
        <p:nvSpPr>
          <p:cNvPr id="231" name="Google Shape;231;g34934e2d0cf_0_99"/>
          <p:cNvSpPr/>
          <p:nvPr/>
        </p:nvSpPr>
        <p:spPr>
          <a:xfrm>
            <a:off x="635426" y="1373769"/>
            <a:ext cx="3088200" cy="808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</a:rPr>
              <a:t>VWD Type 2b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32" name="Google Shape;232;g34934e2d0cf_0_99"/>
          <p:cNvSpPr/>
          <p:nvPr/>
        </p:nvSpPr>
        <p:spPr>
          <a:xfrm>
            <a:off x="635426" y="2379375"/>
            <a:ext cx="3088200" cy="808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Echinococcal hepatic cysts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3" name="Google Shape;233;g34934e2d0cf_0_99"/>
          <p:cNvSpPr/>
          <p:nvPr/>
        </p:nvSpPr>
        <p:spPr>
          <a:xfrm>
            <a:off x="4764770" y="751005"/>
            <a:ext cx="3743804" cy="163070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1. Risk of bleeding &amp; thrombocytopenia </a:t>
            </a:r>
            <a:r>
              <a:rPr lang="en-US" dirty="0"/>
              <a:t>→ Caution neuraxial anesthesia &amp; refrain from desmopressin → Remifentanil PCA &amp; humate P &amp; platelet transfusions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2. Fetus may have VWD</a:t>
            </a:r>
            <a:r>
              <a:rPr lang="en-US" dirty="0"/>
              <a:t> → Avoid forceps/vacuum delivery (↑ ICH)</a:t>
            </a:r>
            <a:endParaRPr dirty="0"/>
          </a:p>
        </p:txBody>
      </p:sp>
      <p:sp>
        <p:nvSpPr>
          <p:cNvPr id="234" name="Google Shape;234;g34934e2d0cf_0_99"/>
          <p:cNvSpPr/>
          <p:nvPr/>
        </p:nvSpPr>
        <p:spPr>
          <a:xfrm>
            <a:off x="4764770" y="2490895"/>
            <a:ext cx="3743804" cy="123219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1.</a:t>
            </a:r>
            <a:r>
              <a:rPr lang="en-US" dirty="0"/>
              <a:t> </a:t>
            </a:r>
            <a:r>
              <a:rPr lang="en-US" b="1" dirty="0"/>
              <a:t>Monitor cysts </a:t>
            </a:r>
            <a:r>
              <a:rPr lang="en-US" dirty="0"/>
              <a:t>over course of pregnancy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2. Risk cyst rupture and anaphylaxis </a:t>
            </a:r>
            <a:r>
              <a:rPr lang="en-US" dirty="0"/>
              <a:t>→ Avoid C-section, limit pushing, trauma/gen surg ready for emergent </a:t>
            </a:r>
            <a:r>
              <a:rPr lang="en-US" dirty="0" err="1"/>
              <a:t>exlap</a:t>
            </a:r>
            <a:r>
              <a:rPr lang="en-US" dirty="0"/>
              <a:t> if rupture</a:t>
            </a:r>
            <a:endParaRPr dirty="0"/>
          </a:p>
        </p:txBody>
      </p:sp>
      <p:cxnSp>
        <p:nvCxnSpPr>
          <p:cNvPr id="235" name="Google Shape;235;g34934e2d0cf_0_99"/>
          <p:cNvCxnSpPr>
            <a:cxnSpLocks/>
            <a:stCxn id="231" idx="3"/>
            <a:endCxn id="233" idx="1"/>
          </p:cNvCxnSpPr>
          <p:nvPr/>
        </p:nvCxnSpPr>
        <p:spPr>
          <a:xfrm flipV="1">
            <a:off x="3723626" y="1566359"/>
            <a:ext cx="1041144" cy="2115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g34934e2d0cf_0_99"/>
          <p:cNvCxnSpPr>
            <a:cxnSpLocks/>
            <a:stCxn id="232" idx="3"/>
            <a:endCxn id="234" idx="1"/>
          </p:cNvCxnSpPr>
          <p:nvPr/>
        </p:nvCxnSpPr>
        <p:spPr>
          <a:xfrm>
            <a:off x="3723626" y="2783475"/>
            <a:ext cx="1041144" cy="3235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g34934e2d0cf_0_99"/>
          <p:cNvSpPr txBox="1"/>
          <p:nvPr/>
        </p:nvSpPr>
        <p:spPr>
          <a:xfrm>
            <a:off x="272107" y="3572475"/>
            <a:ext cx="4211212" cy="1046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FFC000"/>
                </a:solidFill>
              </a:rPr>
              <a:t>Overall: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interdisciplinary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planning and adaptability led to successful trial and vaginal birth</a:t>
            </a:r>
            <a:r>
              <a:rPr lang="en-US" dirty="0">
                <a:solidFill>
                  <a:srgbClr val="FFC000"/>
                </a:solidFill>
              </a:rPr>
              <a:t> w/ OBGYN, MFM, anesthesia, hepatobiliary, hematology, trauma/gen surg, pediatrics &amp; ID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38" name="Google Shape;238;g34934e2d0cf_0_99"/>
          <p:cNvSpPr txBox="1"/>
          <p:nvPr/>
        </p:nvSpPr>
        <p:spPr>
          <a:xfrm>
            <a:off x="7213120" y="3809118"/>
            <a:ext cx="171694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References:</a:t>
            </a:r>
            <a:endParaRPr sz="800" b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BMJ 2012;344:e3866</a:t>
            </a:r>
            <a:endParaRPr sz="8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Blood. 2009;113(3):526-534</a:t>
            </a:r>
            <a:endParaRPr sz="8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Blood. 2013;122(16): 2893–2902.</a:t>
            </a:r>
            <a:endParaRPr sz="8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Blood Rev. 2020;39:100633. </a:t>
            </a:r>
            <a:endParaRPr sz="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alesse Palette">
      <a:dk1>
        <a:srgbClr val="000000"/>
      </a:dk1>
      <a:lt1>
        <a:srgbClr val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453</Words>
  <Application>Microsoft Macintosh PowerPoint</Application>
  <PresentationFormat>On-screen Show (16:9)</PresentationFormat>
  <Paragraphs>57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Noto Sans Symbols</vt:lpstr>
      <vt:lpstr>Garamond</vt:lpstr>
      <vt:lpstr>UCSF Contemporary Pattern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Nguyen, Lauren</cp:lastModifiedBy>
  <cp:revision>8</cp:revision>
  <dcterms:created xsi:type="dcterms:W3CDTF">2017-04-18T17:07:44Z</dcterms:created>
  <dcterms:modified xsi:type="dcterms:W3CDTF">2025-04-08T19:40:58Z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