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296400"/>
  <p:embeddedFontLst>
    <p:embeddedFont>
      <p:font typeface="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  <p:ext uri="GoogleSlidesCustomDataVersion2">
      <go:slidesCustomData xmlns:go="http://customooxmlschemas.google.com/" r:id="rId13" roundtripDataSignature="AMtx7miyc+tNFi3cwww1ef8MUL+mRJ/B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89" orient="horz"/>
        <p:guide pos="2608" orient="horz"/>
        <p:guide pos="3024" orient="horz"/>
        <p:guide pos="1637" orient="horz"/>
        <p:guide pos="215" orient="horz"/>
        <p:guide pos="1103" orient="horz"/>
        <p:guide pos="401" orient="horz"/>
        <p:guide pos="2954" orient="horz"/>
        <p:guide pos="173" orient="horz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5542" orient="horz"/>
        <p:guide pos="5777" orient="horz"/>
        <p:guide pos="286"/>
        <p:guide pos="4033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Garamond-italic.fntdata"/><Relationship Id="rId10" Type="http://schemas.openxmlformats.org/officeDocument/2006/relationships/font" Target="fonts/Garamond-bold.fntdata"/><Relationship Id="rId13" Type="http://customschemas.google.com/relationships/presentationmetadata" Target="metadata"/><Relationship Id="rId12" Type="http://schemas.openxmlformats.org/officeDocument/2006/relationships/font" Target="fonts/Garamon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2750" y="40005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cxnSp>
        <p:nvCxnSpPr>
          <p:cNvPr id="5" name="Google Shape;5;n"/>
          <p:cNvCxnSpPr/>
          <p:nvPr/>
        </p:nvCxnSpPr>
        <p:spPr>
          <a:xfrm>
            <a:off x="455585" y="8795705"/>
            <a:ext cx="5943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" name="Google Shape;6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n"/>
          <p:cNvSpPr txBox="1"/>
          <p:nvPr>
            <p:ph idx="12" type="sldNum"/>
          </p:nvPr>
        </p:nvSpPr>
        <p:spPr>
          <a:xfrm>
            <a:off x="403350" y="8880855"/>
            <a:ext cx="281232" cy="1053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520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0" type="dt"/>
          </p:nvPr>
        </p:nvSpPr>
        <p:spPr>
          <a:xfrm>
            <a:off x="3884613" y="3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933eb4a04_0_8:notes"/>
          <p:cNvSpPr/>
          <p:nvPr>
            <p:ph idx="2" type="sldImg"/>
          </p:nvPr>
        </p:nvSpPr>
        <p:spPr>
          <a:xfrm>
            <a:off x="412750" y="400050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933eb4a04_0_8:notes"/>
          <p:cNvSpPr txBox="1"/>
          <p:nvPr>
            <p:ph idx="1" type="body"/>
          </p:nvPr>
        </p:nvSpPr>
        <p:spPr>
          <a:xfrm>
            <a:off x="441268" y="4080297"/>
            <a:ext cx="5961000" cy="448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4933eb4a04_0_8:notes"/>
          <p:cNvSpPr txBox="1"/>
          <p:nvPr>
            <p:ph idx="12" type="sldNum"/>
          </p:nvPr>
        </p:nvSpPr>
        <p:spPr>
          <a:xfrm>
            <a:off x="403350" y="8880855"/>
            <a:ext cx="281100" cy="10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933eb4a04_1_18:notes"/>
          <p:cNvSpPr/>
          <p:nvPr>
            <p:ph idx="2" type="sldImg"/>
          </p:nvPr>
        </p:nvSpPr>
        <p:spPr>
          <a:xfrm>
            <a:off x="412750" y="400050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933eb4a04_1_18:notes"/>
          <p:cNvSpPr txBox="1"/>
          <p:nvPr>
            <p:ph idx="1" type="body"/>
          </p:nvPr>
        </p:nvSpPr>
        <p:spPr>
          <a:xfrm>
            <a:off x="441268" y="4080297"/>
            <a:ext cx="5961000" cy="448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4933eb4a04_1_18:notes"/>
          <p:cNvSpPr txBox="1"/>
          <p:nvPr>
            <p:ph idx="12" type="sldNum"/>
          </p:nvPr>
        </p:nvSpPr>
        <p:spPr>
          <a:xfrm>
            <a:off x="403350" y="8880855"/>
            <a:ext cx="281100" cy="10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933eb4a04_1_54:notes"/>
          <p:cNvSpPr/>
          <p:nvPr>
            <p:ph idx="2" type="sldImg"/>
          </p:nvPr>
        </p:nvSpPr>
        <p:spPr>
          <a:xfrm>
            <a:off x="412750" y="400050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933eb4a04_1_54:notes"/>
          <p:cNvSpPr txBox="1"/>
          <p:nvPr>
            <p:ph idx="1" type="body"/>
          </p:nvPr>
        </p:nvSpPr>
        <p:spPr>
          <a:xfrm>
            <a:off x="441268" y="4080297"/>
            <a:ext cx="5961000" cy="448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4933eb4a04_1_54:notes"/>
          <p:cNvSpPr txBox="1"/>
          <p:nvPr>
            <p:ph idx="12" type="sldNum"/>
          </p:nvPr>
        </p:nvSpPr>
        <p:spPr>
          <a:xfrm>
            <a:off x="403350" y="8880855"/>
            <a:ext cx="281100" cy="10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26.jpg"/><Relationship Id="rId4" Type="http://schemas.openxmlformats.org/officeDocument/2006/relationships/image" Target="../media/image18.png"/><Relationship Id="rId5" Type="http://schemas.openxmlformats.org/officeDocument/2006/relationships/image" Target="../media/image20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Relationship Id="rId3" Type="http://schemas.openxmlformats.org/officeDocument/2006/relationships/image" Target="../media/image28.jpg"/><Relationship Id="rId4" Type="http://schemas.openxmlformats.org/officeDocument/2006/relationships/image" Target="../media/image25.jpg"/><Relationship Id="rId5" Type="http://schemas.openxmlformats.org/officeDocument/2006/relationships/image" Target="../media/image3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2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Teal1">
  <p:cSld name="Cover – Teal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2"/>
          <p:cNvPicPr preferRelativeResize="0"/>
          <p:nvPr/>
        </p:nvPicPr>
        <p:blipFill rotWithShape="1">
          <a:blip r:embed="rId2">
            <a:alphaModFix/>
          </a:blip>
          <a:srcRect b="-1" l="0" r="0" t="0"/>
          <a:stretch/>
        </p:blipFill>
        <p:spPr>
          <a:xfrm>
            <a:off x="250522" y="244258"/>
            <a:ext cx="8893479" cy="489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Magenta">
  <p:cSld name="Cover – Magenta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6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6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4" name="Google Shape;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Navy">
  <p:cSld name="Cover – Navy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/>
          <p:nvPr/>
        </p:nvSpPr>
        <p:spPr>
          <a:xfrm>
            <a:off x="0" y="4136994"/>
            <a:ext cx="9144000" cy="1006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7"/>
          <p:cNvSpPr txBox="1"/>
          <p:nvPr>
            <p:ph idx="10" type="dt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b="-21848" l="68552" r="2029" t="35459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7"/>
          <p:cNvSpPr txBox="1"/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2" type="body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Navy">
  <p:cSld name="1_Cover – Nav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idx="10" type="dt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2" type="body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 b="-22843" l="60227" r="-18228" t="1928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ver – Navy">
  <p:cSld name="3_Cover – Navy">
    <p:bg>
      <p:bgPr>
        <a:solidFill>
          <a:schemeClr val="accen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idx="10" type="dt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2" type="body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ckground pattern&#10;&#10;Description automatically generated" id="115" name="Google Shape;115;p29"/>
          <p:cNvPicPr preferRelativeResize="0"/>
          <p:nvPr/>
        </p:nvPicPr>
        <p:blipFill rotWithShape="1">
          <a:blip r:embed="rId2">
            <a:alphaModFix amt="25000"/>
          </a:blip>
          <a:srcRect b="-8148" l="0" r="0" t="0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ver – Navy">
  <p:cSld name="2_Cover – Navy"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idx="10" type="dt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  <a:defRPr b="0" i="0" sz="36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2" type="body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2" name="Google Shape;1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9681" y="305870"/>
            <a:ext cx="999731" cy="99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/>
          <p:nvPr/>
        </p:nvSpPr>
        <p:spPr>
          <a:xfrm>
            <a:off x="8393113" y="4800601"/>
            <a:ext cx="481012" cy="231074"/>
          </a:xfrm>
          <a:custGeom>
            <a:rect b="b" l="l" r="r" t="t"/>
            <a:pathLst>
              <a:path extrusionOk="0" h="168" w="35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0"/>
          <p:cNvPicPr preferRelativeResize="0"/>
          <p:nvPr/>
        </p:nvPicPr>
        <p:blipFill rotWithShape="1">
          <a:blip r:embed="rId3">
            <a:alphaModFix amt="45000"/>
          </a:blip>
          <a:srcRect b="0" l="0" r="32084" t="0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Slide-Navy">
  <p:cSld name="Bullet Slide-Navy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8"/>
          <p:cNvSpPr txBox="1"/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2" y="695741"/>
            <a:ext cx="8169964" cy="357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– Navy">
  <p:cSld name="Blank Slide – Navy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 – Navy">
  <p:cSld name="Chart Slide – Navy">
    <p:bg>
      <p:bgPr>
        <a:solidFill>
          <a:schemeClr val="dk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2"/>
          <p:cNvSpPr/>
          <p:nvPr>
            <p:ph idx="2" type="chart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Slide – Navy">
  <p:cSld name="Two Column Slide – Navy">
    <p:bg>
      <p:bgPr>
        <a:solidFill>
          <a:schemeClr val="dk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5"/>
          <p:cNvSpPr txBox="1"/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2" type="body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3" type="body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 – White">
  <p:cSld name="Chart Slide – Whit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33"/>
          <p:cNvSpPr/>
          <p:nvPr>
            <p:ph idx="2" type="chart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– Blue">
  <p:cSld name="Quote Slide – Blu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3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3" name="Google Shape;33;p13"/>
          <p:cNvSpPr txBox="1"/>
          <p:nvPr>
            <p:ph idx="3" type="body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– Teal">
  <p:cSld name="Quote Slide – Teal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4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4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5" name="Google Shape;155;p34"/>
          <p:cNvSpPr txBox="1"/>
          <p:nvPr>
            <p:ph idx="2" type="body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3" type="body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– Green">
  <p:cSld name="Quote Slide – Gree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35"/>
          <p:cNvSpPr txBox="1"/>
          <p:nvPr>
            <p:ph idx="1" type="body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5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3" name="Google Shape;163;p35"/>
          <p:cNvSpPr txBox="1"/>
          <p:nvPr>
            <p:ph idx="2" type="body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3" type="body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– Blue">
  <p:cSld name="Section Header – Blu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 rotWithShape="1">
          <a:blip r:embed="rId2">
            <a:alphaModFix/>
          </a:blip>
          <a:srcRect b="-21848" l="68552" r="2029" t="35459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6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36"/>
          <p:cNvSpPr txBox="1"/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1" name="Google Shape;171;p36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72" name="Google Shape;172;p36"/>
          <p:cNvSpPr/>
          <p:nvPr/>
        </p:nvSpPr>
        <p:spPr>
          <a:xfrm>
            <a:off x="8393113" y="4800601"/>
            <a:ext cx="481012" cy="231074"/>
          </a:xfrm>
          <a:custGeom>
            <a:rect b="b" l="l" r="r" t="t"/>
            <a:pathLst>
              <a:path extrusionOk="0" h="168" w="35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– Teal">
  <p:cSld name="Section Header – Teal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2">
            <a:alphaModFix/>
          </a:blip>
          <a:srcRect b="28503" l="-11183" r="10781" t="13402"/>
          <a:stretch/>
        </p:blipFill>
        <p:spPr>
          <a:xfrm>
            <a:off x="-317500" y="-245162"/>
            <a:ext cx="9461500" cy="5388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7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7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8" name="Google Shape;178;p37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79" name="Google Shape;179;p37"/>
          <p:cNvSpPr/>
          <p:nvPr/>
        </p:nvSpPr>
        <p:spPr>
          <a:xfrm>
            <a:off x="8393113" y="4800601"/>
            <a:ext cx="481012" cy="231074"/>
          </a:xfrm>
          <a:custGeom>
            <a:rect b="b" l="l" r="r" t="t"/>
            <a:pathLst>
              <a:path extrusionOk="0" h="168" w="35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7"/>
          <p:cNvSpPr txBox="1"/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– Green">
  <p:cSld name="Section Header – Gree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 rotWithShape="1">
          <a:blip r:embed="rId2">
            <a:alphaModFix amt="40000"/>
          </a:blip>
          <a:srcRect b="0" l="14413" r="0" t="0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6" name="Google Shape;186;p38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7" name="Google Shape;187;p38"/>
          <p:cNvSpPr/>
          <p:nvPr/>
        </p:nvSpPr>
        <p:spPr>
          <a:xfrm>
            <a:off x="8393113" y="4800601"/>
            <a:ext cx="481012" cy="231074"/>
          </a:xfrm>
          <a:custGeom>
            <a:rect b="b" l="l" r="r" t="t"/>
            <a:pathLst>
              <a:path extrusionOk="0" h="168" w="35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 txBox="1"/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with logo_1" showMasterSp="0">
  <p:cSld name="Closing with logo_1">
    <p:bg>
      <p:bgPr>
        <a:solidFill>
          <a:schemeClr val="dk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5186" y="2036429"/>
            <a:ext cx="1571041" cy="101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with logo_2" showMasterSp="0">
  <p:cSld name="Closing with logo_2"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79400" y="1884801"/>
            <a:ext cx="1373900" cy="13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– Research" showMasterSp="0">
  <p:cSld name="Closing – Research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/>
          <p:nvPr/>
        </p:nvSpPr>
        <p:spPr>
          <a:xfrm>
            <a:off x="6149581" y="1645920"/>
            <a:ext cx="2994421" cy="34975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2" y="0"/>
            <a:ext cx="6149579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7" name="Google Shape;19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9580" y="1"/>
            <a:ext cx="2994420" cy="20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" y="144895"/>
            <a:ext cx="6149579" cy="102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9578" y="2015505"/>
            <a:ext cx="1615438" cy="161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– Mt. Zion" showMasterSp="0">
  <p:cSld name="Closing – Mt. Zion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/>
          <p:nvPr/>
        </p:nvSpPr>
        <p:spPr>
          <a:xfrm>
            <a:off x="6149581" y="1645920"/>
            <a:ext cx="2994421" cy="3497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" name="Google Shape;203;p43"/>
          <p:cNvSpPr/>
          <p:nvPr/>
        </p:nvSpPr>
        <p:spPr>
          <a:xfrm>
            <a:off x="2" y="0"/>
            <a:ext cx="6149579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4" name="Google Shape;20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9580" y="9411"/>
            <a:ext cx="2994420" cy="199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8949"/>
            <a:ext cx="6149577" cy="375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9577" y="1994818"/>
            <a:ext cx="1615440" cy="161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 rotWithShape="1">
          <a:blip r:embed="rId5">
            <a:alphaModFix/>
          </a:blip>
          <a:srcRect b="39963" l="0" r="0" t="35407"/>
          <a:stretch/>
        </p:blipFill>
        <p:spPr>
          <a:xfrm>
            <a:off x="-993817" y="0"/>
            <a:ext cx="7143396" cy="13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Slide-White">
  <p:cSld name="Bullet Slide-White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b="0" i="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b="0" i="0"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– Patient Care" showMasterSp="0">
  <p:cSld name="Closing – Patient Care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/>
          <p:nvPr/>
        </p:nvSpPr>
        <p:spPr>
          <a:xfrm>
            <a:off x="0" y="1645921"/>
            <a:ext cx="2994421" cy="3497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2756757" y="0"/>
            <a:ext cx="6387245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1" name="Google Shape;211;p44"/>
          <p:cNvPicPr preferRelativeResize="0"/>
          <p:nvPr/>
        </p:nvPicPr>
        <p:blipFill rotWithShape="1">
          <a:blip r:embed="rId2">
            <a:alphaModFix/>
          </a:blip>
          <a:srcRect b="-1" l="0" r="0" t="0"/>
          <a:stretch/>
        </p:blipFill>
        <p:spPr>
          <a:xfrm>
            <a:off x="2" y="1"/>
            <a:ext cx="2760609" cy="20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14" name="Google Shape;214;p44"/>
          <p:cNvPicPr preferRelativeResize="0"/>
          <p:nvPr/>
        </p:nvPicPr>
        <p:blipFill rotWithShape="1">
          <a:blip r:embed="rId5">
            <a:alphaModFix/>
          </a:blip>
          <a:srcRect b="11182" l="2453" r="2464" t="5935"/>
          <a:stretch/>
        </p:blipFill>
        <p:spPr>
          <a:xfrm>
            <a:off x="2756141" y="30482"/>
            <a:ext cx="6387861" cy="122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– Education" showMasterSp="0">
  <p:cSld name="Closing – Education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/>
          <p:nvPr/>
        </p:nvSpPr>
        <p:spPr>
          <a:xfrm>
            <a:off x="0" y="1645921"/>
            <a:ext cx="2994421" cy="3497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Google Shape;217;p45"/>
          <p:cNvSpPr/>
          <p:nvPr/>
        </p:nvSpPr>
        <p:spPr>
          <a:xfrm>
            <a:off x="2756757" y="0"/>
            <a:ext cx="6387245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8" name="Google Shape;21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756753" cy="20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5"/>
          <p:cNvPicPr preferRelativeResize="0"/>
          <p:nvPr/>
        </p:nvPicPr>
        <p:blipFill rotWithShape="1">
          <a:blip r:embed="rId4">
            <a:alphaModFix/>
          </a:blip>
          <a:srcRect b="37397" l="0" r="0" t="37974"/>
          <a:stretch/>
        </p:blipFill>
        <p:spPr>
          <a:xfrm>
            <a:off x="2756140" y="15255"/>
            <a:ext cx="6387860" cy="124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Slide – White">
  <p:cSld name="Two Column Slide – Whit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  <a:defRPr b="0" i="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  <a:defRPr b="0" i="0"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3" type="body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  <a:defRPr b="0" i="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  <a:defRPr b="0" i="0"/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Blue1">
  <p:cSld name="Cover – Blue1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Blue2">
  <p:cSld name="Cover – Blue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05" y="241902"/>
            <a:ext cx="8908063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Teal2">
  <p:cSld name="Cover – Teal2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3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5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Blue3">
  <p:cSld name="Cover – Blue3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Violet">
  <p:cSld name="Cover – Violet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5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b="0" i="0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2" type="body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/>
          <p:nvPr>
            <p:ph idx="11" type="ftr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1"/>
          <p:cNvCxnSpPr/>
          <p:nvPr/>
        </p:nvCxnSpPr>
        <p:spPr>
          <a:xfrm>
            <a:off x="365125" y="4687560"/>
            <a:ext cx="8413750" cy="0"/>
          </a:xfrm>
          <a:prstGeom prst="straightConnector1">
            <a:avLst/>
          </a:prstGeom>
          <a:noFill/>
          <a:ln cap="flat" cmpd="sng" w="9525">
            <a:solidFill>
              <a:srgbClr val="052049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" name="Google Shape;14;p11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" name="Google Shape;15;p11"/>
          <p:cNvSpPr/>
          <p:nvPr/>
        </p:nvSpPr>
        <p:spPr>
          <a:xfrm>
            <a:off x="8393113" y="4800601"/>
            <a:ext cx="481012" cy="231074"/>
          </a:xfrm>
          <a:custGeom>
            <a:rect b="b" l="l" r="r" t="t"/>
            <a:pathLst>
              <a:path extrusionOk="0" h="168" w="35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 txBox="1"/>
          <p:nvPr>
            <p:ph idx="1" type="body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933eb4a04_0_8"/>
          <p:cNvSpPr txBox="1"/>
          <p:nvPr>
            <p:ph type="title"/>
          </p:nvPr>
        </p:nvSpPr>
        <p:spPr>
          <a:xfrm>
            <a:off x="317600" y="1320575"/>
            <a:ext cx="7938300" cy="66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Anesthetic Management of Paroxysmal Supraventricular Tachycardia and Thromboembolic Risk in a Pregnant Patient with Complex Congenital Heart Disease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Lauren Nguyen, Jaber Hanhan, Jeremy Juang, Pedram Aleshi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4933eb4a04_0_8"/>
          <p:cNvSpPr txBox="1"/>
          <p:nvPr>
            <p:ph idx="2" type="body"/>
          </p:nvPr>
        </p:nvSpPr>
        <p:spPr>
          <a:xfrm>
            <a:off x="317600" y="2157875"/>
            <a:ext cx="6432600" cy="24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sng"/>
              <a:t>Background</a:t>
            </a:r>
            <a:r>
              <a:rPr lang="en-US" sz="1500"/>
              <a:t>:</a:t>
            </a:r>
            <a:endParaRPr sz="1500"/>
          </a:p>
          <a:p>
            <a:pPr indent="-303530" lvl="0" marL="457200" rtl="0" algn="l">
              <a:spcBef>
                <a:spcPts val="600"/>
              </a:spcBef>
              <a:spcAft>
                <a:spcPts val="0"/>
              </a:spcAft>
              <a:buSzPts val="1180"/>
              <a:buChar char="●"/>
            </a:pPr>
            <a:r>
              <a:rPr lang="en-US" sz="1500"/>
              <a:t>Congenitally corrected transposition of the great arteries (CCTGA) frequently results in </a:t>
            </a:r>
            <a:r>
              <a:rPr lang="en-US" sz="1500"/>
              <a:t>arrhythmias</a:t>
            </a:r>
            <a:r>
              <a:rPr lang="en-US" sz="1500"/>
              <a:t> with most patients not surviving beyond 50 years</a:t>
            </a:r>
            <a:endParaRPr sz="1500"/>
          </a:p>
          <a:p>
            <a:pPr indent="-303530" lvl="0" marL="457200" rtl="0" algn="l">
              <a:spcBef>
                <a:spcPts val="0"/>
              </a:spcBef>
              <a:spcAft>
                <a:spcPts val="0"/>
              </a:spcAft>
              <a:buSzPts val="1180"/>
              <a:buChar char="●"/>
            </a:pPr>
            <a:r>
              <a:rPr lang="en-US" sz="1500"/>
              <a:t>Pregnant patients with CCTGA are at increased risk for cardiovascular complications and fetal loss </a:t>
            </a:r>
            <a:endParaRPr sz="1500"/>
          </a:p>
          <a:p>
            <a:pPr indent="-303530" lvl="0" marL="457200" rtl="0" algn="l">
              <a:spcBef>
                <a:spcPts val="0"/>
              </a:spcBef>
              <a:spcAft>
                <a:spcPts val="0"/>
              </a:spcAft>
              <a:buSzPts val="1180"/>
              <a:buChar char="●"/>
            </a:pPr>
            <a:r>
              <a:rPr lang="en-US" sz="1500"/>
              <a:t>There is limited guidance on managing SVT in pts with structural heart conditions like CCTGA, especially while pregnant</a:t>
            </a:r>
            <a:endParaRPr/>
          </a:p>
        </p:txBody>
      </p:sp>
      <p:sp>
        <p:nvSpPr>
          <p:cNvPr id="229" name="Google Shape;229;g34933eb4a04_0_8"/>
          <p:cNvSpPr/>
          <p:nvPr/>
        </p:nvSpPr>
        <p:spPr>
          <a:xfrm>
            <a:off x="6492875" y="1751025"/>
            <a:ext cx="2657350" cy="2562444"/>
          </a:xfrm>
          <a:custGeom>
            <a:rect b="b" l="l" r="r" t="t"/>
            <a:pathLst>
              <a:path extrusionOk="0" h="9490534" w="9490534">
                <a:moveTo>
                  <a:pt x="0" y="0"/>
                </a:moveTo>
                <a:lnTo>
                  <a:pt x="9490534" y="0"/>
                </a:lnTo>
                <a:lnTo>
                  <a:pt x="9490534" y="9490534"/>
                </a:lnTo>
                <a:lnTo>
                  <a:pt x="0" y="9490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g34933eb4a04_1_18"/>
          <p:cNvGrpSpPr/>
          <p:nvPr/>
        </p:nvGrpSpPr>
        <p:grpSpPr>
          <a:xfrm>
            <a:off x="295816" y="984953"/>
            <a:ext cx="655042" cy="669597"/>
            <a:chOff x="7530697" y="2790299"/>
            <a:chExt cx="244291" cy="326314"/>
          </a:xfrm>
        </p:grpSpPr>
        <p:sp>
          <p:nvSpPr>
            <p:cNvPr id="236" name="Google Shape;236;g34933eb4a04_1_18"/>
            <p:cNvSpPr/>
            <p:nvPr/>
          </p:nvSpPr>
          <p:spPr>
            <a:xfrm>
              <a:off x="7616911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7" name="Google Shape;237;g34933eb4a04_1_18"/>
            <p:cNvSpPr/>
            <p:nvPr/>
          </p:nvSpPr>
          <p:spPr>
            <a:xfrm>
              <a:off x="7678548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8" name="Google Shape;238;g34933eb4a04_1_18"/>
            <p:cNvSpPr/>
            <p:nvPr/>
          </p:nvSpPr>
          <p:spPr>
            <a:xfrm>
              <a:off x="7632408" y="2943136"/>
              <a:ext cx="40869" cy="14671"/>
            </a:xfrm>
            <a:custGeom>
              <a:rect b="b" l="l" r="r" t="t"/>
              <a:pathLst>
                <a:path extrusionOk="0" h="462" w="128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9" name="Google Shape;239;g34933eb4a04_1_18"/>
            <p:cNvSpPr/>
            <p:nvPr/>
          </p:nvSpPr>
          <p:spPr>
            <a:xfrm>
              <a:off x="7530697" y="2790299"/>
              <a:ext cx="244291" cy="326314"/>
            </a:xfrm>
            <a:custGeom>
              <a:rect b="b" l="l" r="r" t="t"/>
              <a:pathLst>
                <a:path extrusionOk="0" h="10276" w="7693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0" name="Google Shape;240;g34933eb4a04_1_18"/>
            <p:cNvSpPr/>
            <p:nvPr/>
          </p:nvSpPr>
          <p:spPr>
            <a:xfrm>
              <a:off x="7611608" y="2891630"/>
              <a:ext cx="20069" cy="9463"/>
            </a:xfrm>
            <a:custGeom>
              <a:rect b="b" l="l" r="r" t="t"/>
              <a:pathLst>
                <a:path extrusionOk="0" h="298" w="632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1" name="Google Shape;241;g34933eb4a04_1_18"/>
            <p:cNvSpPr/>
            <p:nvPr/>
          </p:nvSpPr>
          <p:spPr>
            <a:xfrm>
              <a:off x="7673245" y="2891630"/>
              <a:ext cx="19688" cy="9463"/>
            </a:xfrm>
            <a:custGeom>
              <a:rect b="b" l="l" r="r" t="t"/>
              <a:pathLst>
                <a:path extrusionOk="0" h="298" w="62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42" name="Google Shape;242;g34933eb4a04_1_18"/>
          <p:cNvGrpSpPr/>
          <p:nvPr/>
        </p:nvGrpSpPr>
        <p:grpSpPr>
          <a:xfrm>
            <a:off x="84586" y="984971"/>
            <a:ext cx="6501072" cy="669601"/>
            <a:chOff x="4411969" y="2468675"/>
            <a:chExt cx="747318" cy="167425"/>
          </a:xfrm>
        </p:grpSpPr>
        <p:sp>
          <p:nvSpPr>
            <p:cNvPr id="243" name="Google Shape;243;g34933eb4a04_1_18"/>
            <p:cNvSpPr/>
            <p:nvPr/>
          </p:nvSpPr>
          <p:spPr>
            <a:xfrm>
              <a:off x="4411969" y="2468675"/>
              <a:ext cx="175996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4" name="Google Shape;244;g34933eb4a04_1_18"/>
            <p:cNvSpPr/>
            <p:nvPr/>
          </p:nvSpPr>
          <p:spPr>
            <a:xfrm>
              <a:off x="4550373" y="2468675"/>
              <a:ext cx="608915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3F3F3"/>
            </a:solidFill>
            <a:ln cap="flat" cmpd="sng" w="19050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45" name="Google Shape;245;g34933eb4a04_1_18"/>
          <p:cNvSpPr/>
          <p:nvPr/>
        </p:nvSpPr>
        <p:spPr>
          <a:xfrm>
            <a:off x="7504775" y="1"/>
            <a:ext cx="1637117" cy="1755749"/>
          </a:xfrm>
          <a:custGeom>
            <a:rect b="b" l="l" r="r" t="t"/>
            <a:pathLst>
              <a:path extrusionOk="0" h="9490534" w="9490534">
                <a:moveTo>
                  <a:pt x="0" y="0"/>
                </a:moveTo>
                <a:lnTo>
                  <a:pt x="9490534" y="0"/>
                </a:lnTo>
                <a:lnTo>
                  <a:pt x="9490534" y="9490534"/>
                </a:lnTo>
                <a:lnTo>
                  <a:pt x="0" y="9490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34933eb4a04_1_18" title="UCSF_Logo_21_Navy_300dpi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000" y="426276"/>
            <a:ext cx="1211350" cy="5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4933eb4a04_1_18"/>
          <p:cNvSpPr txBox="1"/>
          <p:nvPr>
            <p:ph idx="4294967295" type="title"/>
          </p:nvPr>
        </p:nvSpPr>
        <p:spPr>
          <a:xfrm>
            <a:off x="0" y="94450"/>
            <a:ext cx="6670500" cy="6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Anesthetic Management of Paroxysmal Supraventricular Tachycardia and Thromboembolic Risk in a Pregnant Patient with Complex Congenital Heart Disease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Lauren Nguyen, Jaber Hanhan, Jeremy Juang, Pedram Aleshi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4933eb4a04_1_18"/>
          <p:cNvSpPr txBox="1"/>
          <p:nvPr/>
        </p:nvSpPr>
        <p:spPr>
          <a:xfrm>
            <a:off x="1884913" y="1011950"/>
            <a:ext cx="47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33 y/o primigravid with L-transposition of the great arteries, pulmonary atresia + childhood cardiac surgeries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" name="Google Shape;249;g34933eb4a04_1_18"/>
          <p:cNvSpPr/>
          <p:nvPr/>
        </p:nvSpPr>
        <p:spPr>
          <a:xfrm>
            <a:off x="84576" y="1875500"/>
            <a:ext cx="6229800" cy="38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0" name="Google Shape;250;g34933eb4a04_1_18"/>
          <p:cNvSpPr txBox="1"/>
          <p:nvPr/>
        </p:nvSpPr>
        <p:spPr>
          <a:xfrm>
            <a:off x="84575" y="1797225"/>
            <a:ext cx="622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29+6 wks w/ asymptomatic SVT. Initial tx with pindolol, adenosine, and metoprolol unsuccessful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1" name="Google Shape;251;g34933eb4a04_1_18"/>
          <p:cNvSpPr txBox="1"/>
          <p:nvPr/>
        </p:nvSpPr>
        <p:spPr>
          <a:xfrm>
            <a:off x="84575" y="2372902"/>
            <a:ext cx="622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TTE: EF of 25-30%, normal R ventricle, and small mobile thrombus in L atrium → gave heparin → normal sinus rhythm. Pt discharged on sotalol &amp; enoxaparin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2" name="Google Shape;252;g34933eb4a04_1_18"/>
          <p:cNvSpPr/>
          <p:nvPr/>
        </p:nvSpPr>
        <p:spPr>
          <a:xfrm>
            <a:off x="84576" y="2397640"/>
            <a:ext cx="6229800" cy="52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g34933eb4a04_1_18"/>
          <p:cNvSpPr/>
          <p:nvPr/>
        </p:nvSpPr>
        <p:spPr>
          <a:xfrm>
            <a:off x="84575" y="3064068"/>
            <a:ext cx="6229800" cy="52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Multidisciplinary team: Elective delivery at 37 wks w/ repeat TTE, hold LMWH 12 hrs prior d/t risk of bleeding w/ epidural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4" name="Google Shape;254;g34933eb4a04_1_18"/>
          <p:cNvSpPr/>
          <p:nvPr/>
        </p:nvSpPr>
        <p:spPr>
          <a:xfrm>
            <a:off x="84575" y="3699446"/>
            <a:ext cx="6229800" cy="52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36+5wks: Fetus breech, ECV attempted. Dural puncture epidural chosen in case fetal decels warranted conversion to C-section. 10 mL 3% chloroprocaine + phenylephrine drip to prevent hypotension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g34933eb4a04_1_18"/>
          <p:cNvSpPr/>
          <p:nvPr/>
        </p:nvSpPr>
        <p:spPr>
          <a:xfrm>
            <a:off x="84575" y="4334825"/>
            <a:ext cx="6229800" cy="52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ECV unsuccessful but fetus stable. During C-section, +5 mL chloroprocaine added to achieve T4 level. C-section uneventful; pt discharged on PPD5.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56" name="Google Shape;256;g34933eb4a04_1_18" title="Screenshot 2025-04-08 at 8.57.34 AM 2.png"/>
          <p:cNvPicPr preferRelativeResize="0"/>
          <p:nvPr/>
        </p:nvPicPr>
        <p:blipFill rotWithShape="1">
          <a:blip r:embed="rId5">
            <a:alphaModFix/>
          </a:blip>
          <a:srcRect b="0" l="-2298" r="6117" t="6533"/>
          <a:stretch/>
        </p:blipFill>
        <p:spPr>
          <a:xfrm>
            <a:off x="6436025" y="2008975"/>
            <a:ext cx="2651125" cy="179199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4933eb4a04_1_18"/>
          <p:cNvSpPr txBox="1"/>
          <p:nvPr/>
        </p:nvSpPr>
        <p:spPr>
          <a:xfrm>
            <a:off x="6534425" y="3800975"/>
            <a:ext cx="245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Thrombus found in functional RA but anatomical LA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933eb4a04_1_54"/>
          <p:cNvSpPr/>
          <p:nvPr/>
        </p:nvSpPr>
        <p:spPr>
          <a:xfrm>
            <a:off x="7504775" y="1"/>
            <a:ext cx="1637117" cy="1755749"/>
          </a:xfrm>
          <a:custGeom>
            <a:rect b="b" l="l" r="r" t="t"/>
            <a:pathLst>
              <a:path extrusionOk="0" h="9490534" w="9490534">
                <a:moveTo>
                  <a:pt x="0" y="0"/>
                </a:moveTo>
                <a:lnTo>
                  <a:pt x="9490534" y="0"/>
                </a:lnTo>
                <a:lnTo>
                  <a:pt x="9490534" y="9490534"/>
                </a:lnTo>
                <a:lnTo>
                  <a:pt x="0" y="9490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34933eb4a04_1_54" title="UCSF_Logo_21_Navy_300dpi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000" y="426276"/>
            <a:ext cx="1211350" cy="5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4933eb4a04_1_54"/>
          <p:cNvSpPr txBox="1"/>
          <p:nvPr>
            <p:ph idx="4294967295" type="title"/>
          </p:nvPr>
        </p:nvSpPr>
        <p:spPr>
          <a:xfrm>
            <a:off x="0" y="94450"/>
            <a:ext cx="6670500" cy="6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Anesthetic Management of Paroxysmal Supraventricular Tachycardia and Thromboembolic Risk in a Pregnant Patient with Complex Congenital Heart Disease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Lauren Nguyen, Jaber Hanhan, Jeremy Juang, Pedram Aleshi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4933eb4a04_1_54"/>
          <p:cNvSpPr/>
          <p:nvPr/>
        </p:nvSpPr>
        <p:spPr>
          <a:xfrm>
            <a:off x="765650" y="1811350"/>
            <a:ext cx="7612800" cy="158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7" name="Google Shape;267;g34933eb4a04_1_54"/>
          <p:cNvSpPr txBox="1"/>
          <p:nvPr/>
        </p:nvSpPr>
        <p:spPr>
          <a:xfrm>
            <a:off x="765525" y="1811350"/>
            <a:ext cx="76128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</a:rPr>
              <a:t>Anesthetic considerations for pregnant pts w/ complex congenital heart disease, esp in regard to arrythmia + thromboembolic risk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1300">
                <a:solidFill>
                  <a:schemeClr val="dk1"/>
                </a:solidFill>
              </a:rPr>
              <a:t>When initially working up SVT, cardioversion contraindicated d/t thromboembolic risk (TTE revealed thrombus in L atrium)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1300">
                <a:solidFill>
                  <a:schemeClr val="dk1"/>
                </a:solidFill>
              </a:rPr>
              <a:t>At delivery, code cart was ready in case of instability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1300">
                <a:solidFill>
                  <a:schemeClr val="dk1"/>
                </a:solidFill>
              </a:rPr>
              <a:t>Dural puncture epidural chosen bc of ECV with potential conversion to C-section; LMWH heparin held 12 hours prior 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68" name="Google Shape;268;g34933eb4a04_1_54"/>
          <p:cNvSpPr txBox="1"/>
          <p:nvPr/>
        </p:nvSpPr>
        <p:spPr>
          <a:xfrm>
            <a:off x="0" y="1131513"/>
            <a:ext cx="3000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u="sng">
                <a:solidFill>
                  <a:schemeClr val="dk1"/>
                </a:solidFill>
              </a:rPr>
              <a:t>Conclusions:</a:t>
            </a:r>
            <a:endParaRPr sz="1100" u="sng"/>
          </a:p>
        </p:txBody>
      </p:sp>
      <p:sp>
        <p:nvSpPr>
          <p:cNvPr id="269" name="Google Shape;269;g34933eb4a04_1_54"/>
          <p:cNvSpPr/>
          <p:nvPr/>
        </p:nvSpPr>
        <p:spPr>
          <a:xfrm>
            <a:off x="765650" y="3542150"/>
            <a:ext cx="7612800" cy="78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Multidisciplinary approach w/ cardiology, MFM, and anesthesia + ICU-equipped facilities </a:t>
            </a:r>
            <a:r>
              <a:rPr lang="en-US" sz="1600">
                <a:solidFill>
                  <a:schemeClr val="dk1"/>
                </a:solidFill>
              </a:rPr>
              <a:t>critical for ensuring safety of both mom and fetus</a:t>
            </a:r>
            <a:endParaRPr sz="1500"/>
          </a:p>
        </p:txBody>
      </p:sp>
      <p:sp>
        <p:nvSpPr>
          <p:cNvPr id="270" name="Google Shape;270;g34933eb4a04_1_54"/>
          <p:cNvSpPr txBox="1"/>
          <p:nvPr/>
        </p:nvSpPr>
        <p:spPr>
          <a:xfrm>
            <a:off x="0" y="4477350"/>
            <a:ext cx="777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">
                <a:solidFill>
                  <a:schemeClr val="dk1"/>
                </a:solidFill>
              </a:rPr>
              <a:t>References</a:t>
            </a:r>
            <a:r>
              <a:rPr b="1" lang="en-US" sz="600">
                <a:solidFill>
                  <a:schemeClr val="dk1"/>
                </a:solidFill>
              </a:rPr>
              <a:t>:</a:t>
            </a:r>
            <a:endParaRPr b="1"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J Clin Anesth. 2001;13(7):517-520.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J Am Coll Cardiol. 1999;33(6):1692-1695.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Thorac Dis. 2020;12(3):1213-1218.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Heart. 1998;79(6):622-623.</a:t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alesse Palette">
      <a:dk1>
        <a:srgbClr val="000000"/>
      </a:dk1>
      <a:lt1>
        <a:srgbClr val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2017-04-18T17:07:44Z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