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8" autoAdjust="0"/>
    <p:restoredTop sz="94660"/>
  </p:normalViewPr>
  <p:slideViewPr>
    <p:cSldViewPr snapToGrid="0">
      <p:cViewPr varScale="1">
        <p:scale>
          <a:sx n="112" d="100"/>
          <a:sy n="112" d="100"/>
        </p:scale>
        <p:origin x="560"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C80B7-BC91-471A-A36F-A805775327E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60408F1-B842-498F-B21F-9ADF4CF936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B26F45C-4B27-425E-AB8A-3B666A50E821}"/>
              </a:ext>
            </a:extLst>
          </p:cNvPr>
          <p:cNvSpPr>
            <a:spLocks noGrp="1"/>
          </p:cNvSpPr>
          <p:nvPr>
            <p:ph type="dt" sz="half" idx="10"/>
          </p:nvPr>
        </p:nvSpPr>
        <p:spPr/>
        <p:txBody>
          <a:bodyPr/>
          <a:lstStyle/>
          <a:p>
            <a:fld id="{971FB6A7-2D4C-4347-A367-6BF2C00FBCF2}" type="datetimeFigureOut">
              <a:rPr lang="en-US" smtClean="0"/>
              <a:t>3/10/25</a:t>
            </a:fld>
            <a:endParaRPr lang="en-US"/>
          </a:p>
        </p:txBody>
      </p:sp>
      <p:sp>
        <p:nvSpPr>
          <p:cNvPr id="5" name="Footer Placeholder 4">
            <a:extLst>
              <a:ext uri="{FF2B5EF4-FFF2-40B4-BE49-F238E27FC236}">
                <a16:creationId xmlns:a16="http://schemas.microsoft.com/office/drawing/2014/main" id="{260C8C50-ED33-4280-9635-8A197A8C60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E8E564-66ED-4BE2-A049-A113565F02B5}"/>
              </a:ext>
            </a:extLst>
          </p:cNvPr>
          <p:cNvSpPr>
            <a:spLocks noGrp="1"/>
          </p:cNvSpPr>
          <p:nvPr>
            <p:ph type="sldNum" sz="quarter" idx="12"/>
          </p:nvPr>
        </p:nvSpPr>
        <p:spPr/>
        <p:txBody>
          <a:bodyPr/>
          <a:lstStyle/>
          <a:p>
            <a:fld id="{648A5AC0-9281-4683-B884-449EFE75DBDE}" type="slidenum">
              <a:rPr lang="en-US" smtClean="0"/>
              <a:t>‹#›</a:t>
            </a:fld>
            <a:endParaRPr lang="en-US"/>
          </a:p>
        </p:txBody>
      </p:sp>
    </p:spTree>
    <p:extLst>
      <p:ext uri="{BB962C8B-B14F-4D97-AF65-F5344CB8AC3E}">
        <p14:creationId xmlns:p14="http://schemas.microsoft.com/office/powerpoint/2010/main" val="477967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75D1E-2EB6-4973-AE1E-19888FD14B9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EB2A177-5CC9-493D-94FF-6F2679E00D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42A4EF-446F-4CFB-B4C5-A487CB72AF7F}"/>
              </a:ext>
            </a:extLst>
          </p:cNvPr>
          <p:cNvSpPr>
            <a:spLocks noGrp="1"/>
          </p:cNvSpPr>
          <p:nvPr>
            <p:ph type="dt" sz="half" idx="10"/>
          </p:nvPr>
        </p:nvSpPr>
        <p:spPr/>
        <p:txBody>
          <a:bodyPr/>
          <a:lstStyle/>
          <a:p>
            <a:fld id="{971FB6A7-2D4C-4347-A367-6BF2C00FBCF2}" type="datetimeFigureOut">
              <a:rPr lang="en-US" smtClean="0"/>
              <a:t>3/10/25</a:t>
            </a:fld>
            <a:endParaRPr lang="en-US"/>
          </a:p>
        </p:txBody>
      </p:sp>
      <p:sp>
        <p:nvSpPr>
          <p:cNvPr id="5" name="Footer Placeholder 4">
            <a:extLst>
              <a:ext uri="{FF2B5EF4-FFF2-40B4-BE49-F238E27FC236}">
                <a16:creationId xmlns:a16="http://schemas.microsoft.com/office/drawing/2014/main" id="{3FABDD38-740F-4F2F-9D4C-23413AECE7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399D5E-D8DB-4EE9-98EA-47B7924744AD}"/>
              </a:ext>
            </a:extLst>
          </p:cNvPr>
          <p:cNvSpPr>
            <a:spLocks noGrp="1"/>
          </p:cNvSpPr>
          <p:nvPr>
            <p:ph type="sldNum" sz="quarter" idx="12"/>
          </p:nvPr>
        </p:nvSpPr>
        <p:spPr/>
        <p:txBody>
          <a:bodyPr/>
          <a:lstStyle/>
          <a:p>
            <a:fld id="{648A5AC0-9281-4683-B884-449EFE75DBDE}" type="slidenum">
              <a:rPr lang="en-US" smtClean="0"/>
              <a:t>‹#›</a:t>
            </a:fld>
            <a:endParaRPr lang="en-US"/>
          </a:p>
        </p:txBody>
      </p:sp>
    </p:spTree>
    <p:extLst>
      <p:ext uri="{BB962C8B-B14F-4D97-AF65-F5344CB8AC3E}">
        <p14:creationId xmlns:p14="http://schemas.microsoft.com/office/powerpoint/2010/main" val="1193696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323F0A-4A6B-4A9A-9BE9-8A636CCF69F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3456107-2733-4C0E-8441-08E38DD569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7A4717-8A66-4B68-8E8A-FF53E6FEE638}"/>
              </a:ext>
            </a:extLst>
          </p:cNvPr>
          <p:cNvSpPr>
            <a:spLocks noGrp="1"/>
          </p:cNvSpPr>
          <p:nvPr>
            <p:ph type="dt" sz="half" idx="10"/>
          </p:nvPr>
        </p:nvSpPr>
        <p:spPr/>
        <p:txBody>
          <a:bodyPr/>
          <a:lstStyle/>
          <a:p>
            <a:fld id="{971FB6A7-2D4C-4347-A367-6BF2C00FBCF2}" type="datetimeFigureOut">
              <a:rPr lang="en-US" smtClean="0"/>
              <a:t>3/10/25</a:t>
            </a:fld>
            <a:endParaRPr lang="en-US"/>
          </a:p>
        </p:txBody>
      </p:sp>
      <p:sp>
        <p:nvSpPr>
          <p:cNvPr id="5" name="Footer Placeholder 4">
            <a:extLst>
              <a:ext uri="{FF2B5EF4-FFF2-40B4-BE49-F238E27FC236}">
                <a16:creationId xmlns:a16="http://schemas.microsoft.com/office/drawing/2014/main" id="{94EE63A9-69B4-4B36-B5AB-DB456AC02A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2AE7A4-C602-4007-BE80-2247628BA02C}"/>
              </a:ext>
            </a:extLst>
          </p:cNvPr>
          <p:cNvSpPr>
            <a:spLocks noGrp="1"/>
          </p:cNvSpPr>
          <p:nvPr>
            <p:ph type="sldNum" sz="quarter" idx="12"/>
          </p:nvPr>
        </p:nvSpPr>
        <p:spPr/>
        <p:txBody>
          <a:bodyPr/>
          <a:lstStyle/>
          <a:p>
            <a:fld id="{648A5AC0-9281-4683-B884-449EFE75DBDE}" type="slidenum">
              <a:rPr lang="en-US" smtClean="0"/>
              <a:t>‹#›</a:t>
            </a:fld>
            <a:endParaRPr lang="en-US"/>
          </a:p>
        </p:txBody>
      </p:sp>
    </p:spTree>
    <p:extLst>
      <p:ext uri="{BB962C8B-B14F-4D97-AF65-F5344CB8AC3E}">
        <p14:creationId xmlns:p14="http://schemas.microsoft.com/office/powerpoint/2010/main" val="2775357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88DDE-D70A-4E7B-91D0-42D883CF78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4AB0C7-EF24-4A9A-BD8D-F1FAA53667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4D9D2B-40CF-459B-9173-31E77C3BE71F}"/>
              </a:ext>
            </a:extLst>
          </p:cNvPr>
          <p:cNvSpPr>
            <a:spLocks noGrp="1"/>
          </p:cNvSpPr>
          <p:nvPr>
            <p:ph type="dt" sz="half" idx="10"/>
          </p:nvPr>
        </p:nvSpPr>
        <p:spPr/>
        <p:txBody>
          <a:bodyPr/>
          <a:lstStyle/>
          <a:p>
            <a:fld id="{971FB6A7-2D4C-4347-A367-6BF2C00FBCF2}" type="datetimeFigureOut">
              <a:rPr lang="en-US" smtClean="0"/>
              <a:t>3/10/25</a:t>
            </a:fld>
            <a:endParaRPr lang="en-US"/>
          </a:p>
        </p:txBody>
      </p:sp>
      <p:sp>
        <p:nvSpPr>
          <p:cNvPr id="5" name="Footer Placeholder 4">
            <a:extLst>
              <a:ext uri="{FF2B5EF4-FFF2-40B4-BE49-F238E27FC236}">
                <a16:creationId xmlns:a16="http://schemas.microsoft.com/office/drawing/2014/main" id="{01D3D252-EC99-4FE9-A875-CFDA295C96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6FE45C-8F24-4BC5-9677-278DAFC99A98}"/>
              </a:ext>
            </a:extLst>
          </p:cNvPr>
          <p:cNvSpPr>
            <a:spLocks noGrp="1"/>
          </p:cNvSpPr>
          <p:nvPr>
            <p:ph type="sldNum" sz="quarter" idx="12"/>
          </p:nvPr>
        </p:nvSpPr>
        <p:spPr/>
        <p:txBody>
          <a:bodyPr/>
          <a:lstStyle/>
          <a:p>
            <a:fld id="{648A5AC0-9281-4683-B884-449EFE75DBDE}" type="slidenum">
              <a:rPr lang="en-US" smtClean="0"/>
              <a:t>‹#›</a:t>
            </a:fld>
            <a:endParaRPr lang="en-US"/>
          </a:p>
        </p:txBody>
      </p:sp>
    </p:spTree>
    <p:extLst>
      <p:ext uri="{BB962C8B-B14F-4D97-AF65-F5344CB8AC3E}">
        <p14:creationId xmlns:p14="http://schemas.microsoft.com/office/powerpoint/2010/main" val="2410943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30896-57AE-4090-A165-F747084DB1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BFE3A6C-90AE-4229-8C54-905FE0F1A03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594841-7442-450C-B7D5-2FBB93E1B036}"/>
              </a:ext>
            </a:extLst>
          </p:cNvPr>
          <p:cNvSpPr>
            <a:spLocks noGrp="1"/>
          </p:cNvSpPr>
          <p:nvPr>
            <p:ph type="dt" sz="half" idx="10"/>
          </p:nvPr>
        </p:nvSpPr>
        <p:spPr/>
        <p:txBody>
          <a:bodyPr/>
          <a:lstStyle/>
          <a:p>
            <a:fld id="{971FB6A7-2D4C-4347-A367-6BF2C00FBCF2}" type="datetimeFigureOut">
              <a:rPr lang="en-US" smtClean="0"/>
              <a:t>3/10/25</a:t>
            </a:fld>
            <a:endParaRPr lang="en-US"/>
          </a:p>
        </p:txBody>
      </p:sp>
      <p:sp>
        <p:nvSpPr>
          <p:cNvPr id="5" name="Footer Placeholder 4">
            <a:extLst>
              <a:ext uri="{FF2B5EF4-FFF2-40B4-BE49-F238E27FC236}">
                <a16:creationId xmlns:a16="http://schemas.microsoft.com/office/drawing/2014/main" id="{374AE1C6-C7A3-4F08-A1EF-6BEF8E31DE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FEE2ED-DB86-4432-BC18-E16D6C809A4B}"/>
              </a:ext>
            </a:extLst>
          </p:cNvPr>
          <p:cNvSpPr>
            <a:spLocks noGrp="1"/>
          </p:cNvSpPr>
          <p:nvPr>
            <p:ph type="sldNum" sz="quarter" idx="12"/>
          </p:nvPr>
        </p:nvSpPr>
        <p:spPr/>
        <p:txBody>
          <a:bodyPr/>
          <a:lstStyle/>
          <a:p>
            <a:fld id="{648A5AC0-9281-4683-B884-449EFE75DBDE}" type="slidenum">
              <a:rPr lang="en-US" smtClean="0"/>
              <a:t>‹#›</a:t>
            </a:fld>
            <a:endParaRPr lang="en-US"/>
          </a:p>
        </p:txBody>
      </p:sp>
    </p:spTree>
    <p:extLst>
      <p:ext uri="{BB962C8B-B14F-4D97-AF65-F5344CB8AC3E}">
        <p14:creationId xmlns:p14="http://schemas.microsoft.com/office/powerpoint/2010/main" val="787892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3D8E9-2BAA-4B07-ADFB-F1E38068C8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E4DD51-65FE-4605-91BE-E577A3F0BF9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243DF19-A9FB-4F55-84D1-72C54E9930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9F249C8-46A5-43D7-B3BF-020EF014E963}"/>
              </a:ext>
            </a:extLst>
          </p:cNvPr>
          <p:cNvSpPr>
            <a:spLocks noGrp="1"/>
          </p:cNvSpPr>
          <p:nvPr>
            <p:ph type="dt" sz="half" idx="10"/>
          </p:nvPr>
        </p:nvSpPr>
        <p:spPr/>
        <p:txBody>
          <a:bodyPr/>
          <a:lstStyle/>
          <a:p>
            <a:fld id="{971FB6A7-2D4C-4347-A367-6BF2C00FBCF2}" type="datetimeFigureOut">
              <a:rPr lang="en-US" smtClean="0"/>
              <a:t>3/10/25</a:t>
            </a:fld>
            <a:endParaRPr lang="en-US"/>
          </a:p>
        </p:txBody>
      </p:sp>
      <p:sp>
        <p:nvSpPr>
          <p:cNvPr id="6" name="Footer Placeholder 5">
            <a:extLst>
              <a:ext uri="{FF2B5EF4-FFF2-40B4-BE49-F238E27FC236}">
                <a16:creationId xmlns:a16="http://schemas.microsoft.com/office/drawing/2014/main" id="{48D437C3-3CA3-49DC-959A-42DF6C1E2D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A2B0FB-0A43-4DB9-AAF6-DB5A0C53C245}"/>
              </a:ext>
            </a:extLst>
          </p:cNvPr>
          <p:cNvSpPr>
            <a:spLocks noGrp="1"/>
          </p:cNvSpPr>
          <p:nvPr>
            <p:ph type="sldNum" sz="quarter" idx="12"/>
          </p:nvPr>
        </p:nvSpPr>
        <p:spPr/>
        <p:txBody>
          <a:bodyPr/>
          <a:lstStyle/>
          <a:p>
            <a:fld id="{648A5AC0-9281-4683-B884-449EFE75DBDE}" type="slidenum">
              <a:rPr lang="en-US" smtClean="0"/>
              <a:t>‹#›</a:t>
            </a:fld>
            <a:endParaRPr lang="en-US"/>
          </a:p>
        </p:txBody>
      </p:sp>
    </p:spTree>
    <p:extLst>
      <p:ext uri="{BB962C8B-B14F-4D97-AF65-F5344CB8AC3E}">
        <p14:creationId xmlns:p14="http://schemas.microsoft.com/office/powerpoint/2010/main" val="1981292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79338-4C69-468F-A347-5AD783AB4BE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58607DF-21BF-44DB-A226-0D9D4772FB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CE6626B-F415-4B88-ACFA-0041CA99D9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B1E703B-E6A2-4650-935C-3583040A08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5275C3-B067-4B47-BCF5-4C9D0512962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9436864-F0A2-4EC2-8C7E-9AD3BA4F9B33}"/>
              </a:ext>
            </a:extLst>
          </p:cNvPr>
          <p:cNvSpPr>
            <a:spLocks noGrp="1"/>
          </p:cNvSpPr>
          <p:nvPr>
            <p:ph type="dt" sz="half" idx="10"/>
          </p:nvPr>
        </p:nvSpPr>
        <p:spPr/>
        <p:txBody>
          <a:bodyPr/>
          <a:lstStyle/>
          <a:p>
            <a:fld id="{971FB6A7-2D4C-4347-A367-6BF2C00FBCF2}" type="datetimeFigureOut">
              <a:rPr lang="en-US" smtClean="0"/>
              <a:t>3/10/25</a:t>
            </a:fld>
            <a:endParaRPr lang="en-US"/>
          </a:p>
        </p:txBody>
      </p:sp>
      <p:sp>
        <p:nvSpPr>
          <p:cNvPr id="8" name="Footer Placeholder 7">
            <a:extLst>
              <a:ext uri="{FF2B5EF4-FFF2-40B4-BE49-F238E27FC236}">
                <a16:creationId xmlns:a16="http://schemas.microsoft.com/office/drawing/2014/main" id="{B6D54808-301F-4160-BC9A-E8D8E6C1CA9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743A631-D3F4-4D38-B61B-42C05422094D}"/>
              </a:ext>
            </a:extLst>
          </p:cNvPr>
          <p:cNvSpPr>
            <a:spLocks noGrp="1"/>
          </p:cNvSpPr>
          <p:nvPr>
            <p:ph type="sldNum" sz="quarter" idx="12"/>
          </p:nvPr>
        </p:nvSpPr>
        <p:spPr/>
        <p:txBody>
          <a:bodyPr/>
          <a:lstStyle/>
          <a:p>
            <a:fld id="{648A5AC0-9281-4683-B884-449EFE75DBDE}" type="slidenum">
              <a:rPr lang="en-US" smtClean="0"/>
              <a:t>‹#›</a:t>
            </a:fld>
            <a:endParaRPr lang="en-US"/>
          </a:p>
        </p:txBody>
      </p:sp>
    </p:spTree>
    <p:extLst>
      <p:ext uri="{BB962C8B-B14F-4D97-AF65-F5344CB8AC3E}">
        <p14:creationId xmlns:p14="http://schemas.microsoft.com/office/powerpoint/2010/main" val="3256466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FE1D6-60E4-40A7-BD2B-9959D7210DE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4DE9358-13EA-495F-83E7-CA0A1068D7B3}"/>
              </a:ext>
            </a:extLst>
          </p:cNvPr>
          <p:cNvSpPr>
            <a:spLocks noGrp="1"/>
          </p:cNvSpPr>
          <p:nvPr>
            <p:ph type="dt" sz="half" idx="10"/>
          </p:nvPr>
        </p:nvSpPr>
        <p:spPr/>
        <p:txBody>
          <a:bodyPr/>
          <a:lstStyle/>
          <a:p>
            <a:fld id="{971FB6A7-2D4C-4347-A367-6BF2C00FBCF2}" type="datetimeFigureOut">
              <a:rPr lang="en-US" smtClean="0"/>
              <a:t>3/10/25</a:t>
            </a:fld>
            <a:endParaRPr lang="en-US"/>
          </a:p>
        </p:txBody>
      </p:sp>
      <p:sp>
        <p:nvSpPr>
          <p:cNvPr id="4" name="Footer Placeholder 3">
            <a:extLst>
              <a:ext uri="{FF2B5EF4-FFF2-40B4-BE49-F238E27FC236}">
                <a16:creationId xmlns:a16="http://schemas.microsoft.com/office/drawing/2014/main" id="{A87AADF9-0948-48AB-93A4-44BF4DAF097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8D2AEE0-0A4D-41E3-974A-FCAF72130717}"/>
              </a:ext>
            </a:extLst>
          </p:cNvPr>
          <p:cNvSpPr>
            <a:spLocks noGrp="1"/>
          </p:cNvSpPr>
          <p:nvPr>
            <p:ph type="sldNum" sz="quarter" idx="12"/>
          </p:nvPr>
        </p:nvSpPr>
        <p:spPr/>
        <p:txBody>
          <a:bodyPr/>
          <a:lstStyle/>
          <a:p>
            <a:fld id="{648A5AC0-9281-4683-B884-449EFE75DBDE}" type="slidenum">
              <a:rPr lang="en-US" smtClean="0"/>
              <a:t>‹#›</a:t>
            </a:fld>
            <a:endParaRPr lang="en-US"/>
          </a:p>
        </p:txBody>
      </p:sp>
    </p:spTree>
    <p:extLst>
      <p:ext uri="{BB962C8B-B14F-4D97-AF65-F5344CB8AC3E}">
        <p14:creationId xmlns:p14="http://schemas.microsoft.com/office/powerpoint/2010/main" val="822027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BA1F6B-D5AF-4055-99C5-EEFCCD57A460}"/>
              </a:ext>
            </a:extLst>
          </p:cNvPr>
          <p:cNvSpPr>
            <a:spLocks noGrp="1"/>
          </p:cNvSpPr>
          <p:nvPr>
            <p:ph type="dt" sz="half" idx="10"/>
          </p:nvPr>
        </p:nvSpPr>
        <p:spPr/>
        <p:txBody>
          <a:bodyPr/>
          <a:lstStyle/>
          <a:p>
            <a:fld id="{971FB6A7-2D4C-4347-A367-6BF2C00FBCF2}" type="datetimeFigureOut">
              <a:rPr lang="en-US" smtClean="0"/>
              <a:t>3/10/25</a:t>
            </a:fld>
            <a:endParaRPr lang="en-US"/>
          </a:p>
        </p:txBody>
      </p:sp>
      <p:sp>
        <p:nvSpPr>
          <p:cNvPr id="3" name="Footer Placeholder 2">
            <a:extLst>
              <a:ext uri="{FF2B5EF4-FFF2-40B4-BE49-F238E27FC236}">
                <a16:creationId xmlns:a16="http://schemas.microsoft.com/office/drawing/2014/main" id="{842B31DB-CD9A-4815-BAA0-E6D4646DD98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02D6ABF-81E8-4EB3-808D-5EC808D23D5D}"/>
              </a:ext>
            </a:extLst>
          </p:cNvPr>
          <p:cNvSpPr>
            <a:spLocks noGrp="1"/>
          </p:cNvSpPr>
          <p:nvPr>
            <p:ph type="sldNum" sz="quarter" idx="12"/>
          </p:nvPr>
        </p:nvSpPr>
        <p:spPr/>
        <p:txBody>
          <a:bodyPr/>
          <a:lstStyle/>
          <a:p>
            <a:fld id="{648A5AC0-9281-4683-B884-449EFE75DBDE}" type="slidenum">
              <a:rPr lang="en-US" smtClean="0"/>
              <a:t>‹#›</a:t>
            </a:fld>
            <a:endParaRPr lang="en-US"/>
          </a:p>
        </p:txBody>
      </p:sp>
    </p:spTree>
    <p:extLst>
      <p:ext uri="{BB962C8B-B14F-4D97-AF65-F5344CB8AC3E}">
        <p14:creationId xmlns:p14="http://schemas.microsoft.com/office/powerpoint/2010/main" val="3801088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0ADD4-6632-4626-9A14-C5B03EF1246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93C6538-1C3F-4888-8278-B932A9D989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6EA767-DB0E-4235-BA31-A6E514ED1E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7D40DF-8DD6-4E21-904E-992696C5E874}"/>
              </a:ext>
            </a:extLst>
          </p:cNvPr>
          <p:cNvSpPr>
            <a:spLocks noGrp="1"/>
          </p:cNvSpPr>
          <p:nvPr>
            <p:ph type="dt" sz="half" idx="10"/>
          </p:nvPr>
        </p:nvSpPr>
        <p:spPr/>
        <p:txBody>
          <a:bodyPr/>
          <a:lstStyle/>
          <a:p>
            <a:fld id="{971FB6A7-2D4C-4347-A367-6BF2C00FBCF2}" type="datetimeFigureOut">
              <a:rPr lang="en-US" smtClean="0"/>
              <a:t>3/10/25</a:t>
            </a:fld>
            <a:endParaRPr lang="en-US"/>
          </a:p>
        </p:txBody>
      </p:sp>
      <p:sp>
        <p:nvSpPr>
          <p:cNvPr id="6" name="Footer Placeholder 5">
            <a:extLst>
              <a:ext uri="{FF2B5EF4-FFF2-40B4-BE49-F238E27FC236}">
                <a16:creationId xmlns:a16="http://schemas.microsoft.com/office/drawing/2014/main" id="{C76B2A7B-A10B-4303-B16F-7B17F45275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1F3A43-FDD9-4BC2-8D51-4FB9027DAFCB}"/>
              </a:ext>
            </a:extLst>
          </p:cNvPr>
          <p:cNvSpPr>
            <a:spLocks noGrp="1"/>
          </p:cNvSpPr>
          <p:nvPr>
            <p:ph type="sldNum" sz="quarter" idx="12"/>
          </p:nvPr>
        </p:nvSpPr>
        <p:spPr/>
        <p:txBody>
          <a:bodyPr/>
          <a:lstStyle/>
          <a:p>
            <a:fld id="{648A5AC0-9281-4683-B884-449EFE75DBDE}" type="slidenum">
              <a:rPr lang="en-US" smtClean="0"/>
              <a:t>‹#›</a:t>
            </a:fld>
            <a:endParaRPr lang="en-US"/>
          </a:p>
        </p:txBody>
      </p:sp>
    </p:spTree>
    <p:extLst>
      <p:ext uri="{BB962C8B-B14F-4D97-AF65-F5344CB8AC3E}">
        <p14:creationId xmlns:p14="http://schemas.microsoft.com/office/powerpoint/2010/main" val="2710907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3D3FC-59CF-49F2-B8C7-1074F909AB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AB1261D-9B2B-4780-B748-AEEB770CD5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0790197-BBB4-4B4C-9861-17FD00E18B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CC8BF6-8C0A-4182-ADBE-18E2AB088F99}"/>
              </a:ext>
            </a:extLst>
          </p:cNvPr>
          <p:cNvSpPr>
            <a:spLocks noGrp="1"/>
          </p:cNvSpPr>
          <p:nvPr>
            <p:ph type="dt" sz="half" idx="10"/>
          </p:nvPr>
        </p:nvSpPr>
        <p:spPr/>
        <p:txBody>
          <a:bodyPr/>
          <a:lstStyle/>
          <a:p>
            <a:fld id="{971FB6A7-2D4C-4347-A367-6BF2C00FBCF2}" type="datetimeFigureOut">
              <a:rPr lang="en-US" smtClean="0"/>
              <a:t>3/10/25</a:t>
            </a:fld>
            <a:endParaRPr lang="en-US"/>
          </a:p>
        </p:txBody>
      </p:sp>
      <p:sp>
        <p:nvSpPr>
          <p:cNvPr id="6" name="Footer Placeholder 5">
            <a:extLst>
              <a:ext uri="{FF2B5EF4-FFF2-40B4-BE49-F238E27FC236}">
                <a16:creationId xmlns:a16="http://schemas.microsoft.com/office/drawing/2014/main" id="{E436537E-436A-4A67-B753-0DC03989B9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9AD031-53B7-4537-AD52-75F5309071EF}"/>
              </a:ext>
            </a:extLst>
          </p:cNvPr>
          <p:cNvSpPr>
            <a:spLocks noGrp="1"/>
          </p:cNvSpPr>
          <p:nvPr>
            <p:ph type="sldNum" sz="quarter" idx="12"/>
          </p:nvPr>
        </p:nvSpPr>
        <p:spPr/>
        <p:txBody>
          <a:bodyPr/>
          <a:lstStyle/>
          <a:p>
            <a:fld id="{648A5AC0-9281-4683-B884-449EFE75DBDE}" type="slidenum">
              <a:rPr lang="en-US" smtClean="0"/>
              <a:t>‹#›</a:t>
            </a:fld>
            <a:endParaRPr lang="en-US"/>
          </a:p>
        </p:txBody>
      </p:sp>
    </p:spTree>
    <p:extLst>
      <p:ext uri="{BB962C8B-B14F-4D97-AF65-F5344CB8AC3E}">
        <p14:creationId xmlns:p14="http://schemas.microsoft.com/office/powerpoint/2010/main" val="3387111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94D8552-5AF1-4F3C-94EC-7A3B2E648E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C35CD8-6952-4A82-8B12-11D3829A43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A3ED86-B4BD-48AB-BAE2-8CFA7CC8E7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1FB6A7-2D4C-4347-A367-6BF2C00FBCF2}" type="datetimeFigureOut">
              <a:rPr lang="en-US" smtClean="0"/>
              <a:t>3/10/25</a:t>
            </a:fld>
            <a:endParaRPr lang="en-US"/>
          </a:p>
        </p:txBody>
      </p:sp>
      <p:sp>
        <p:nvSpPr>
          <p:cNvPr id="5" name="Footer Placeholder 4">
            <a:extLst>
              <a:ext uri="{FF2B5EF4-FFF2-40B4-BE49-F238E27FC236}">
                <a16:creationId xmlns:a16="http://schemas.microsoft.com/office/drawing/2014/main" id="{3D2F0E51-569E-4031-AEA2-FC43209B6D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7D7611A-FFF4-4B35-BF3E-58C01EF643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8A5AC0-9281-4683-B884-449EFE75DBDE}" type="slidenum">
              <a:rPr lang="en-US" smtClean="0"/>
              <a:t>‹#›</a:t>
            </a:fld>
            <a:endParaRPr lang="en-US"/>
          </a:p>
        </p:txBody>
      </p:sp>
    </p:spTree>
    <p:extLst>
      <p:ext uri="{BB962C8B-B14F-4D97-AF65-F5344CB8AC3E}">
        <p14:creationId xmlns:p14="http://schemas.microsoft.com/office/powerpoint/2010/main" val="2529951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50E0D-C03C-4C60-917D-281D374489CA}"/>
              </a:ext>
            </a:extLst>
          </p:cNvPr>
          <p:cNvSpPr>
            <a:spLocks noGrp="1"/>
          </p:cNvSpPr>
          <p:nvPr>
            <p:ph type="title"/>
          </p:nvPr>
        </p:nvSpPr>
        <p:spPr>
          <a:xfrm>
            <a:off x="0" y="-65342"/>
            <a:ext cx="3697357" cy="1287855"/>
          </a:xfrm>
        </p:spPr>
        <p:txBody>
          <a:bodyPr>
            <a:normAutofit/>
          </a:bodyPr>
          <a:lstStyle/>
          <a:p>
            <a:r>
              <a:rPr lang="en-US" sz="2800" b="1" spc="300">
                <a:solidFill>
                  <a:srgbClr val="78A240"/>
                </a:solidFill>
                <a:latin typeface="Arial" panose="020B0604020202020204" pitchFamily="34" charset="0"/>
                <a:cs typeface="Arial" panose="020B0604020202020204" pitchFamily="34" charset="0"/>
              </a:rPr>
              <a:t>SOAP 2025</a:t>
            </a:r>
            <a:br>
              <a:rPr lang="en-US" sz="1800" b="1" dirty="0">
                <a:solidFill>
                  <a:srgbClr val="78A240"/>
                </a:solidFill>
                <a:latin typeface="Arial" panose="020B0604020202020204" pitchFamily="34" charset="0"/>
                <a:cs typeface="Arial" panose="020B0604020202020204" pitchFamily="34" charset="0"/>
              </a:rPr>
            </a:br>
            <a:r>
              <a:rPr lang="en-US" sz="1900" dirty="0">
                <a:solidFill>
                  <a:srgbClr val="78A240"/>
                </a:solidFill>
                <a:latin typeface="Arial" panose="020B0604020202020204" pitchFamily="34" charset="0"/>
                <a:cs typeface="Arial" panose="020B0604020202020204" pitchFamily="34" charset="0"/>
              </a:rPr>
              <a:t>ANNUAL MEETING</a:t>
            </a:r>
          </a:p>
        </p:txBody>
      </p:sp>
      <p:sp>
        <p:nvSpPr>
          <p:cNvPr id="3" name="Content Placeholder 2">
            <a:extLst>
              <a:ext uri="{FF2B5EF4-FFF2-40B4-BE49-F238E27FC236}">
                <a16:creationId xmlns:a16="http://schemas.microsoft.com/office/drawing/2014/main" id="{B188771D-24E2-4D18-B04E-A2294244EA61}"/>
              </a:ext>
            </a:extLst>
          </p:cNvPr>
          <p:cNvSpPr>
            <a:spLocks noGrp="1"/>
          </p:cNvSpPr>
          <p:nvPr>
            <p:ph idx="1"/>
          </p:nvPr>
        </p:nvSpPr>
        <p:spPr>
          <a:xfrm>
            <a:off x="3697357" y="1952979"/>
            <a:ext cx="8122110" cy="3957854"/>
          </a:xfrm>
        </p:spPr>
        <p:txBody>
          <a:bodyPr>
            <a:normAutofit fontScale="92500" lnSpcReduction="20000"/>
          </a:bodyPr>
          <a:lstStyle/>
          <a:p>
            <a:pPr marL="0" indent="0">
              <a:buNone/>
            </a:pPr>
            <a:r>
              <a:rPr lang="en-US" sz="2200" b="1" i="0" dirty="0">
                <a:solidFill>
                  <a:srgbClr val="000000"/>
                </a:solidFill>
                <a:effectLst/>
                <a:latin typeface="Times New Roman" panose="02020603050405020304" pitchFamily="18" charset="0"/>
              </a:rPr>
              <a:t>Background:</a:t>
            </a:r>
          </a:p>
          <a:p>
            <a:pPr marL="0" indent="0">
              <a:buNone/>
            </a:pPr>
            <a:endParaRPr lang="en-US" sz="1900" b="1" i="0" dirty="0">
              <a:solidFill>
                <a:srgbClr val="000000"/>
              </a:solidFill>
              <a:effectLst/>
              <a:latin typeface="Times New Roman" panose="02020603050405020304" pitchFamily="18" charset="0"/>
            </a:endParaRPr>
          </a:p>
          <a:p>
            <a:pPr>
              <a:spcBef>
                <a:spcPts val="0"/>
              </a:spcBef>
            </a:pPr>
            <a:r>
              <a:rPr lang="en-US" sz="1900" dirty="0">
                <a:effectLst/>
                <a:ea typeface="Calibri" panose="020F0502020204030204" pitchFamily="34" charset="0"/>
                <a:cs typeface="Times New Roman" panose="02020603050405020304" pitchFamily="18" charset="0"/>
              </a:rPr>
              <a:t>Increased intracranial pressure (ICP) can be a challenge for delivery and anesthetic planning in a parturient approaching labor as </a:t>
            </a:r>
            <a:r>
              <a:rPr lang="en-US" sz="1900" dirty="0" err="1">
                <a:effectLst/>
                <a:ea typeface="Calibri" panose="020F0502020204030204" pitchFamily="34" charset="0"/>
                <a:cs typeface="Times New Roman" panose="02020603050405020304" pitchFamily="18" charset="0"/>
              </a:rPr>
              <a:t>valsalva</a:t>
            </a:r>
            <a:r>
              <a:rPr lang="en-US" sz="1900" dirty="0">
                <a:effectLst/>
                <a:ea typeface="Calibri" panose="020F0502020204030204" pitchFamily="34" charset="0"/>
                <a:cs typeface="Times New Roman" panose="02020603050405020304" pitchFamily="18" charset="0"/>
              </a:rPr>
              <a:t> maneuvers and neuraxial anesthesia are generally contraindicated</a:t>
            </a:r>
          </a:p>
          <a:p>
            <a:pPr marL="0" marR="0" indent="0">
              <a:spcBef>
                <a:spcPts val="0"/>
              </a:spcBef>
              <a:spcAft>
                <a:spcPts val="0"/>
              </a:spcAft>
              <a:buNone/>
            </a:pPr>
            <a:endParaRPr lang="en-US" sz="1900" dirty="0">
              <a:ea typeface="Calibri" panose="020F0502020204030204" pitchFamily="34" charset="0"/>
              <a:cs typeface="Times New Roman" panose="02020603050405020304" pitchFamily="18" charset="0"/>
            </a:endParaRPr>
          </a:p>
          <a:p>
            <a:pPr>
              <a:spcBef>
                <a:spcPts val="0"/>
              </a:spcBef>
            </a:pPr>
            <a:r>
              <a:rPr lang="en-US" sz="1900" dirty="0">
                <a:ea typeface="Calibri" panose="020F0502020204030204" pitchFamily="34" charset="0"/>
                <a:cs typeface="Times New Roman" panose="02020603050405020304" pitchFamily="18" charset="0"/>
              </a:rPr>
              <a:t>A</a:t>
            </a:r>
            <a:r>
              <a:rPr lang="en-US" sz="1900" dirty="0">
                <a:effectLst/>
                <a:ea typeface="Calibri" panose="020F0502020204030204" pitchFamily="34" charset="0"/>
                <a:cs typeface="Times New Roman" panose="02020603050405020304" pitchFamily="18" charset="0"/>
              </a:rPr>
              <a:t> 24-year-old G5P3013 presented at 34 weeks for repeat c-section in the setting of grade IV parietal diffuse hemispheric glioblastoma with significant interval progression over the month prior from 2.4 x 1.5 cm to 5.4 x 3.7 cm, vasogenic edema and 7 mm midline shift</a:t>
            </a:r>
            <a:r>
              <a:rPr lang="en-US" sz="1900" dirty="0">
                <a:effectLst/>
              </a:rPr>
              <a:t> </a:t>
            </a:r>
            <a:endParaRPr lang="en-US" sz="1900" dirty="0">
              <a:effectLst/>
              <a:ea typeface="Calibri" panose="020F0502020204030204" pitchFamily="34" charset="0"/>
              <a:cs typeface="Times New Roman" panose="02020603050405020304" pitchFamily="18" charset="0"/>
            </a:endParaRPr>
          </a:p>
          <a:p>
            <a:r>
              <a:rPr lang="en-US" sz="1900" dirty="0">
                <a:effectLst/>
                <a:ea typeface="Calibri" panose="020F0502020204030204" pitchFamily="34" charset="0"/>
                <a:cs typeface="Times New Roman" panose="02020603050405020304" pitchFamily="18" charset="0"/>
              </a:rPr>
              <a:t>Through much of this patient’s pregnancy, systemic therapy was held and subsequently there was significant increase in left hemiparesis and tumor growth over the month before delivery </a:t>
            </a:r>
          </a:p>
          <a:p>
            <a:r>
              <a:rPr lang="en-US" sz="1900" dirty="0">
                <a:ea typeface="Calibri" panose="020F0502020204030204" pitchFamily="34" charset="0"/>
                <a:cs typeface="Times New Roman" panose="02020603050405020304" pitchFamily="18" charset="0"/>
              </a:rPr>
              <a:t>S</a:t>
            </a:r>
            <a:r>
              <a:rPr lang="en-US" sz="1900" dirty="0">
                <a:effectLst/>
                <a:ea typeface="Calibri" panose="020F0502020204030204" pitchFamily="34" charset="0"/>
                <a:cs typeface="Times New Roman" panose="02020603050405020304" pitchFamily="18" charset="0"/>
              </a:rPr>
              <a:t>he was ultimately given a &lt;6 months life expectancy and</a:t>
            </a:r>
            <a:r>
              <a:rPr lang="en-US" sz="1900" dirty="0">
                <a:effectLst/>
              </a:rPr>
              <a:t> </a:t>
            </a:r>
            <a:r>
              <a:rPr lang="en-US" sz="1900" dirty="0">
                <a:effectLst/>
                <a:ea typeface="Calibri" panose="020F0502020204030204" pitchFamily="34" charset="0"/>
                <a:cs typeface="Times New Roman" panose="02020603050405020304" pitchFamily="18" charset="0"/>
              </a:rPr>
              <a:t>emphasized to palliative care that quality of life was not her goal, but rather spending maximal time with her children before her imminent death. </a:t>
            </a:r>
          </a:p>
        </p:txBody>
      </p:sp>
      <p:sp>
        <p:nvSpPr>
          <p:cNvPr id="4" name="Persegi Panjang 4">
            <a:extLst>
              <a:ext uri="{FF2B5EF4-FFF2-40B4-BE49-F238E27FC236}">
                <a16:creationId xmlns:a16="http://schemas.microsoft.com/office/drawing/2014/main" id="{F6F9267C-296C-4D62-AE32-435796A0F7CE}"/>
              </a:ext>
            </a:extLst>
          </p:cNvPr>
          <p:cNvSpPr/>
          <p:nvPr/>
        </p:nvSpPr>
        <p:spPr>
          <a:xfrm>
            <a:off x="2464904" y="316713"/>
            <a:ext cx="6772402" cy="846646"/>
          </a:xfrm>
          <a:prstGeom prst="rect">
            <a:avLst/>
          </a:prstGeom>
          <a:gradFill>
            <a:gsLst>
              <a:gs pos="0">
                <a:srgbClr val="0B75AF"/>
              </a:gs>
              <a:gs pos="62000">
                <a:srgbClr val="2E9EB2"/>
              </a:gs>
              <a:gs pos="100000">
                <a:srgbClr val="49BEB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pic>
        <p:nvPicPr>
          <p:cNvPr id="6" name="Picture 5" descr="Logo&#10;&#10;Description automatically generated">
            <a:extLst>
              <a:ext uri="{FF2B5EF4-FFF2-40B4-BE49-F238E27FC236}">
                <a16:creationId xmlns:a16="http://schemas.microsoft.com/office/drawing/2014/main" id="{60D439DA-8A0A-47E1-B0E0-3B762BE965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23624" y="5681663"/>
            <a:ext cx="2292202" cy="990599"/>
          </a:xfrm>
          <a:prstGeom prst="rect">
            <a:avLst/>
          </a:prstGeom>
        </p:spPr>
      </p:pic>
      <p:sp>
        <p:nvSpPr>
          <p:cNvPr id="7" name="TextBox 6">
            <a:extLst>
              <a:ext uri="{FF2B5EF4-FFF2-40B4-BE49-F238E27FC236}">
                <a16:creationId xmlns:a16="http://schemas.microsoft.com/office/drawing/2014/main" id="{BF4BDD17-0950-4C69-9BB7-190B6D6665A7}"/>
              </a:ext>
            </a:extLst>
          </p:cNvPr>
          <p:cNvSpPr txBox="1"/>
          <p:nvPr/>
        </p:nvSpPr>
        <p:spPr>
          <a:xfrm>
            <a:off x="2460664" y="387149"/>
            <a:ext cx="6772402" cy="969496"/>
          </a:xfrm>
          <a:prstGeom prst="rect">
            <a:avLst/>
          </a:prstGeom>
          <a:noFill/>
        </p:spPr>
        <p:txBody>
          <a:bodyPr wrap="square" rtlCol="0">
            <a:spAutoFit/>
          </a:bodyPr>
          <a:lstStyle/>
          <a:p>
            <a:pPr algn="ctr"/>
            <a:r>
              <a:rPr lang="en-US" sz="1800" b="1" dirty="0">
                <a:effectLst/>
                <a:latin typeface="Calibri" panose="020F0502020204030204" pitchFamily="34" charset="0"/>
                <a:ea typeface="Calibri" panose="020F0502020204030204" pitchFamily="34" charset="0"/>
                <a:cs typeface="Times New Roman" panose="02020603050405020304" pitchFamily="18" charset="0"/>
              </a:rPr>
              <a:t>Ethical and Anesthetic Considerations of a Parturient who Presents with Interval Progression of Glioblastoma and Midline Shift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endParaRPr lang="en-US" sz="2100"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4" name="Picture 13">
            <a:extLst>
              <a:ext uri="{FF2B5EF4-FFF2-40B4-BE49-F238E27FC236}">
                <a16:creationId xmlns:a16="http://schemas.microsoft.com/office/drawing/2014/main" id="{F92F14F9-E685-43CE-B562-3C10AC2CD4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27096" y="185150"/>
            <a:ext cx="2255657" cy="1181773"/>
          </a:xfrm>
          <a:prstGeom prst="rect">
            <a:avLst/>
          </a:prstGeom>
          <a:ln>
            <a:solidFill>
              <a:schemeClr val="tx1"/>
            </a:solidFill>
          </a:ln>
        </p:spPr>
      </p:pic>
      <p:sp>
        <p:nvSpPr>
          <p:cNvPr id="5" name="TextBox 4">
            <a:extLst>
              <a:ext uri="{FF2B5EF4-FFF2-40B4-BE49-F238E27FC236}">
                <a16:creationId xmlns:a16="http://schemas.microsoft.com/office/drawing/2014/main" id="{491B2DC8-AB07-496A-85A7-0F95E41F5230}"/>
              </a:ext>
            </a:extLst>
          </p:cNvPr>
          <p:cNvSpPr txBox="1"/>
          <p:nvPr/>
        </p:nvSpPr>
        <p:spPr>
          <a:xfrm>
            <a:off x="589065" y="1269286"/>
            <a:ext cx="10515600" cy="369332"/>
          </a:xfrm>
          <a:prstGeom prst="rect">
            <a:avLst/>
          </a:prstGeom>
          <a:noFill/>
        </p:spPr>
        <p:txBody>
          <a:bodyPr wrap="square" rtlCol="0">
            <a:spAutoFit/>
          </a:bodyPr>
          <a:lstStyle/>
          <a:p>
            <a:pPr marL="0" marR="0" algn="ctr">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Nikke Bowerman MD, Joel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Sirianni</a:t>
            </a:r>
            <a:r>
              <a:rPr lang="en-US" sz="1800" dirty="0">
                <a:effectLst/>
                <a:latin typeface="Calibri" panose="020F0502020204030204" pitchFamily="34" charset="0"/>
                <a:ea typeface="Calibri" panose="020F0502020204030204" pitchFamily="34" charset="0"/>
                <a:cs typeface="Times New Roman" panose="02020603050405020304" pitchFamily="18" charset="0"/>
              </a:rPr>
              <a:t> MD, Jennifer Matos MD</a:t>
            </a:r>
          </a:p>
        </p:txBody>
      </p:sp>
      <p:pic>
        <p:nvPicPr>
          <p:cNvPr id="12" name="Picture 11" descr="A mri of a brain&#10;&#10;Description automatically generated">
            <a:extLst>
              <a:ext uri="{FF2B5EF4-FFF2-40B4-BE49-F238E27FC236}">
                <a16:creationId xmlns:a16="http://schemas.microsoft.com/office/drawing/2014/main" id="{1E4EB8B3-5A0F-274E-9253-3F08EC25B7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3765" y="2043290"/>
            <a:ext cx="3080298" cy="3341509"/>
          </a:xfrm>
          <a:prstGeom prst="rect">
            <a:avLst/>
          </a:prstGeom>
        </p:spPr>
      </p:pic>
      <p:sp>
        <p:nvSpPr>
          <p:cNvPr id="10" name="TextBox 9">
            <a:extLst>
              <a:ext uri="{FF2B5EF4-FFF2-40B4-BE49-F238E27FC236}">
                <a16:creationId xmlns:a16="http://schemas.microsoft.com/office/drawing/2014/main" id="{09C8AF68-334C-CF4D-BB24-A70F405495E4}"/>
              </a:ext>
            </a:extLst>
          </p:cNvPr>
          <p:cNvSpPr txBox="1"/>
          <p:nvPr/>
        </p:nvSpPr>
        <p:spPr>
          <a:xfrm>
            <a:off x="736057" y="5431572"/>
            <a:ext cx="2848006" cy="253916"/>
          </a:xfrm>
          <a:prstGeom prst="rect">
            <a:avLst/>
          </a:prstGeom>
          <a:noFill/>
        </p:spPr>
        <p:txBody>
          <a:bodyPr wrap="square" rtlCol="0">
            <a:spAutoFit/>
          </a:bodyPr>
          <a:lstStyle/>
          <a:p>
            <a:r>
              <a:rPr lang="en-US" sz="1050" b="1" dirty="0">
                <a:effectLst/>
                <a:latin typeface="Calibri" panose="020F0502020204030204" pitchFamily="34" charset="0"/>
                <a:ea typeface="Calibri" panose="020F0502020204030204" pitchFamily="34" charset="0"/>
                <a:cs typeface="Times New Roman" panose="02020603050405020304" pitchFamily="18" charset="0"/>
              </a:rPr>
              <a:t>Figure 1. </a:t>
            </a:r>
            <a:r>
              <a:rPr lang="en-US" sz="1050" dirty="0">
                <a:effectLst/>
                <a:latin typeface="Calibri" panose="020F0502020204030204" pitchFamily="34" charset="0"/>
                <a:ea typeface="Calibri" panose="020F0502020204030204" pitchFamily="34" charset="0"/>
                <a:cs typeface="Times New Roman" panose="02020603050405020304" pitchFamily="18" charset="0"/>
              </a:rPr>
              <a:t>Brain</a:t>
            </a:r>
            <a:r>
              <a:rPr lang="en-US" sz="1050" b="1" dirty="0">
                <a:effectLst/>
                <a:latin typeface="Calibri" panose="020F0502020204030204" pitchFamily="34" charset="0"/>
                <a:ea typeface="Calibri" panose="020F0502020204030204" pitchFamily="34" charset="0"/>
                <a:cs typeface="Times New Roman" panose="02020603050405020304" pitchFamily="18" charset="0"/>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MRI 4 days prior to delivery</a:t>
            </a:r>
            <a:endParaRPr lang="en-US" dirty="0"/>
          </a:p>
        </p:txBody>
      </p:sp>
    </p:spTree>
    <p:extLst>
      <p:ext uri="{BB962C8B-B14F-4D97-AF65-F5344CB8AC3E}">
        <p14:creationId xmlns:p14="http://schemas.microsoft.com/office/powerpoint/2010/main" val="4214243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50E0D-C03C-4C60-917D-281D374489CA}"/>
              </a:ext>
            </a:extLst>
          </p:cNvPr>
          <p:cNvSpPr>
            <a:spLocks noGrp="1"/>
          </p:cNvSpPr>
          <p:nvPr>
            <p:ph type="title"/>
          </p:nvPr>
        </p:nvSpPr>
        <p:spPr>
          <a:xfrm>
            <a:off x="0" y="-65342"/>
            <a:ext cx="3697357" cy="1287855"/>
          </a:xfrm>
        </p:spPr>
        <p:txBody>
          <a:bodyPr>
            <a:normAutofit/>
          </a:bodyPr>
          <a:lstStyle/>
          <a:p>
            <a:r>
              <a:rPr lang="en-US" sz="2800" b="1" spc="300" dirty="0">
                <a:solidFill>
                  <a:srgbClr val="78A240"/>
                </a:solidFill>
                <a:latin typeface="Arial" panose="020B0604020202020204" pitchFamily="34" charset="0"/>
                <a:cs typeface="Arial" panose="020B0604020202020204" pitchFamily="34" charset="0"/>
              </a:rPr>
              <a:t>SOAP 2025</a:t>
            </a:r>
            <a:br>
              <a:rPr lang="en-US" sz="1800" b="1" dirty="0">
                <a:solidFill>
                  <a:srgbClr val="78A240"/>
                </a:solidFill>
                <a:latin typeface="Arial" panose="020B0604020202020204" pitchFamily="34" charset="0"/>
                <a:cs typeface="Arial" panose="020B0604020202020204" pitchFamily="34" charset="0"/>
              </a:rPr>
            </a:br>
            <a:r>
              <a:rPr lang="en-US" sz="1900" dirty="0">
                <a:solidFill>
                  <a:srgbClr val="78A240"/>
                </a:solidFill>
                <a:latin typeface="Arial" panose="020B0604020202020204" pitchFamily="34" charset="0"/>
                <a:cs typeface="Arial" panose="020B0604020202020204" pitchFamily="34" charset="0"/>
              </a:rPr>
              <a:t>ANNUAL MEETING</a:t>
            </a:r>
          </a:p>
        </p:txBody>
      </p:sp>
      <p:sp>
        <p:nvSpPr>
          <p:cNvPr id="4" name="Persegi Panjang 4">
            <a:extLst>
              <a:ext uri="{FF2B5EF4-FFF2-40B4-BE49-F238E27FC236}">
                <a16:creationId xmlns:a16="http://schemas.microsoft.com/office/drawing/2014/main" id="{F6F9267C-296C-4D62-AE32-435796A0F7CE}"/>
              </a:ext>
            </a:extLst>
          </p:cNvPr>
          <p:cNvSpPr/>
          <p:nvPr/>
        </p:nvSpPr>
        <p:spPr>
          <a:xfrm>
            <a:off x="2464904" y="352713"/>
            <a:ext cx="6772402" cy="846646"/>
          </a:xfrm>
          <a:prstGeom prst="rect">
            <a:avLst/>
          </a:prstGeom>
          <a:gradFill>
            <a:gsLst>
              <a:gs pos="0">
                <a:srgbClr val="0B75AF"/>
              </a:gs>
              <a:gs pos="62000">
                <a:srgbClr val="2E9EB2"/>
              </a:gs>
              <a:gs pos="100000">
                <a:srgbClr val="49BEB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Ethical and Anesthetic Considerations of a Parturient who Presents with Interval Progression of Glioblastoma and Midline Shift</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descr="Logo&#10;&#10;Description automatically generated">
            <a:extLst>
              <a:ext uri="{FF2B5EF4-FFF2-40B4-BE49-F238E27FC236}">
                <a16:creationId xmlns:a16="http://schemas.microsoft.com/office/drawing/2014/main" id="{60D439DA-8A0A-47E1-B0E0-3B762BE965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23624" y="5681663"/>
            <a:ext cx="2292202" cy="990599"/>
          </a:xfrm>
          <a:prstGeom prst="rect">
            <a:avLst/>
          </a:prstGeom>
        </p:spPr>
      </p:pic>
      <p:pic>
        <p:nvPicPr>
          <p:cNvPr id="14" name="Picture 13">
            <a:extLst>
              <a:ext uri="{FF2B5EF4-FFF2-40B4-BE49-F238E27FC236}">
                <a16:creationId xmlns:a16="http://schemas.microsoft.com/office/drawing/2014/main" id="{F92F14F9-E685-43CE-B562-3C10AC2CD4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49343" y="185150"/>
            <a:ext cx="2033410" cy="1065335"/>
          </a:xfrm>
          <a:prstGeom prst="rect">
            <a:avLst/>
          </a:prstGeom>
          <a:ln>
            <a:solidFill>
              <a:schemeClr val="tx1"/>
            </a:solidFill>
          </a:ln>
        </p:spPr>
      </p:pic>
      <p:pic>
        <p:nvPicPr>
          <p:cNvPr id="12" name="Picture 11">
            <a:extLst>
              <a:ext uri="{FF2B5EF4-FFF2-40B4-BE49-F238E27FC236}">
                <a16:creationId xmlns:a16="http://schemas.microsoft.com/office/drawing/2014/main" id="{D638EDB9-2A76-4576-8E07-EB7F0452A08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27096" y="185150"/>
            <a:ext cx="2255657" cy="1181773"/>
          </a:xfrm>
          <a:prstGeom prst="rect">
            <a:avLst/>
          </a:prstGeom>
          <a:ln>
            <a:solidFill>
              <a:schemeClr val="tx1"/>
            </a:solidFill>
          </a:ln>
        </p:spPr>
      </p:pic>
      <p:sp>
        <p:nvSpPr>
          <p:cNvPr id="5" name="Content Placeholder 4">
            <a:extLst>
              <a:ext uri="{FF2B5EF4-FFF2-40B4-BE49-F238E27FC236}">
                <a16:creationId xmlns:a16="http://schemas.microsoft.com/office/drawing/2014/main" id="{A1378199-AD95-47D7-4BCC-E8DB2A6F55CE}"/>
              </a:ext>
            </a:extLst>
          </p:cNvPr>
          <p:cNvSpPr>
            <a:spLocks noGrp="1"/>
          </p:cNvSpPr>
          <p:nvPr>
            <p:ph idx="1"/>
          </p:nvPr>
        </p:nvSpPr>
        <p:spPr>
          <a:xfrm>
            <a:off x="601394" y="1414083"/>
            <a:ext cx="10818044" cy="4762879"/>
          </a:xfrm>
        </p:spPr>
        <p:txBody>
          <a:bodyPr>
            <a:normAutofit/>
          </a:bodyPr>
          <a:lstStyle/>
          <a:p>
            <a:pPr marL="0" indent="0" algn="l" rtl="0" fontAlgn="base">
              <a:buNone/>
            </a:pPr>
            <a:r>
              <a:rPr lang="en-US" sz="2000" b="1"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Case Events:</a:t>
            </a:r>
          </a:p>
          <a:p>
            <a:pPr fontAlgn="base"/>
            <a:r>
              <a:rPr lang="en-US" sz="1800" dirty="0">
                <a:effectLst/>
                <a:ea typeface="Calibri" panose="020F0502020204030204" pitchFamily="34" charset="0"/>
                <a:cs typeface="Times New Roman" panose="02020603050405020304" pitchFamily="18" charset="0"/>
              </a:rPr>
              <a:t>Balancing fetal and parturient health, a plan was made for c-section at 35 weeks. However, given new onset polyhydramnios secondary to high dose dexamethasone treatments, delivery at 34 weeks was decided. The fetus was diagnosed with gastroschisis and severe fetal growth restriction</a:t>
            </a:r>
            <a:r>
              <a:rPr lang="en-US" sz="1800" dirty="0">
                <a:effectLst/>
              </a:rPr>
              <a:t> </a:t>
            </a:r>
          </a:p>
          <a:p>
            <a:pPr marL="0" indent="0" fontAlgn="base">
              <a:buNone/>
            </a:pPr>
            <a:endParaRPr lang="en-US" sz="1800" b="1" i="0" dirty="0">
              <a:solidFill>
                <a:srgbClr val="000000"/>
              </a:solidFill>
              <a:effectLst/>
            </a:endParaRPr>
          </a:p>
          <a:p>
            <a:pPr>
              <a:spcBef>
                <a:spcPts val="0"/>
              </a:spcBef>
            </a:pPr>
            <a:r>
              <a:rPr lang="en-US" sz="1800" dirty="0">
                <a:ea typeface="Calibri" panose="020F0502020204030204" pitchFamily="34" charset="0"/>
                <a:cs typeface="Times New Roman" panose="02020603050405020304" pitchFamily="18" charset="0"/>
              </a:rPr>
              <a:t>T</a:t>
            </a:r>
            <a:r>
              <a:rPr lang="en-US" sz="1800" dirty="0">
                <a:effectLst/>
                <a:ea typeface="Calibri" panose="020F0502020204030204" pitchFamily="34" charset="0"/>
                <a:cs typeface="Times New Roman" panose="02020603050405020304" pitchFamily="18" charset="0"/>
              </a:rPr>
              <a:t>he patient underwent an uncomplicated c-section with general anesthesia with a pre-induction arterial line and rapid sequence intubation.  Anesthesia was maintained by TIVA with propofol, and she was hyperventilated with EtCO2 30-35 mmHg. </a:t>
            </a:r>
          </a:p>
          <a:p>
            <a:pPr>
              <a:spcBef>
                <a:spcPts val="0"/>
              </a:spcBef>
            </a:pPr>
            <a:endParaRPr lang="en-US" sz="1800" dirty="0">
              <a:effectLst/>
              <a:ea typeface="Calibri" panose="020F0502020204030204" pitchFamily="34" charset="0"/>
              <a:cs typeface="Times New Roman" panose="02020603050405020304" pitchFamily="18" charset="0"/>
            </a:endParaRPr>
          </a:p>
          <a:p>
            <a:pPr>
              <a:spcBef>
                <a:spcPts val="0"/>
              </a:spcBef>
            </a:pPr>
            <a:r>
              <a:rPr lang="en-US" sz="1800" dirty="0">
                <a:effectLst/>
                <a:ea typeface="Calibri" panose="020F0502020204030204" pitchFamily="34" charset="0"/>
                <a:cs typeface="Times New Roman" panose="02020603050405020304" pitchFamily="18" charset="0"/>
              </a:rPr>
              <a:t>Pain control consisted of pre-emergence bilateral quadratus lumborum nerve blocks, hydromorphone and ketorolac.</a:t>
            </a:r>
          </a:p>
          <a:p>
            <a:pPr>
              <a:spcBef>
                <a:spcPts val="0"/>
              </a:spcBef>
            </a:pPr>
            <a:endParaRPr lang="en-US" sz="1800" dirty="0">
              <a:effectLst/>
              <a:ea typeface="Calibri" panose="020F0502020204030204" pitchFamily="34" charset="0"/>
              <a:cs typeface="Times New Roman" panose="02020603050405020304" pitchFamily="18" charset="0"/>
            </a:endParaRPr>
          </a:p>
          <a:p>
            <a:pPr>
              <a:spcBef>
                <a:spcPts val="0"/>
              </a:spcBef>
            </a:pPr>
            <a:r>
              <a:rPr lang="en-US" sz="1800" dirty="0">
                <a:effectLst/>
                <a:ea typeface="Calibri" panose="020F0502020204030204" pitchFamily="34" charset="0"/>
                <a:cs typeface="Times New Roman" panose="02020603050405020304" pitchFamily="18" charset="0"/>
              </a:rPr>
              <a:t>MRI post op day 1 showed slightly increased size and mass effect, increased midline shift increased to 10 mm with slightly increased left </a:t>
            </a:r>
            <a:r>
              <a:rPr lang="en-US" sz="1800" dirty="0" err="1">
                <a:effectLst/>
                <a:ea typeface="Calibri" panose="020F0502020204030204" pitchFamily="34" charset="0"/>
                <a:cs typeface="Times New Roman" panose="02020603050405020304" pitchFamily="18" charset="0"/>
              </a:rPr>
              <a:t>uncal</a:t>
            </a:r>
            <a:r>
              <a:rPr lang="en-US" sz="1800" dirty="0">
                <a:effectLst/>
                <a:ea typeface="Calibri" panose="020F0502020204030204" pitchFamily="34" charset="0"/>
                <a:cs typeface="Times New Roman" panose="02020603050405020304" pitchFamily="18" charset="0"/>
              </a:rPr>
              <a:t> herniation. Neurosurgery was reluctant to palliatively resect given tumor location and neuro-oncology discussed resuming therapy for tumor control rather than cure but was cautious to resume &lt;4 weeks after c-section as therapy could compromise wound healing. </a:t>
            </a: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98509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50E0D-C03C-4C60-917D-281D374489CA}"/>
              </a:ext>
            </a:extLst>
          </p:cNvPr>
          <p:cNvSpPr>
            <a:spLocks noGrp="1"/>
          </p:cNvSpPr>
          <p:nvPr>
            <p:ph type="title"/>
          </p:nvPr>
        </p:nvSpPr>
        <p:spPr>
          <a:xfrm>
            <a:off x="0" y="-65342"/>
            <a:ext cx="3697357" cy="1287855"/>
          </a:xfrm>
        </p:spPr>
        <p:txBody>
          <a:bodyPr>
            <a:normAutofit/>
          </a:bodyPr>
          <a:lstStyle/>
          <a:p>
            <a:r>
              <a:rPr lang="en-US" sz="2800" b="1" spc="300" dirty="0">
                <a:solidFill>
                  <a:srgbClr val="78A240"/>
                </a:solidFill>
                <a:latin typeface="Arial" panose="020B0604020202020204" pitchFamily="34" charset="0"/>
                <a:cs typeface="Arial" panose="020B0604020202020204" pitchFamily="34" charset="0"/>
              </a:rPr>
              <a:t>SOAP 2025</a:t>
            </a:r>
            <a:br>
              <a:rPr lang="en-US" sz="1800" b="1" dirty="0">
                <a:solidFill>
                  <a:srgbClr val="78A240"/>
                </a:solidFill>
                <a:latin typeface="Arial" panose="020B0604020202020204" pitchFamily="34" charset="0"/>
                <a:cs typeface="Arial" panose="020B0604020202020204" pitchFamily="34" charset="0"/>
              </a:rPr>
            </a:br>
            <a:r>
              <a:rPr lang="en-US" sz="1900" dirty="0">
                <a:solidFill>
                  <a:srgbClr val="78A240"/>
                </a:solidFill>
                <a:latin typeface="Arial" panose="020B0604020202020204" pitchFamily="34" charset="0"/>
                <a:cs typeface="Arial" panose="020B0604020202020204" pitchFamily="34" charset="0"/>
              </a:rPr>
              <a:t>ANNUAL MEETING</a:t>
            </a:r>
          </a:p>
        </p:txBody>
      </p:sp>
      <p:sp>
        <p:nvSpPr>
          <p:cNvPr id="3" name="Content Placeholder 2">
            <a:extLst>
              <a:ext uri="{FF2B5EF4-FFF2-40B4-BE49-F238E27FC236}">
                <a16:creationId xmlns:a16="http://schemas.microsoft.com/office/drawing/2014/main" id="{B188771D-24E2-4D18-B04E-A2294244EA61}"/>
              </a:ext>
            </a:extLst>
          </p:cNvPr>
          <p:cNvSpPr>
            <a:spLocks noGrp="1"/>
          </p:cNvSpPr>
          <p:nvPr>
            <p:ph idx="1"/>
          </p:nvPr>
        </p:nvSpPr>
        <p:spPr>
          <a:xfrm>
            <a:off x="651641" y="1410747"/>
            <a:ext cx="10702159" cy="4572394"/>
          </a:xfrm>
        </p:spPr>
        <p:txBody>
          <a:bodyPr>
            <a:normAutofit/>
          </a:bodyPr>
          <a:lstStyle/>
          <a:p>
            <a:pPr algn="l" rtl="0" fontAlgn="base"/>
            <a:endParaRPr lang="en-US" sz="1800" b="0" i="0" dirty="0">
              <a:solidFill>
                <a:srgbClr val="000000"/>
              </a:solidFill>
              <a:effectLst/>
              <a:latin typeface="Segoe UI" panose="020B0502040204020203" pitchFamily="34" charset="0"/>
            </a:endParaRPr>
          </a:p>
          <a:p>
            <a:pPr marL="0" indent="0">
              <a:buNone/>
            </a:pPr>
            <a:r>
              <a:rPr lang="en-US" sz="2000" b="1" dirty="0">
                <a:effectLst/>
                <a:latin typeface="Times" pitchFamily="2" charset="0"/>
                <a:ea typeface="Calibri" panose="020F0502020204030204" pitchFamily="34" charset="0"/>
                <a:cs typeface="Times New Roman" panose="02020603050405020304" pitchFamily="18" charset="0"/>
              </a:rPr>
              <a:t>Learning Points:</a:t>
            </a:r>
          </a:p>
          <a:p>
            <a:r>
              <a:rPr lang="en-US" sz="1800" dirty="0" err="1">
                <a:effectLst/>
                <a:ea typeface="Calibri" panose="020F0502020204030204" pitchFamily="34" charset="0"/>
                <a:cs typeface="Times New Roman" panose="02020603050405020304" pitchFamily="18" charset="0"/>
              </a:rPr>
              <a:t>Neuroanesthesia</a:t>
            </a:r>
            <a:r>
              <a:rPr lang="en-US" sz="1800" dirty="0">
                <a:effectLst/>
                <a:ea typeface="Calibri" panose="020F0502020204030204" pitchFamily="34" charset="0"/>
                <a:cs typeface="Times New Roman" panose="02020603050405020304" pitchFamily="18" charset="0"/>
              </a:rPr>
              <a:t> considerations are critical to consider in a parturient with brain tumor and mass effect to avoid increases in ICP and brain herniation</a:t>
            </a:r>
          </a:p>
          <a:p>
            <a:r>
              <a:rPr lang="en-US" sz="1800" dirty="0">
                <a:ea typeface="Calibri" panose="020F0502020204030204" pitchFamily="34" charset="0"/>
                <a:cs typeface="Times New Roman" panose="02020603050405020304" pitchFamily="18" charset="0"/>
              </a:rPr>
              <a:t>In this case, delivery was planned at 35 weeks with c-section (to avoid active labor and Valsalva) under general anesthesia and propofol TIVA (to maintain tight etCO2 and decrease cerebral oxygen demand and PONV) with arterial line in place for tight hemodynamic control</a:t>
            </a:r>
            <a:endParaRPr lang="en-US" sz="1800" dirty="0">
              <a:effectLst/>
              <a:ea typeface="Calibri" panose="020F0502020204030204" pitchFamily="34" charset="0"/>
              <a:cs typeface="Times New Roman" panose="02020603050405020304" pitchFamily="18" charset="0"/>
            </a:endParaRPr>
          </a:p>
          <a:p>
            <a:r>
              <a:rPr lang="en-US" sz="1800" dirty="0">
                <a:ea typeface="Calibri" panose="020F0502020204030204" pitchFamily="34" charset="0"/>
                <a:cs typeface="Times New Roman" panose="02020603050405020304" pitchFamily="18" charset="0"/>
              </a:rPr>
              <a:t>I</a:t>
            </a:r>
            <a:r>
              <a:rPr lang="en-US" sz="1800" dirty="0">
                <a:effectLst/>
                <a:ea typeface="Calibri" panose="020F0502020204030204" pitchFamily="34" charset="0"/>
                <a:cs typeface="Times New Roman" panose="02020603050405020304" pitchFamily="18" charset="0"/>
              </a:rPr>
              <a:t>nterdisciplinary communication and coordination is necessary to balance both the mother’s goals and optimize the neonate’s health (NICU, Peds Surgery, MFM, Neurosurgery, Neuro-Oncology and Palliative Care) </a:t>
            </a:r>
          </a:p>
          <a:p>
            <a:r>
              <a:rPr lang="en-US" sz="1800" dirty="0">
                <a:ea typeface="Calibri" panose="020F0502020204030204" pitchFamily="34" charset="0"/>
                <a:cs typeface="Times New Roman" panose="02020603050405020304" pitchFamily="18" charset="0"/>
              </a:rPr>
              <a:t>There were several ethical factors that made large impacts in the course of this patient’s story that required transparent  communication between several multidisciplinary teams and an informed patient include pausing vs continuing systemic therapy during pregnancy, timing of delivery, anesthetic choice during delivery, goals of care, and risks/benefits of systemic therapy after delivery</a:t>
            </a:r>
            <a:endParaRPr lang="en-US" sz="2200" dirty="0">
              <a:effectLst/>
              <a:ea typeface="Calibri" panose="020F0502020204030204" pitchFamily="34" charset="0"/>
              <a:cs typeface="Times New Roman" panose="02020603050405020304" pitchFamily="18" charset="0"/>
            </a:endParaRPr>
          </a:p>
        </p:txBody>
      </p:sp>
      <p:sp>
        <p:nvSpPr>
          <p:cNvPr id="4" name="Persegi Panjang 4">
            <a:extLst>
              <a:ext uri="{FF2B5EF4-FFF2-40B4-BE49-F238E27FC236}">
                <a16:creationId xmlns:a16="http://schemas.microsoft.com/office/drawing/2014/main" id="{F6F9267C-296C-4D62-AE32-435796A0F7CE}"/>
              </a:ext>
            </a:extLst>
          </p:cNvPr>
          <p:cNvSpPr/>
          <p:nvPr/>
        </p:nvSpPr>
        <p:spPr>
          <a:xfrm>
            <a:off x="2464904" y="316713"/>
            <a:ext cx="6772402" cy="846646"/>
          </a:xfrm>
          <a:prstGeom prst="rect">
            <a:avLst/>
          </a:prstGeom>
          <a:gradFill>
            <a:gsLst>
              <a:gs pos="0">
                <a:srgbClr val="0B75AF"/>
              </a:gs>
              <a:gs pos="62000">
                <a:srgbClr val="2E9EB2"/>
              </a:gs>
              <a:gs pos="100000">
                <a:srgbClr val="49BEB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pic>
        <p:nvPicPr>
          <p:cNvPr id="6" name="Picture 5" descr="Logo&#10;&#10;Description automatically generated">
            <a:extLst>
              <a:ext uri="{FF2B5EF4-FFF2-40B4-BE49-F238E27FC236}">
                <a16:creationId xmlns:a16="http://schemas.microsoft.com/office/drawing/2014/main" id="{60D439DA-8A0A-47E1-B0E0-3B762BE965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23624" y="5681663"/>
            <a:ext cx="2292202" cy="990599"/>
          </a:xfrm>
          <a:prstGeom prst="rect">
            <a:avLst/>
          </a:prstGeom>
        </p:spPr>
      </p:pic>
      <p:sp>
        <p:nvSpPr>
          <p:cNvPr id="7" name="TextBox 6">
            <a:extLst>
              <a:ext uri="{FF2B5EF4-FFF2-40B4-BE49-F238E27FC236}">
                <a16:creationId xmlns:a16="http://schemas.microsoft.com/office/drawing/2014/main" id="{BF4BDD17-0950-4C69-9BB7-190B6D6665A7}"/>
              </a:ext>
            </a:extLst>
          </p:cNvPr>
          <p:cNvSpPr txBox="1"/>
          <p:nvPr/>
        </p:nvSpPr>
        <p:spPr>
          <a:xfrm>
            <a:off x="2464904" y="360537"/>
            <a:ext cx="6772402" cy="969496"/>
          </a:xfrm>
          <a:prstGeom prst="rect">
            <a:avLst/>
          </a:prstGeom>
          <a:noFill/>
        </p:spPr>
        <p:txBody>
          <a:bodyPr wrap="square" rtlCol="0">
            <a:spAutoFit/>
          </a:bodyPr>
          <a:lstStyle/>
          <a:p>
            <a:pPr algn="ctr"/>
            <a:r>
              <a:rPr lang="en-US" b="1" dirty="0">
                <a:effectLst/>
                <a:latin typeface="Calibri" panose="020F0502020204030204" pitchFamily="34" charset="0"/>
                <a:ea typeface="Calibri" panose="020F0502020204030204" pitchFamily="34" charset="0"/>
                <a:cs typeface="Times New Roman" panose="02020603050405020304" pitchFamily="18" charset="0"/>
              </a:rPr>
              <a:t>Ethical and Anesthetic Considerations of a Parturient who Presents with Interval Progression of Glioblastoma and Midline Shift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endParaRPr lang="en-US" sz="2100"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4" name="Picture 13">
            <a:extLst>
              <a:ext uri="{FF2B5EF4-FFF2-40B4-BE49-F238E27FC236}">
                <a16:creationId xmlns:a16="http://schemas.microsoft.com/office/drawing/2014/main" id="{F92F14F9-E685-43CE-B562-3C10AC2CD4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49343" y="185150"/>
            <a:ext cx="2033410" cy="1065335"/>
          </a:xfrm>
          <a:prstGeom prst="rect">
            <a:avLst/>
          </a:prstGeom>
          <a:ln>
            <a:solidFill>
              <a:schemeClr val="tx1"/>
            </a:solidFill>
          </a:ln>
        </p:spPr>
      </p:pic>
      <p:pic>
        <p:nvPicPr>
          <p:cNvPr id="8" name="Picture 7">
            <a:extLst>
              <a:ext uri="{FF2B5EF4-FFF2-40B4-BE49-F238E27FC236}">
                <a16:creationId xmlns:a16="http://schemas.microsoft.com/office/drawing/2014/main" id="{593A6797-16B5-4C95-84DE-C985DF38D1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27096" y="185150"/>
            <a:ext cx="2255657" cy="1181773"/>
          </a:xfrm>
          <a:prstGeom prst="rect">
            <a:avLst/>
          </a:prstGeom>
          <a:ln>
            <a:solidFill>
              <a:schemeClr val="tx1"/>
            </a:solidFill>
          </a:ln>
        </p:spPr>
      </p:pic>
    </p:spTree>
    <p:extLst>
      <p:ext uri="{BB962C8B-B14F-4D97-AF65-F5344CB8AC3E}">
        <p14:creationId xmlns:p14="http://schemas.microsoft.com/office/powerpoint/2010/main" val="31198042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1545</TotalTime>
  <Words>559</Words>
  <Application>Microsoft Macintosh PowerPoint</Application>
  <PresentationFormat>Widescreen</PresentationFormat>
  <Paragraphs>29</Paragraphs>
  <Slides>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Calibri Light</vt:lpstr>
      <vt:lpstr>Segoe UI</vt:lpstr>
      <vt:lpstr>Times</vt:lpstr>
      <vt:lpstr>Times New Roman</vt:lpstr>
      <vt:lpstr>Office Theme</vt:lpstr>
      <vt:lpstr>SOAP 2025 ANNUAL MEETING</vt:lpstr>
      <vt:lpstr>SOAP 2025 ANNUAL MEETING</vt:lpstr>
      <vt:lpstr>SOAP 2025 ANNUAL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SOAP 2021 ANNUAL MEETING</dc:title>
  <dc:creator>Gutman, David</dc:creator>
  <cp:lastModifiedBy>Bowerman, Nikke L.</cp:lastModifiedBy>
  <cp:revision>45</cp:revision>
  <dcterms:created xsi:type="dcterms:W3CDTF">2021-05-02T17:27:59Z</dcterms:created>
  <dcterms:modified xsi:type="dcterms:W3CDTF">2025-03-11T13:10:17Z</dcterms:modified>
</cp:coreProperties>
</file>