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sldIdLst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EB6"/>
    <a:srgbClr val="2E9EB2"/>
    <a:srgbClr val="0B75AF"/>
    <a:srgbClr val="78A24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80216" autoAdjust="0"/>
  </p:normalViewPr>
  <p:slideViewPr>
    <p:cSldViewPr snapToGrid="0">
      <p:cViewPr>
        <p:scale>
          <a:sx n="81" d="100"/>
          <a:sy n="81" d="100"/>
        </p:scale>
        <p:origin x="6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9A666-89FB-40E0-923E-C5D84D8078F9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B5103-9853-4D69-B474-A36922286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3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B5103-9853-4D69-B474-A36922286B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6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B5103-9853-4D69-B474-A36922286B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23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B5103-9853-4D69-B474-A36922286B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7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4289D-8C85-4727-8345-1B9F78B8C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F72CC-0918-4B43-A611-0A80F971E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94061-DE7D-44E9-8706-DC83A463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6F423-E3B7-4FC7-9CEB-B67A0284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E129C-0DAD-4574-BA63-E1BF3FB7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4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E8C28-5B91-48E6-8A52-2B6512BBF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C27E1-31E2-4E08-87DA-0D4FFC240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47F97-6D23-4336-819E-2E3FDE85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FC37B-7DCE-4D2E-8BAE-643DCA15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D7170-6B2E-4DE6-AB9E-817749C7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4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CD5A95-078D-467E-BFB2-8FF27BE33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BEF5A-176B-489F-A5FC-64DA99269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C8605-65B3-48D4-8441-F417C59EA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ED42F-D856-4320-A244-48012888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8AB1F-7B3A-4C66-BE60-A16105F1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7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5DC1-5005-4A30-8862-FF23947B8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0BFC4-5D59-4290-BB2C-3ACE59114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F83EA-1C31-4A49-8BDB-A5E223980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EF8AA-F5C9-416D-BC9D-C35984A94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014BB-F437-4A71-93B4-FE67FD0D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7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99C3A-5CA8-427D-A378-44BFBE4CE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C16D8-31E4-40BB-B7B3-09063CF01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4E896-E552-4CDB-B42E-D6E93262C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CF890-0DA2-47C3-8F6F-96482B6A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6F93C-0FA7-47CB-B6F4-468911AB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5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E8CC-EAD8-4046-89CE-62182F00B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DD6CB-48E4-4EDF-BD1E-39FB4766D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A6FFA-1760-4CDA-802A-B1BF5C280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F21AF-5DC9-4E4F-869F-910DD974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8D110-EA48-46A8-AB28-2B9921B79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D9F3E-C466-4704-A320-472B74C7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7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5FCA-8413-4074-BC46-C6FFE1E3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3DC58-1940-46E1-A523-8DDE57233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45D42-6EBF-4619-B056-184CDE446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8B3475-9C12-4361-9ABB-A6A388F14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CA08E-132C-4E17-8D59-A0218275D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E9134-2E39-4E11-B040-A03E06EF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583D46-749B-450A-968F-77E0F9B2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55357C-1548-48D3-A4B1-4D90C7E33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5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B5E4-D502-4649-8F2E-1017C66CF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E1CD65-DD19-4C25-9363-9A21B330A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AAF64-F965-4854-9E77-629AB40B1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6B79D5-685E-45E9-8D5B-628DCA5C8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0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4312BF-F962-4FFE-A9FA-B71441D8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851C91-9BDD-4FDF-9910-D1ED1B861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0F2AE-A8C4-4FBF-AB01-6AE9DE34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E5093-1CC7-402D-87EC-C072D46F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D4BEF-0E8C-4157-8921-2A6D1FC3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D86D2-D68D-4246-B255-1FFF7937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3F708-03D2-436F-B6C3-56C2E160A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85E68-5BDE-4A3E-902F-4727236E1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93035-4929-4785-870D-32490492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6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02088-07CF-45D0-8A54-441285815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DA7B61-A03C-4673-AE1A-9F2A05B9E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A0D861-7987-48AC-AB53-315CC3646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FC9DF-2B15-4A10-883D-7E469A5A7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DD078-90FD-460C-91EC-1B843A00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D9FC1-FDD2-4C02-94CA-4738F63E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217832-AAF4-4EA7-9537-FE34E681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78C0B-E433-4334-8586-C6389EC63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CAC5F-CB77-4A5F-BA8E-F4ED0BCC6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6D5EA-3046-460D-86BA-3F5F0D73C57B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AF597-9647-4140-912C-B545AC525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E1264-A451-41B0-B17F-77327B15D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8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C3F71558-CF26-D545-B835-16E00980AD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9"/>
          <a:stretch/>
        </p:blipFill>
        <p:spPr bwMode="auto">
          <a:xfrm>
            <a:off x="101600" y="25400"/>
            <a:ext cx="3999239" cy="264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96AD7B-B4D4-4147-8F17-518703E6C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647" y="7472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A Rare Blood Phenotype and Isoimmunization: Proceeding to Cesarean Delivery Without Compatible Blood</a:t>
            </a:r>
            <a:br>
              <a:rPr lang="en-US" dirty="0"/>
            </a:br>
            <a:r>
              <a:rPr lang="en-US" sz="2800" dirty="0"/>
              <a:t>Joanna Zhang, MD, Cristina Hajjar, MD, Paige Keasler, DO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CC9631AC-E477-45B9-BEB3-F812741944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283" y="1083252"/>
            <a:ext cx="3094717" cy="1979036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AAACF14-B000-424C-9175-E4900B86E9C2}"/>
              </a:ext>
            </a:extLst>
          </p:cNvPr>
          <p:cNvSpPr txBox="1">
            <a:spLocks/>
          </p:cNvSpPr>
          <p:nvPr/>
        </p:nvSpPr>
        <p:spPr>
          <a:xfrm>
            <a:off x="9755028" y="5823327"/>
            <a:ext cx="2548334" cy="1287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pc="300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SOAP 2025</a:t>
            </a:r>
            <a:br>
              <a:rPr lang="en-US" sz="1800" b="1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00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MEETING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C3B44F-9A3D-43E9-873C-7CAEE14064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20461" y="1577872"/>
            <a:ext cx="1730175" cy="747714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4F82CEB-A9AA-4431-8642-B51B7EC8809C}"/>
              </a:ext>
            </a:extLst>
          </p:cNvPr>
          <p:cNvSpPr txBox="1">
            <a:spLocks/>
          </p:cNvSpPr>
          <p:nvPr/>
        </p:nvSpPr>
        <p:spPr>
          <a:xfrm>
            <a:off x="420255" y="2578401"/>
            <a:ext cx="113514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Background:</a:t>
            </a:r>
          </a:p>
          <a:p>
            <a:r>
              <a:rPr lang="en-US" dirty="0"/>
              <a:t>P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ostpartum hemorrhage is the leading cause of maternal mortality worldwide </a:t>
            </a:r>
            <a:endParaRPr lang="en-US" sz="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Antibody screening is obtained as standard of care to facilitate timely transfusion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Sometimes compatible blood cannot be obtained for transfusion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One example is the </a:t>
            </a: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M</a:t>
            </a:r>
            <a:r>
              <a:rPr lang="en-US" sz="26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k</a:t>
            </a: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/M</a:t>
            </a:r>
            <a:r>
              <a:rPr lang="en-US" sz="26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k</a:t>
            </a: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homozygous phenotype. It is caused by coding deletions of </a:t>
            </a:r>
            <a:r>
              <a:rPr lang="en-US" sz="2600" i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GYPA </a:t>
            </a: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and </a:t>
            </a:r>
            <a:r>
              <a:rPr lang="en-US" sz="2600" i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GYPB, </a:t>
            </a:r>
            <a:r>
              <a:rPr lang="en-US" sz="2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resulting in lack of glycophorin A and B expression and subsequently increased risk of isoimmunization to and hemolysis of transfused GYPA/B expressing donor blood 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67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Bio X Cell in vivo grade antibodies | supplied by Bio-Connect">
            <a:extLst>
              <a:ext uri="{FF2B5EF4-FFF2-40B4-BE49-F238E27FC236}">
                <a16:creationId xmlns:a16="http://schemas.microsoft.com/office/drawing/2014/main" id="{C9C7EB57-C89F-DC49-A64E-A396B4F67B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44" r="9471"/>
          <a:stretch/>
        </p:blipFill>
        <p:spPr bwMode="auto">
          <a:xfrm rot="19623876">
            <a:off x="9772981" y="399402"/>
            <a:ext cx="2058278" cy="199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4F82CEB-A9AA-4431-8642-B51B7EC8809C}"/>
              </a:ext>
            </a:extLst>
          </p:cNvPr>
          <p:cNvSpPr txBox="1">
            <a:spLocks/>
          </p:cNvSpPr>
          <p:nvPr/>
        </p:nvSpPr>
        <p:spPr>
          <a:xfrm>
            <a:off x="187677" y="1217479"/>
            <a:ext cx="11281942" cy="5930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Case Events: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26yo G2P1 with </a:t>
            </a:r>
            <a:r>
              <a:rPr lang="en-US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M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k</a:t>
            </a:r>
            <a:r>
              <a:rPr lang="en-US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/M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k</a:t>
            </a:r>
            <a:r>
              <a:rPr lang="en-US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homozygosity, chronic transfusion-dependent anemia, and isoimmunization with anti-U antibodies (alloantibody to glycophorin B) and anti-Ena antibodies (alloantibody to glycophorin A) presented at 33w2d gestational age</a:t>
            </a:r>
          </a:p>
          <a:p>
            <a:r>
              <a:rPr lang="en-US" sz="24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Elevated fetal MCA velocities concerning for fetal anemia</a:t>
            </a:r>
          </a:p>
          <a:p>
            <a:r>
              <a:rPr lang="en-US" sz="24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Cesarean delivery recommended, but compatible blood not available</a:t>
            </a:r>
          </a:p>
          <a:p>
            <a:r>
              <a:rPr lang="en-US" sz="24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Multidisciplinary plan made: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2u U negative, Ena positive </a:t>
            </a:r>
            <a:r>
              <a:rPr lang="en-US" sz="2000" dirty="0" err="1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pRBCs</a:t>
            </a:r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obtained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Cell salvage during operative delivery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Avoid transfusion. If emergent, significant hemorrhage, transfuse incompatible units to patient with methylprednisolone and IVIG. Monitor in ICU for delayed hemolytic transfusion reaction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Double volume transfusion for neonate</a:t>
            </a:r>
            <a:endParaRPr lang="en-US" sz="32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Successful CD: CSE, TXA, oxytocin, methylergonovine</a:t>
            </a:r>
          </a:p>
          <a:p>
            <a:r>
              <a:rPr lang="en-US" sz="24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QBL 396, no transfusion or cell salvage needed</a:t>
            </a:r>
          </a:p>
          <a:p>
            <a:pPr lvl="1"/>
            <a:endParaRPr lang="en-US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2CEBED-146E-6440-B1A2-11108A86B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14" y="37900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A Rare Blood Phenotype and Isoimmunization: Proceeding to Cesarean Delivery Without Compatible Blood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16" name="Picture 8" descr="Bio X Cell in vivo grade antibodies | supplied by Bio-Connect">
            <a:extLst>
              <a:ext uri="{FF2B5EF4-FFF2-40B4-BE49-F238E27FC236}">
                <a16:creationId xmlns:a16="http://schemas.microsoft.com/office/drawing/2014/main" id="{5342B622-8B70-C84D-A3E8-84B0C54B6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36585">
            <a:off x="8972652" y="858868"/>
            <a:ext cx="848018" cy="874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971E9B-7699-082A-B66D-7233FC3E44A0}"/>
              </a:ext>
            </a:extLst>
          </p:cNvPr>
          <p:cNvSpPr txBox="1">
            <a:spLocks/>
          </p:cNvSpPr>
          <p:nvPr/>
        </p:nvSpPr>
        <p:spPr>
          <a:xfrm>
            <a:off x="9620941" y="5698967"/>
            <a:ext cx="3697357" cy="1287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pc="300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SOAP 2025</a:t>
            </a:r>
            <a:br>
              <a:rPr lang="en-US" sz="1800" b="1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00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MEETING</a:t>
            </a:r>
          </a:p>
        </p:txBody>
      </p:sp>
    </p:spTree>
    <p:extLst>
      <p:ext uri="{BB962C8B-B14F-4D97-AF65-F5344CB8AC3E}">
        <p14:creationId xmlns:p14="http://schemas.microsoft.com/office/powerpoint/2010/main" val="68195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AACF14-B000-424C-9175-E4900B86E9C2}"/>
              </a:ext>
            </a:extLst>
          </p:cNvPr>
          <p:cNvSpPr txBox="1">
            <a:spLocks/>
          </p:cNvSpPr>
          <p:nvPr/>
        </p:nvSpPr>
        <p:spPr>
          <a:xfrm>
            <a:off x="9671877" y="5698966"/>
            <a:ext cx="3697357" cy="1287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pc="300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SOAP 2025</a:t>
            </a:r>
            <a:br>
              <a:rPr lang="en-US" sz="1800" b="1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00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MEETING</a:t>
            </a:r>
          </a:p>
        </p:txBody>
      </p:sp>
      <p:pic>
        <p:nvPicPr>
          <p:cNvPr id="3076" name="Picture 4" descr="Interdisciplinary Teams vs. Multidisciplinary Teams">
            <a:extLst>
              <a:ext uri="{FF2B5EF4-FFF2-40B4-BE49-F238E27FC236}">
                <a16:creationId xmlns:a16="http://schemas.microsoft.com/office/drawing/2014/main" id="{BFF4B2C9-7EBF-0447-B514-0E81ECC46A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16"/>
          <a:stretch/>
        </p:blipFill>
        <p:spPr bwMode="auto">
          <a:xfrm>
            <a:off x="0" y="4274313"/>
            <a:ext cx="3149600" cy="250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4F82CEB-A9AA-4431-8642-B51B7EC8809C}"/>
              </a:ext>
            </a:extLst>
          </p:cNvPr>
          <p:cNvSpPr txBox="1">
            <a:spLocks/>
          </p:cNvSpPr>
          <p:nvPr/>
        </p:nvSpPr>
        <p:spPr>
          <a:xfrm>
            <a:off x="2520123" y="1856378"/>
            <a:ext cx="9382538" cy="441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300" dirty="0">
                <a:solidFill>
                  <a:schemeClr val="accent1">
                    <a:lumMod val="75000"/>
                  </a:schemeClr>
                </a:solidFill>
              </a:rPr>
              <a:t>Discussion: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Careful, multidisciplinary planning is key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xtensive prenatal care with preoperative optimization and treatment of the patient’s anemia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vailability of transfusion services to obtain specific units of blood and cell salvage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eticulous surgical technique to minimize blood loss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Availability of ICU monitoring for post operative complication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1D4B5BC-CA8D-8C42-88D2-F0C4D3421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29" y="39856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A Rare Blood Phenotype and Isoimmunization: Proceeding to Cesarean Delivery Without Compatible Blood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CC9631AC-E477-45B9-BEB3-F812741944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283" y="716536"/>
            <a:ext cx="3094717" cy="197903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C3B44F-9A3D-43E9-873C-7CAEE14064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82060" y="1350274"/>
            <a:ext cx="1730175" cy="74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34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83ddff2-9b2b-4368-b8cd-378ac60c41e5">AQU3VKAFUFY6-525855781-125256</_dlc_DocId>
    <_dlc_DocIdUrl xmlns="483ddff2-9b2b-4368-b8cd-378ac60c41e5">
      <Url>https://amr.sharepoint.com/sites/amrfiles/_layouts/15/DocIdRedir.aspx?ID=AQU3VKAFUFY6-525855781-125256</Url>
      <Description>AQU3VKAFUFY6-525855781-125256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F2798158E7F246A0AF917D4B611F6E" ma:contentTypeVersion="12" ma:contentTypeDescription="Create a new document." ma:contentTypeScope="" ma:versionID="fc90a29b266b0bafa415131e7473205e">
  <xsd:schema xmlns:xsd="http://www.w3.org/2001/XMLSchema" xmlns:xs="http://www.w3.org/2001/XMLSchema" xmlns:p="http://schemas.microsoft.com/office/2006/metadata/properties" xmlns:ns2="483ddff2-9b2b-4368-b8cd-378ac60c41e5" xmlns:ns3="1748121e-0941-49be-a1be-16d9fb5665be" targetNamespace="http://schemas.microsoft.com/office/2006/metadata/properties" ma:root="true" ma:fieldsID="6e5bd3537a93177593a7789e2b0d5538" ns2:_="" ns3:_="">
    <xsd:import namespace="483ddff2-9b2b-4368-b8cd-378ac60c41e5"/>
    <xsd:import namespace="1748121e-0941-49be-a1be-16d9fb5665b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ddff2-9b2b-4368-b8cd-378ac60c41e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8121e-0941-49be-a1be-16d9fb5665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663F79-84AE-4552-9B2F-11A9FF70100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7D09B70-7F84-4F9B-AF28-E95B7F3A0A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FD1115-4FB2-4694-802B-7248534997D8}">
  <ds:schemaRefs>
    <ds:schemaRef ds:uri="http://schemas.microsoft.com/office/2006/metadata/properties"/>
    <ds:schemaRef ds:uri="http://schemas.microsoft.com/office/infopath/2007/PartnerControls"/>
    <ds:schemaRef ds:uri="483ddff2-9b2b-4368-b8cd-378ac60c41e5"/>
  </ds:schemaRefs>
</ds:datastoreItem>
</file>

<file path=customXml/itemProps4.xml><?xml version="1.0" encoding="utf-8"?>
<ds:datastoreItem xmlns:ds="http://schemas.openxmlformats.org/officeDocument/2006/customXml" ds:itemID="{1EDA620E-B9ED-4281-A212-C35D12EDB3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3ddff2-9b2b-4368-b8cd-378ac60c41e5"/>
    <ds:schemaRef ds:uri="1748121e-0941-49be-a1be-16d9fb5665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17522</TotalTime>
  <Words>332</Words>
  <Application>Microsoft Office PowerPoint</Application>
  <PresentationFormat>Widescreen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 Rare Blood Phenotype and Isoimmunization: Proceeding to Cesarean Delivery Without Compatible Blood Joanna Zhang, MD, Cristina Hajjar, MD, Paige Keasler, DO </vt:lpstr>
      <vt:lpstr>A Rare Blood Phenotype and Isoimmunization: Proceeding to Cesarean Delivery Without Compatible Blood  </vt:lpstr>
      <vt:lpstr>A Rare Blood Phenotype and Isoimmunization: Proceeding to Cesarean Delivery Without Compatible Blood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Pelstring</dc:creator>
  <cp:lastModifiedBy>Keasler, Paige M</cp:lastModifiedBy>
  <cp:revision>45</cp:revision>
  <dcterms:created xsi:type="dcterms:W3CDTF">2021-02-12T19:59:13Z</dcterms:created>
  <dcterms:modified xsi:type="dcterms:W3CDTF">2025-04-08T18:29:24Z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0x01010048F2798158E7F246A0AF917D4B611F6E</vt:lpwstr>
  </property>
  <property fmtid="{D5CDD505-2E9C-101B-9397-08002B2CF9AE}" pid="3" name="_dlc_DocIdItemGuid">
    <vt:lpwstr>fb54e314-da07-4145-bfe7-8e06253cf1b9</vt:lpwstr>
  </property>
</Properties>
</file>