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8" r:id="rId2"/>
    <p:sldId id="259" r:id="rId3"/>
    <p:sldId id="260" r:id="rId4"/>
    <p:sldId id="265" r:id="rId5"/>
    <p:sldId id="268" r:id="rId6"/>
    <p:sldId id="269"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1"/>
    <p:restoredTop sz="52514"/>
  </p:normalViewPr>
  <p:slideViewPr>
    <p:cSldViewPr snapToGrid="0">
      <p:cViewPr varScale="1">
        <p:scale>
          <a:sx n="29" d="100"/>
          <a:sy n="29" d="100"/>
        </p:scale>
        <p:origin x="3328"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xfrm>
            <a:off x="1143000" y="685800"/>
            <a:ext cx="4572000" cy="3429000"/>
          </a:xfrm>
          <a:prstGeom prst="rect">
            <a:avLst/>
          </a:prstGeom>
        </p:spPr>
        <p:txBody>
          <a:bodyPr/>
          <a:lstStyle/>
          <a:p>
            <a:endParaRPr/>
          </a:p>
        </p:txBody>
      </p:sp>
      <p:sp>
        <p:nvSpPr>
          <p:cNvPr id="93" name="Shape 9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381000" y="685800"/>
            <a:ext cx="6096000" cy="3429000"/>
          </a:xfrm>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pPr marL="228600" indent="-228600">
              <a:buSzPct val="100000"/>
              <a:buChar char="•"/>
            </a:pPr>
            <a:r>
              <a:rPr dirty="0"/>
              <a:t>1 in every 14 operations worldwide are a Cesarean delivery</a:t>
            </a:r>
          </a:p>
          <a:p>
            <a:pPr marL="228600" indent="-228600">
              <a:buSzPct val="100000"/>
              <a:buChar char="•"/>
            </a:pPr>
            <a:r>
              <a:rPr dirty="0"/>
              <a:t>Global Cesarean rate increasing - 21% - 29.7 Million births</a:t>
            </a:r>
          </a:p>
          <a:p>
            <a:endParaRPr dirty="0"/>
          </a:p>
          <a:p>
            <a:pPr marL="228600" indent="-228600">
              <a:buSzPct val="100000"/>
              <a:buChar char="•"/>
            </a:pPr>
            <a:r>
              <a:rPr lang="en-CA" dirty="0"/>
              <a:t>In </a:t>
            </a:r>
            <a:r>
              <a:rPr dirty="0"/>
              <a:t>2018 WHO-WFSA International Standards for a Safe Practice of Anesthesia</a:t>
            </a:r>
            <a:r>
              <a:rPr lang="en-CA" dirty="0"/>
              <a:t> were published</a:t>
            </a:r>
          </a:p>
          <a:p>
            <a:pPr marL="228600" indent="-228600">
              <a:buSzPct val="100000"/>
              <a:buChar char="•"/>
            </a:pPr>
            <a:endParaRPr dirty="0"/>
          </a:p>
          <a:p>
            <a:r>
              <a:rPr lang="en-CA" dirty="0"/>
              <a:t>They are </a:t>
            </a:r>
            <a:r>
              <a:rPr dirty="0"/>
              <a:t>intended to provide guidance and assistance to anesthesia providers, their professional organizations, hospital and facility administrators, and governments for maintaining and improving the quality and safety of anesthesia care.</a:t>
            </a:r>
          </a:p>
          <a:p>
            <a:endParaRPr dirty="0"/>
          </a:p>
          <a:p>
            <a:pPr marL="228600" indent="-228600">
              <a:buSzPct val="100000"/>
              <a:buChar char="•"/>
            </a:pPr>
            <a:r>
              <a:rPr lang="en-CA" dirty="0"/>
              <a:t>They also ascribed that a</a:t>
            </a:r>
            <a:r>
              <a:rPr dirty="0" err="1"/>
              <a:t>ccess</a:t>
            </a:r>
            <a:r>
              <a:rPr dirty="0"/>
              <a:t> to safe anesthesia for essential surgery is a basic human right</a:t>
            </a:r>
          </a:p>
          <a:p>
            <a:pPr marL="228600" indent="-228600">
              <a:buSzPct val="100000"/>
              <a:buChar char="•"/>
            </a:pPr>
            <a:r>
              <a:rPr lang="en-CA" dirty="0"/>
              <a:t>and highlight that </a:t>
            </a:r>
            <a:r>
              <a:rPr dirty="0"/>
              <a:t>WHO Level 2 - District/Provincial hospital - Cesarean capable</a:t>
            </a:r>
          </a:p>
          <a:p>
            <a:endParaRPr dirty="0"/>
          </a:p>
          <a:p>
            <a:r>
              <a:rPr dirty="0"/>
              <a:t>CD is a common and critical procedure for which safety could be improved with practical minimal requirements for anesthesia and further prioritization of these requirements that takes into consideration the resources available in LMICs. International expert consensus from a diverse group of anesthesiologists has the potential to contribute to maternal and fetal safety, especially in LMICs where 99% of the estimated worldwide maternal mortality falls.</a:t>
            </a:r>
            <a:endParaRPr lang="en-CA" dirty="0"/>
          </a:p>
          <a:p>
            <a:endParaRPr lang="en-CA" dirty="0"/>
          </a:p>
          <a:p>
            <a:endParaRPr lang="en-CA" dirty="0"/>
          </a:p>
          <a:p>
            <a:endParaRPr lang="en-CA"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381000" y="685800"/>
            <a:ext cx="60960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pPr marL="228600" indent="-228600">
              <a:buSzPct val="100000"/>
              <a:buChar char="•"/>
            </a:pPr>
            <a:r>
              <a:rPr dirty="0"/>
              <a:t>The study was conducted by a Steering Group and a panel of international collaborators who are experts in obstetric anesthesia with geographic representation from all 6 WHO regions and with representatives from high-, middle-, and low-income countries</a:t>
            </a:r>
          </a:p>
          <a:p>
            <a:pPr marL="228600" indent="-228600">
              <a:buSzPct val="100000"/>
              <a:buChar char="•"/>
            </a:pPr>
            <a:endParaRPr lang="en-CA" dirty="0"/>
          </a:p>
          <a:p>
            <a:pPr marL="228600" indent="-228600">
              <a:buSzPct val="100000"/>
              <a:buChar char="•"/>
            </a:pPr>
            <a:r>
              <a:rPr dirty="0"/>
              <a:t>The comprehensive list of categorized requirements was sent to all participants. These outcomes were grouped by the study steering committee as follows: Anesthesia personnel, drugs, airway management, patient monitoring, and institutional requirements. </a:t>
            </a:r>
          </a:p>
          <a:p>
            <a:pPr marL="228600" indent="-228600">
              <a:buSzPct val="100000"/>
              <a:buChar char="•"/>
            </a:pPr>
            <a:endParaRPr lang="en-CA" dirty="0"/>
          </a:p>
          <a:p>
            <a:pPr marL="228600" indent="-228600">
              <a:buSzPct val="100000"/>
              <a:buChar char="•"/>
            </a:pPr>
            <a:r>
              <a:rPr dirty="0"/>
              <a:t>All participants completed each round of Delphi questionnaires, attended round-table meetings between each Delphi rounds, where data was reviewed and interpreted.</a:t>
            </a:r>
            <a:endParaRPr lang="en-CA" dirty="0"/>
          </a:p>
          <a:p>
            <a:pPr marL="228600" indent="-228600">
              <a:buSzPct val="100000"/>
              <a:buChar char="•"/>
            </a:pPr>
            <a:endParaRPr dirty="0"/>
          </a:p>
          <a:p>
            <a:pPr marL="228600" indent="-228600">
              <a:buSzPct val="100000"/>
              <a:buChar char="•"/>
            </a:pPr>
            <a:r>
              <a:rPr dirty="0"/>
              <a:t>During Delphi participants used a 5-point </a:t>
            </a:r>
            <a:r>
              <a:rPr dirty="0" err="1"/>
              <a:t>likert</a:t>
            </a:r>
            <a:r>
              <a:rPr dirty="0"/>
              <a:t> scale ranging from extremely Important to not important at all. The participants were also given the opportunity to suggest any other requirements or modifications to existing requirements.</a:t>
            </a:r>
          </a:p>
          <a:p>
            <a:pPr marL="228600" indent="-228600">
              <a:buSzPct val="100000"/>
              <a:buChar char="•"/>
            </a:pPr>
            <a:endParaRPr lang="en-CA" dirty="0"/>
          </a:p>
          <a:p>
            <a:pPr marL="228600" indent="-228600">
              <a:buSzPct val="100000"/>
              <a:buChar char="•"/>
            </a:pPr>
            <a:r>
              <a:rPr dirty="0"/>
              <a:t>“Extremely important” or “very important” suggests the item is a highly recommended minimal standard</a:t>
            </a:r>
            <a:endParaRPr lang="en-CA" dirty="0"/>
          </a:p>
          <a:p>
            <a:pPr marL="228600" indent="-228600">
              <a:buSzPct val="100000"/>
              <a:buChar char="•"/>
            </a:pPr>
            <a:endParaRPr dirty="0"/>
          </a:p>
          <a:p>
            <a:pPr marL="228600" indent="-228600">
              <a:buSzPct val="100000"/>
              <a:buChar char="•"/>
            </a:pPr>
            <a:r>
              <a:rPr dirty="0"/>
              <a:t>≥ 75% rated as “Extremely Important” or “Very Important” = consensus for inclusion</a:t>
            </a:r>
          </a:p>
          <a:p>
            <a:pPr marL="228600" indent="-228600">
              <a:buSzPct val="100000"/>
              <a:buChar char="•"/>
            </a:pPr>
            <a:r>
              <a:rPr dirty="0"/>
              <a:t>≥ 75% rated as “Slightly Important” or “Not Important at all” = consensus exclusion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Local anesthetics for spinal anesthesia</a:t>
            </a:r>
          </a:p>
          <a:p>
            <a:r>
              <a:rPr lang="en-US" dirty="0"/>
              <a:t>Local anesthetics for epidural anesthesia</a:t>
            </a:r>
          </a:p>
          <a:p>
            <a:r>
              <a:rPr lang="en-US" dirty="0"/>
              <a:t>ET CO2</a:t>
            </a:r>
          </a:p>
          <a:p>
            <a:r>
              <a:rPr lang="en-US" dirty="0"/>
              <a:t>Arterial catheters</a:t>
            </a:r>
          </a:p>
          <a:p>
            <a:r>
              <a:rPr lang="en-US" dirty="0"/>
              <a:t>Supraglottic airway tools</a:t>
            </a:r>
          </a:p>
          <a:p>
            <a:r>
              <a:rPr lang="en-US" dirty="0"/>
              <a:t>Video laryngoscopy</a:t>
            </a:r>
          </a:p>
          <a:p>
            <a:endParaRPr lang="en-US" dirty="0"/>
          </a:p>
          <a:p>
            <a:r>
              <a:rPr lang="en-US" dirty="0"/>
              <a:t>O-negative blood</a:t>
            </a:r>
          </a:p>
          <a:p>
            <a:r>
              <a:rPr lang="en-US" dirty="0"/>
              <a:t>Pencil point spinal needle</a:t>
            </a:r>
          </a:p>
          <a:p>
            <a:r>
              <a:rPr lang="en-US" dirty="0"/>
              <a:t>ultrasound</a:t>
            </a:r>
          </a:p>
          <a:p>
            <a:endParaRPr lang="en-US" dirty="0"/>
          </a:p>
        </p:txBody>
      </p:sp>
    </p:spTree>
    <p:extLst>
      <p:ext uri="{BB962C8B-B14F-4D97-AF65-F5344CB8AC3E}">
        <p14:creationId xmlns:p14="http://schemas.microsoft.com/office/powerpoint/2010/main" val="185571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CA" dirty="0">
                <a:solidFill>
                  <a:srgbClr val="FFFFFF"/>
                </a:solidFill>
                <a:effectLst/>
                <a:latin typeface="Helvetica Neue" panose="02000503000000020004" pitchFamily="2" charset="0"/>
              </a:rPr>
              <a:t>For routine, scheduled </a:t>
            </a:r>
            <a:r>
              <a:rPr lang="en-CA" dirty="0" err="1">
                <a:solidFill>
                  <a:srgbClr val="FFFFFF"/>
                </a:solidFill>
                <a:effectLst/>
                <a:latin typeface="Helvetica Neue" panose="02000503000000020004" pitchFamily="2" charset="0"/>
              </a:rPr>
              <a:t>cesarean</a:t>
            </a:r>
            <a:r>
              <a:rPr lang="en-CA" dirty="0">
                <a:solidFill>
                  <a:srgbClr val="FFFFFF"/>
                </a:solidFill>
                <a:effectLst/>
                <a:latin typeface="Helvetica Neue" panose="02000503000000020004" pitchFamily="2" charset="0"/>
              </a:rPr>
              <a:t> delivery in a Level 2 District/Provincial Hospital in a low or middle income country….</a:t>
            </a:r>
          </a:p>
          <a:p>
            <a:endParaRPr lang="en-US" dirty="0"/>
          </a:p>
        </p:txBody>
      </p:sp>
    </p:spTree>
    <p:extLst>
      <p:ext uri="{BB962C8B-B14F-4D97-AF65-F5344CB8AC3E}">
        <p14:creationId xmlns:p14="http://schemas.microsoft.com/office/powerpoint/2010/main" val="2613341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t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copy 2">
    <p:bg>
      <p:bgPr>
        <a:solidFill>
          <a:srgbClr val="414042"/>
        </a:solidFill>
        <a:effectLst/>
      </p:bgPr>
    </p:bg>
    <p:spTree>
      <p:nvGrpSpPr>
        <p:cNvPr id="1" name=""/>
        <p:cNvGrpSpPr/>
        <p:nvPr/>
      </p:nvGrpSpPr>
      <p:grpSpPr>
        <a:xfrm>
          <a:off x="0" y="0"/>
          <a:ext cx="0" cy="0"/>
          <a:chOff x="0" y="0"/>
          <a:chExt cx="0" cy="0"/>
        </a:xfrm>
      </p:grpSpPr>
      <p:sp>
        <p:nvSpPr>
          <p:cNvPr id="16" name="Rectangle"/>
          <p:cNvSpPr/>
          <p:nvPr/>
        </p:nvSpPr>
        <p:spPr>
          <a:xfrm>
            <a:off x="-5458" y="11884520"/>
            <a:ext cx="24394916" cy="1266137"/>
          </a:xfrm>
          <a:prstGeom prst="rect">
            <a:avLst/>
          </a:prstGeom>
          <a:solidFill>
            <a:srgbClr val="FFFFFF"/>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7" name="Author and Date"/>
          <p:cNvSpPr txBox="1">
            <a:spLocks noGrp="1"/>
          </p:cNvSpPr>
          <p:nvPr>
            <p:ph type="body" sz="quarter" idx="21" hasCustomPrompt="1"/>
          </p:nvPr>
        </p:nvSpPr>
        <p:spPr>
          <a:xfrm>
            <a:off x="1206499" y="7187986"/>
            <a:ext cx="21971002" cy="636979"/>
          </a:xfrm>
          <a:prstGeom prst="rect">
            <a:avLst/>
          </a:prstGeom>
        </p:spPr>
        <p:txBody>
          <a:bodyPr lIns="45719" tIns="45719" rIns="45719" bIns="45719"/>
          <a:lstStyle>
            <a:lvl1pPr marL="0" indent="0" defTabSz="825500">
              <a:lnSpc>
                <a:spcPct val="100000"/>
              </a:lnSpc>
              <a:spcBef>
                <a:spcPts val="0"/>
              </a:spcBef>
              <a:buClrTx/>
              <a:buSzTx/>
              <a:buNone/>
              <a:defRPr sz="3600" b="1">
                <a:solidFill>
                  <a:srgbClr val="FCAF17"/>
                </a:solidFill>
              </a:defRPr>
            </a:lvl1pPr>
          </a:lstStyle>
          <a:p>
            <a:r>
              <a:t>Author and Date</a:t>
            </a:r>
          </a:p>
        </p:txBody>
      </p:sp>
      <p:sp>
        <p:nvSpPr>
          <p:cNvPr id="18"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D5D5D5"/>
                </a:solidFill>
              </a:defRPr>
            </a:lvl1pPr>
          </a:lstStyle>
          <a:p>
            <a:r>
              <a:t>Presentation Title</a:t>
            </a:r>
          </a:p>
        </p:txBody>
      </p:sp>
      <p:sp>
        <p:nvSpPr>
          <p:cNvPr id="19" name="Rectangle"/>
          <p:cNvSpPr/>
          <p:nvPr/>
        </p:nvSpPr>
        <p:spPr>
          <a:xfrm>
            <a:off x="-5458" y="13120312"/>
            <a:ext cx="24394916" cy="168375"/>
          </a:xfrm>
          <a:prstGeom prst="rect">
            <a:avLst/>
          </a:prstGeom>
          <a:solidFill>
            <a:srgbClr val="FCAF17"/>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0" name="Rectangle"/>
          <p:cNvSpPr/>
          <p:nvPr/>
        </p:nvSpPr>
        <p:spPr>
          <a:xfrm>
            <a:off x="-5458" y="11721089"/>
            <a:ext cx="24394916" cy="168376"/>
          </a:xfrm>
          <a:prstGeom prst="rect">
            <a:avLst/>
          </a:prstGeom>
          <a:solidFill>
            <a:srgbClr val="FCAF17"/>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1" name="pasted-movie.png" descr="pasted-movie.png"/>
          <p:cNvPicPr>
            <a:picLocks noChangeAspect="1"/>
          </p:cNvPicPr>
          <p:nvPr/>
        </p:nvPicPr>
        <p:blipFill>
          <a:blip r:embed="rId2"/>
          <a:stretch>
            <a:fillRect/>
          </a:stretch>
        </p:blipFill>
        <p:spPr>
          <a:xfrm>
            <a:off x="-4509442" y="10432446"/>
            <a:ext cx="1898413" cy="783300"/>
          </a:xfrm>
          <a:prstGeom prst="rect">
            <a:avLst/>
          </a:prstGeom>
          <a:ln w="12700">
            <a:miter lim="400000"/>
          </a:ln>
        </p:spPr>
      </p:pic>
      <p:pic>
        <p:nvPicPr>
          <p:cNvPr id="22" name="Image" descr="Image"/>
          <p:cNvPicPr>
            <a:picLocks noChangeAspect="1"/>
          </p:cNvPicPr>
          <p:nvPr/>
        </p:nvPicPr>
        <p:blipFill>
          <a:blip r:embed="rId3"/>
          <a:srcRect l="17772" r="53156"/>
          <a:stretch>
            <a:fillRect/>
          </a:stretch>
        </p:blipFill>
        <p:spPr>
          <a:xfrm>
            <a:off x="17564070" y="-6351"/>
            <a:ext cx="5747122" cy="13728701"/>
          </a:xfrm>
          <a:prstGeom prst="rect">
            <a:avLst/>
          </a:prstGeom>
          <a:ln w="12700">
            <a:miter lim="400000"/>
          </a:ln>
        </p:spPr>
      </p:pic>
      <p:pic>
        <p:nvPicPr>
          <p:cNvPr id="23" name="Anessthesia logo white.png" descr="Anessthesia logo white.png"/>
          <p:cNvPicPr>
            <a:picLocks noChangeAspect="1"/>
          </p:cNvPicPr>
          <p:nvPr/>
        </p:nvPicPr>
        <p:blipFill>
          <a:blip r:embed="rId4"/>
          <a:stretch>
            <a:fillRect/>
          </a:stretch>
        </p:blipFill>
        <p:spPr>
          <a:xfrm>
            <a:off x="-5155355" y="14388588"/>
            <a:ext cx="4592522" cy="1064649"/>
          </a:xfrm>
          <a:prstGeom prst="rect">
            <a:avLst/>
          </a:prstGeom>
          <a:ln w="12700">
            <a:miter lim="400000"/>
          </a:ln>
        </p:spPr>
      </p:pic>
      <p:pic>
        <p:nvPicPr>
          <p:cNvPr id="24" name="pasted-movie.png" descr="pasted-movie.png"/>
          <p:cNvPicPr>
            <a:picLocks noChangeAspect="1"/>
          </p:cNvPicPr>
          <p:nvPr/>
        </p:nvPicPr>
        <p:blipFill>
          <a:blip r:embed="rId5"/>
          <a:stretch>
            <a:fillRect/>
          </a:stretch>
        </p:blipFill>
        <p:spPr>
          <a:xfrm>
            <a:off x="313453" y="11930164"/>
            <a:ext cx="7551668" cy="1174849"/>
          </a:xfrm>
          <a:prstGeom prst="rect">
            <a:avLst/>
          </a:prstGeom>
          <a:ln w="12700">
            <a:miter lim="400000"/>
          </a:ln>
        </p:spPr>
      </p:pic>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copy 4">
    <p:spTree>
      <p:nvGrpSpPr>
        <p:cNvPr id="1" name=""/>
        <p:cNvGrpSpPr/>
        <p:nvPr/>
      </p:nvGrpSpPr>
      <p:grpSpPr>
        <a:xfrm>
          <a:off x="0" y="0"/>
          <a:ext cx="0" cy="0"/>
          <a:chOff x="0" y="0"/>
          <a:chExt cx="0" cy="0"/>
        </a:xfrm>
      </p:grpSpPr>
      <p:sp>
        <p:nvSpPr>
          <p:cNvPr id="32" name="Rectangle"/>
          <p:cNvSpPr/>
          <p:nvPr/>
        </p:nvSpPr>
        <p:spPr>
          <a:xfrm>
            <a:off x="-5458" y="162801"/>
            <a:ext cx="24394916" cy="2040837"/>
          </a:xfrm>
          <a:prstGeom prst="rect">
            <a:avLst/>
          </a:prstGeom>
          <a:solidFill>
            <a:srgbClr val="FFFFFF"/>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33" name="pasted-movie.png" descr="pasted-movie.png"/>
          <p:cNvPicPr>
            <a:picLocks noChangeAspect="1"/>
          </p:cNvPicPr>
          <p:nvPr/>
        </p:nvPicPr>
        <p:blipFill>
          <a:blip r:embed="rId2"/>
          <a:srcRect r="61296"/>
          <a:stretch>
            <a:fillRect/>
          </a:stretch>
        </p:blipFill>
        <p:spPr>
          <a:xfrm>
            <a:off x="17029853" y="458201"/>
            <a:ext cx="3481213" cy="1399314"/>
          </a:xfrm>
          <a:prstGeom prst="rect">
            <a:avLst/>
          </a:prstGeom>
          <a:ln w="12700">
            <a:miter lim="400000"/>
          </a:ln>
        </p:spPr>
      </p:pic>
      <p:sp>
        <p:nvSpPr>
          <p:cNvPr id="34" name="Author and Date"/>
          <p:cNvSpPr txBox="1">
            <a:spLocks noGrp="1"/>
          </p:cNvSpPr>
          <p:nvPr>
            <p:ph type="body" sz="quarter" idx="21" hasCustomPrompt="1"/>
          </p:nvPr>
        </p:nvSpPr>
        <p:spPr>
          <a:xfrm>
            <a:off x="365227" y="1383212"/>
            <a:ext cx="15855996" cy="636979"/>
          </a:xfrm>
          <a:prstGeom prst="rect">
            <a:avLst/>
          </a:prstGeom>
        </p:spPr>
        <p:txBody>
          <a:bodyPr lIns="45719" tIns="45719" rIns="45719" bIns="45719"/>
          <a:lstStyle>
            <a:lvl1pPr marL="0" indent="0" defTabSz="825500">
              <a:lnSpc>
                <a:spcPct val="100000"/>
              </a:lnSpc>
              <a:spcBef>
                <a:spcPts val="0"/>
              </a:spcBef>
              <a:buClrTx/>
              <a:buSzTx/>
              <a:buNone/>
              <a:defRPr sz="2900" b="1"/>
            </a:lvl1pPr>
          </a:lstStyle>
          <a:p>
            <a:r>
              <a:t>Author and Date</a:t>
            </a:r>
          </a:p>
        </p:txBody>
      </p:sp>
      <p:sp>
        <p:nvSpPr>
          <p:cNvPr id="35" name="Presentation Title"/>
          <p:cNvSpPr txBox="1">
            <a:spLocks noGrp="1"/>
          </p:cNvSpPr>
          <p:nvPr>
            <p:ph type="title" hasCustomPrompt="1"/>
          </p:nvPr>
        </p:nvSpPr>
        <p:spPr>
          <a:xfrm>
            <a:off x="365226" y="244419"/>
            <a:ext cx="11342735" cy="1877601"/>
          </a:xfrm>
          <a:prstGeom prst="rect">
            <a:avLst/>
          </a:prstGeom>
        </p:spPr>
        <p:txBody>
          <a:bodyPr/>
          <a:lstStyle>
            <a:lvl1pPr>
              <a:defRPr sz="7200" spc="-144">
                <a:solidFill>
                  <a:srgbClr val="5E5E5E"/>
                </a:solidFill>
              </a:defRPr>
            </a:lvl1pPr>
          </a:lstStyle>
          <a:p>
            <a:r>
              <a:t>Presentation Title</a:t>
            </a:r>
          </a:p>
        </p:txBody>
      </p:sp>
      <p:sp>
        <p:nvSpPr>
          <p:cNvPr id="36" name="Rectangle"/>
          <p:cNvSpPr/>
          <p:nvPr/>
        </p:nvSpPr>
        <p:spPr>
          <a:xfrm>
            <a:off x="-5458" y="2198693"/>
            <a:ext cx="24394916" cy="168375"/>
          </a:xfrm>
          <a:prstGeom prst="rect">
            <a:avLst/>
          </a:prstGeom>
          <a:solidFill>
            <a:srgbClr val="20326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7" name="Rectangle"/>
          <p:cNvSpPr/>
          <p:nvPr/>
        </p:nvSpPr>
        <p:spPr>
          <a:xfrm>
            <a:off x="-5458" y="-629"/>
            <a:ext cx="24394916" cy="168375"/>
          </a:xfrm>
          <a:prstGeom prst="rect">
            <a:avLst/>
          </a:prstGeom>
          <a:solidFill>
            <a:srgbClr val="20326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8" name="Rectangle"/>
          <p:cNvSpPr/>
          <p:nvPr/>
        </p:nvSpPr>
        <p:spPr>
          <a:xfrm>
            <a:off x="-5458" y="13352146"/>
            <a:ext cx="24394916" cy="384731"/>
          </a:xfrm>
          <a:prstGeom prst="rect">
            <a:avLst/>
          </a:prstGeom>
          <a:solidFill>
            <a:srgbClr val="203264"/>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39" name="Image" descr="Image"/>
          <p:cNvPicPr>
            <a:picLocks noChangeAspect="1"/>
          </p:cNvPicPr>
          <p:nvPr/>
        </p:nvPicPr>
        <p:blipFill>
          <a:blip r:embed="rId3"/>
          <a:stretch>
            <a:fillRect/>
          </a:stretch>
        </p:blipFill>
        <p:spPr>
          <a:xfrm>
            <a:off x="21811005" y="244419"/>
            <a:ext cx="3285800" cy="1877601"/>
          </a:xfrm>
          <a:prstGeom prst="rect">
            <a:avLst/>
          </a:prstGeom>
          <a:ln w="12700">
            <a:miter lim="400000"/>
          </a:ln>
        </p:spPr>
      </p:pic>
      <p:pic>
        <p:nvPicPr>
          <p:cNvPr id="40" name="Image" descr="Image"/>
          <p:cNvPicPr>
            <a:picLocks noChangeAspect="1"/>
          </p:cNvPicPr>
          <p:nvPr/>
        </p:nvPicPr>
        <p:blipFill>
          <a:blip r:embed="rId4"/>
          <a:stretch>
            <a:fillRect/>
          </a:stretch>
        </p:blipFill>
        <p:spPr>
          <a:xfrm>
            <a:off x="20507072" y="244419"/>
            <a:ext cx="1877601" cy="1877601"/>
          </a:xfrm>
          <a:prstGeom prst="rect">
            <a:avLst/>
          </a:prstGeom>
          <a:ln w="12700">
            <a:miter lim="400000"/>
          </a:ln>
        </p:spPr>
      </p:pic>
      <p:sp>
        <p:nvSpPr>
          <p:cNvPr id="41" name="Line"/>
          <p:cNvSpPr/>
          <p:nvPr/>
        </p:nvSpPr>
        <p:spPr>
          <a:xfrm flipV="1">
            <a:off x="20519772" y="508856"/>
            <a:ext cx="1" cy="1348728"/>
          </a:xfrm>
          <a:prstGeom prst="line">
            <a:avLst/>
          </a:prstGeom>
          <a:ln w="12700">
            <a:solidFill>
              <a:srgbClr val="000000"/>
            </a:solidFill>
            <a:miter lim="400000"/>
          </a:ln>
        </p:spPr>
        <p:txBody>
          <a:bodyPr lIns="50800" tIns="50800" rIns="50800" bIns="50800" anchor="ctr"/>
          <a:lstStyle/>
          <a:p>
            <a:endParaRPr/>
          </a:p>
        </p:txBody>
      </p:sp>
      <p:sp>
        <p:nvSpPr>
          <p:cNvPr id="42" name="Line"/>
          <p:cNvSpPr/>
          <p:nvPr/>
        </p:nvSpPr>
        <p:spPr>
          <a:xfrm flipV="1">
            <a:off x="22390946" y="483529"/>
            <a:ext cx="1" cy="1348728"/>
          </a:xfrm>
          <a:prstGeom prst="line">
            <a:avLst/>
          </a:prstGeom>
          <a:ln w="12700">
            <a:solidFill>
              <a:srgbClr val="000000"/>
            </a:solidFill>
            <a:miter lim="400000"/>
          </a:ln>
        </p:spPr>
        <p:txBody>
          <a:bodyPr lIns="50800" tIns="50800" rIns="50800" bIns="50800" anchor="ctr"/>
          <a:lstStyle/>
          <a:p>
            <a:endParaRP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50" name="Slide Title"/>
          <p:cNvSpPr txBox="1">
            <a:spLocks noGrp="1"/>
          </p:cNvSpPr>
          <p:nvPr>
            <p:ph type="title" hasCustomPrompt="1"/>
          </p:nvPr>
        </p:nvSpPr>
        <p:spPr>
          <a:prstGeom prst="rect">
            <a:avLst/>
          </a:prstGeom>
        </p:spPr>
        <p:txBody>
          <a:bodyPr/>
          <a:lstStyle/>
          <a:p>
            <a:r>
              <a:t>Slide Title</a:t>
            </a:r>
          </a:p>
        </p:txBody>
      </p:sp>
      <p:sp>
        <p:nvSpPr>
          <p:cNvPr id="51"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ClrTx/>
              <a:buSzTx/>
              <a:buNone/>
              <a:defRPr sz="5500" b="1">
                <a:solidFill>
                  <a:srgbClr val="7C7A80"/>
                </a:solidFill>
              </a:defRPr>
            </a:lvl1pPr>
          </a:lstStyle>
          <a:p>
            <a:r>
              <a:t>Slide Subtitle</a:t>
            </a:r>
          </a:p>
        </p:txBody>
      </p:sp>
      <p:sp>
        <p:nvSpPr>
          <p:cNvPr id="5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Bullets copy 2">
    <p:bg>
      <p:bgPr>
        <a:solidFill>
          <a:srgbClr val="FFFFFF"/>
        </a:solidFill>
        <a:effectLst/>
      </p:bgPr>
    </p:bg>
    <p:spTree>
      <p:nvGrpSpPr>
        <p:cNvPr id="1" name=""/>
        <p:cNvGrpSpPr/>
        <p:nvPr/>
      </p:nvGrpSpPr>
      <p:grpSpPr>
        <a:xfrm>
          <a:off x="0" y="0"/>
          <a:ext cx="0" cy="0"/>
          <a:chOff x="0" y="0"/>
          <a:chExt cx="0" cy="0"/>
        </a:xfrm>
      </p:grpSpPr>
      <p:sp>
        <p:nvSpPr>
          <p:cNvPr id="60" name="Rectangle"/>
          <p:cNvSpPr/>
          <p:nvPr/>
        </p:nvSpPr>
        <p:spPr>
          <a:xfrm>
            <a:off x="-2117" y="12607515"/>
            <a:ext cx="24388234" cy="1128015"/>
          </a:xfrm>
          <a:prstGeom prst="rect">
            <a:avLst/>
          </a:prstGeom>
          <a:gradFill>
            <a:gsLst>
              <a:gs pos="33261">
                <a:srgbClr val="FFFFFF"/>
              </a:gs>
              <a:gs pos="44707">
                <a:srgbClr val="8F99B1"/>
              </a:gs>
              <a:gs pos="100000">
                <a:srgbClr val="203264"/>
              </a:gs>
            </a:gsLst>
          </a:gra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61" name="pasted-movie.png" descr="pasted-movie.png"/>
          <p:cNvPicPr>
            <a:picLocks noChangeAspect="1"/>
          </p:cNvPicPr>
          <p:nvPr/>
        </p:nvPicPr>
        <p:blipFill>
          <a:blip r:embed="rId2"/>
          <a:srcRect r="57579"/>
          <a:stretch>
            <a:fillRect/>
          </a:stretch>
        </p:blipFill>
        <p:spPr>
          <a:xfrm>
            <a:off x="125603" y="12721949"/>
            <a:ext cx="2451703" cy="899148"/>
          </a:xfrm>
          <a:prstGeom prst="rect">
            <a:avLst/>
          </a:prstGeom>
          <a:ln w="12700">
            <a:miter lim="400000"/>
          </a:ln>
        </p:spPr>
      </p:pic>
      <p:pic>
        <p:nvPicPr>
          <p:cNvPr id="62" name="Anessthesia logo.png" descr="Anessthesia logo.png"/>
          <p:cNvPicPr>
            <a:picLocks noChangeAspect="1"/>
          </p:cNvPicPr>
          <p:nvPr/>
        </p:nvPicPr>
        <p:blipFill>
          <a:blip r:embed="rId3"/>
          <a:stretch>
            <a:fillRect/>
          </a:stretch>
        </p:blipFill>
        <p:spPr>
          <a:xfrm>
            <a:off x="4051637" y="12628666"/>
            <a:ext cx="4683385" cy="1085713"/>
          </a:xfrm>
          <a:prstGeom prst="rect">
            <a:avLst/>
          </a:prstGeom>
          <a:ln w="12700">
            <a:miter lim="400000"/>
          </a:ln>
        </p:spPr>
      </p:pic>
      <p:pic>
        <p:nvPicPr>
          <p:cNvPr id="63" name="Image" descr="Image"/>
          <p:cNvPicPr>
            <a:picLocks noChangeAspect="1"/>
          </p:cNvPicPr>
          <p:nvPr/>
        </p:nvPicPr>
        <p:blipFill>
          <a:blip r:embed="rId4"/>
          <a:srcRect l="17094" r="17094"/>
          <a:stretch>
            <a:fillRect/>
          </a:stretch>
        </p:blipFill>
        <p:spPr>
          <a:xfrm>
            <a:off x="2491769" y="12628597"/>
            <a:ext cx="1250406" cy="1085713"/>
          </a:xfrm>
          <a:prstGeom prst="rect">
            <a:avLst/>
          </a:prstGeom>
          <a:ln w="12700">
            <a:miter lim="400000"/>
          </a:ln>
        </p:spPr>
      </p:pic>
      <p:sp>
        <p:nvSpPr>
          <p:cNvPr id="64" name="Line"/>
          <p:cNvSpPr/>
          <p:nvPr/>
        </p:nvSpPr>
        <p:spPr>
          <a:xfrm flipV="1">
            <a:off x="3815081" y="12800340"/>
            <a:ext cx="1" cy="742367"/>
          </a:xfrm>
          <a:prstGeom prst="line">
            <a:avLst/>
          </a:prstGeom>
          <a:ln w="25400">
            <a:solidFill>
              <a:srgbClr val="5E5E5E"/>
            </a:solidFill>
            <a:miter lim="400000"/>
          </a:ln>
        </p:spPr>
        <p:txBody>
          <a:bodyPr lIns="50800" tIns="50800" rIns="50800" bIns="50800" anchor="ctr"/>
          <a:lstStyle/>
          <a:p>
            <a:endParaRP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79" name="Title Text"/>
          <p:cNvSpPr txBox="1">
            <a:spLocks noGrp="1"/>
          </p:cNvSpPr>
          <p:nvPr>
            <p:ph type="title"/>
          </p:nvPr>
        </p:nvSpPr>
        <p:spPr>
          <a:xfrm>
            <a:off x="1676400" y="730250"/>
            <a:ext cx="21031200" cy="2651126"/>
          </a:xfrm>
          <a:prstGeom prst="rect">
            <a:avLst/>
          </a:prstGeom>
        </p:spPr>
        <p:txBody>
          <a:bodyPr lIns="91439" tIns="91439" rIns="91439" bIns="91439" anchor="ctr"/>
          <a:lstStyle>
            <a:lvl1pPr defTabSz="1828800">
              <a:lnSpc>
                <a:spcPct val="90000"/>
              </a:lnSpc>
              <a:defRPr sz="8800" spc="0">
                <a:solidFill>
                  <a:srgbClr val="000000"/>
                </a:solidFill>
                <a:latin typeface="Arial Narrow"/>
                <a:ea typeface="Arial Narrow"/>
                <a:cs typeface="Arial Narrow"/>
                <a:sym typeface="Arial Narrow"/>
              </a:defRPr>
            </a:lvl1pPr>
          </a:lstStyle>
          <a:p>
            <a:r>
              <a:t>Title Text</a:t>
            </a:r>
          </a:p>
        </p:txBody>
      </p:sp>
      <p:sp>
        <p:nvSpPr>
          <p:cNvPr id="80" name="Body Level One…"/>
          <p:cNvSpPr txBox="1">
            <a:spLocks noGrp="1"/>
          </p:cNvSpPr>
          <p:nvPr>
            <p:ph type="body" idx="1"/>
          </p:nvPr>
        </p:nvSpPr>
        <p:spPr>
          <a:xfrm>
            <a:off x="1676400" y="3651250"/>
            <a:ext cx="21031200" cy="8702676"/>
          </a:xfrm>
          <a:prstGeom prst="rect">
            <a:avLst/>
          </a:prstGeom>
        </p:spPr>
        <p:txBody>
          <a:bodyPr lIns="91439" tIns="91439" rIns="91439" bIns="91439"/>
          <a:lstStyle>
            <a:lvl1pPr marL="457200" indent="-457200" defTabSz="1828800">
              <a:spcBef>
                <a:spcPts val="2000"/>
              </a:spcBef>
              <a:buClrTx/>
              <a:buSzPct val="100000"/>
              <a:buFont typeface="Arial"/>
              <a:defRPr sz="5600">
                <a:latin typeface="Arial"/>
                <a:ea typeface="Arial"/>
                <a:cs typeface="Arial"/>
                <a:sym typeface="Arial"/>
              </a:defRPr>
            </a:lvl1pPr>
            <a:lvl2pPr marL="990600" indent="-533400" defTabSz="1828800">
              <a:spcBef>
                <a:spcPts val="2000"/>
              </a:spcBef>
              <a:buClrTx/>
              <a:buSzPct val="100000"/>
              <a:buFont typeface="Arial"/>
              <a:defRPr sz="5600">
                <a:latin typeface="Arial"/>
                <a:ea typeface="Arial"/>
                <a:cs typeface="Arial"/>
                <a:sym typeface="Arial"/>
              </a:defRPr>
            </a:lvl2pPr>
            <a:lvl3pPr marL="1554479" indent="-640079" defTabSz="1828800">
              <a:spcBef>
                <a:spcPts val="2000"/>
              </a:spcBef>
              <a:buClrTx/>
              <a:buSzPct val="100000"/>
              <a:buFont typeface="Arial"/>
              <a:defRPr sz="5600">
                <a:latin typeface="Arial"/>
                <a:ea typeface="Arial"/>
                <a:cs typeface="Arial"/>
                <a:sym typeface="Arial"/>
              </a:defRPr>
            </a:lvl3pPr>
            <a:lvl4pPr marL="2082800" indent="-711200" defTabSz="1828800">
              <a:spcBef>
                <a:spcPts val="2000"/>
              </a:spcBef>
              <a:buClrTx/>
              <a:buSzPct val="100000"/>
              <a:buFont typeface="Arial"/>
              <a:defRPr sz="5600">
                <a:latin typeface="Arial"/>
                <a:ea typeface="Arial"/>
                <a:cs typeface="Arial"/>
                <a:sym typeface="Arial"/>
              </a:defRPr>
            </a:lvl4pPr>
            <a:lvl5pPr marL="2540000" indent="-711200" defTabSz="1828800">
              <a:spcBef>
                <a:spcPts val="2000"/>
              </a:spcBef>
              <a:buClrTx/>
              <a:buSzPct val="100000"/>
              <a:buFont typeface="Arial"/>
              <a:defRPr sz="56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81" name="Rectangle"/>
          <p:cNvSpPr/>
          <p:nvPr/>
        </p:nvSpPr>
        <p:spPr>
          <a:xfrm>
            <a:off x="-2117" y="12607515"/>
            <a:ext cx="24388234" cy="1128015"/>
          </a:xfrm>
          <a:prstGeom prst="rect">
            <a:avLst/>
          </a:prstGeom>
          <a:gradFill>
            <a:gsLst>
              <a:gs pos="33261">
                <a:srgbClr val="FFFFFF"/>
              </a:gs>
              <a:gs pos="44707">
                <a:srgbClr val="8F99B1"/>
              </a:gs>
              <a:gs pos="100000">
                <a:srgbClr val="203264"/>
              </a:gs>
            </a:gsLst>
          </a:gra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82" name="pasted-movie.png" descr="pasted-movie.png"/>
          <p:cNvPicPr>
            <a:picLocks noChangeAspect="1"/>
          </p:cNvPicPr>
          <p:nvPr/>
        </p:nvPicPr>
        <p:blipFill>
          <a:blip r:embed="rId2"/>
          <a:srcRect r="57579"/>
          <a:stretch>
            <a:fillRect/>
          </a:stretch>
        </p:blipFill>
        <p:spPr>
          <a:xfrm>
            <a:off x="125603" y="12721949"/>
            <a:ext cx="2451703" cy="899148"/>
          </a:xfrm>
          <a:prstGeom prst="rect">
            <a:avLst/>
          </a:prstGeom>
          <a:ln w="12700">
            <a:miter lim="400000"/>
          </a:ln>
        </p:spPr>
      </p:pic>
      <p:pic>
        <p:nvPicPr>
          <p:cNvPr id="83" name="Anessthesia logo.png" descr="Anessthesia logo.png"/>
          <p:cNvPicPr>
            <a:picLocks noChangeAspect="1"/>
          </p:cNvPicPr>
          <p:nvPr/>
        </p:nvPicPr>
        <p:blipFill>
          <a:blip r:embed="rId3"/>
          <a:stretch>
            <a:fillRect/>
          </a:stretch>
        </p:blipFill>
        <p:spPr>
          <a:xfrm>
            <a:off x="4051637" y="12628666"/>
            <a:ext cx="4683385" cy="1085713"/>
          </a:xfrm>
          <a:prstGeom prst="rect">
            <a:avLst/>
          </a:prstGeom>
          <a:ln w="12700">
            <a:miter lim="400000"/>
          </a:ln>
        </p:spPr>
      </p:pic>
      <p:pic>
        <p:nvPicPr>
          <p:cNvPr id="84" name="Image" descr="Image"/>
          <p:cNvPicPr>
            <a:picLocks noChangeAspect="1"/>
          </p:cNvPicPr>
          <p:nvPr/>
        </p:nvPicPr>
        <p:blipFill>
          <a:blip r:embed="rId4"/>
          <a:srcRect l="17094" r="17094"/>
          <a:stretch>
            <a:fillRect/>
          </a:stretch>
        </p:blipFill>
        <p:spPr>
          <a:xfrm>
            <a:off x="2491769" y="12628597"/>
            <a:ext cx="1250406" cy="1085713"/>
          </a:xfrm>
          <a:prstGeom prst="rect">
            <a:avLst/>
          </a:prstGeom>
          <a:ln w="12700">
            <a:miter lim="400000"/>
          </a:ln>
        </p:spPr>
      </p:pic>
      <p:sp>
        <p:nvSpPr>
          <p:cNvPr id="85" name="Line"/>
          <p:cNvSpPr/>
          <p:nvPr/>
        </p:nvSpPr>
        <p:spPr>
          <a:xfrm flipV="1">
            <a:off x="3815081" y="12800340"/>
            <a:ext cx="1" cy="742367"/>
          </a:xfrm>
          <a:prstGeom prst="line">
            <a:avLst/>
          </a:prstGeom>
          <a:ln w="25400">
            <a:solidFill>
              <a:srgbClr val="5E5E5E"/>
            </a:solidFill>
            <a:miter lim="400000"/>
          </a:ln>
        </p:spPr>
        <p:txBody>
          <a:bodyPr lIns="50800" tIns="50800" rIns="50800" bIns="50800" anchor="ctr"/>
          <a:lstStyle/>
          <a:p>
            <a:endParaRPr/>
          </a:p>
        </p:txBody>
      </p:sp>
      <p:sp>
        <p:nvSpPr>
          <p:cNvPr id="86" name="Slide Number"/>
          <p:cNvSpPr txBox="1">
            <a:spLocks noGrp="1"/>
          </p:cNvSpPr>
          <p:nvPr>
            <p:ph type="sldNum" sz="quarter" idx="2"/>
          </p:nvPr>
        </p:nvSpPr>
        <p:spPr>
          <a:xfrm>
            <a:off x="22203052" y="12835870"/>
            <a:ext cx="504548" cy="483910"/>
          </a:xfrm>
          <a:prstGeom prst="rect">
            <a:avLst/>
          </a:prstGeom>
        </p:spPr>
        <p:txBody>
          <a:bodyPr lIns="91439" tIns="91439" rIns="91439" bIns="91439"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tif"/><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DFE8"/>
        </a:solidFill>
        <a:effectLst/>
      </p:bgPr>
    </p:bg>
    <p:spTree>
      <p:nvGrpSpPr>
        <p:cNvPr id="1" name=""/>
        <p:cNvGrpSpPr/>
        <p:nvPr/>
      </p:nvGrpSpPr>
      <p:grpSpPr>
        <a:xfrm>
          <a:off x="0" y="0"/>
          <a:ext cx="0" cy="0"/>
          <a:chOff x="0" y="0"/>
          <a:chExt cx="0" cy="0"/>
        </a:xfrm>
      </p:grpSpPr>
      <p:sp>
        <p:nvSpPr>
          <p:cNvPr id="2" name="Rectangle"/>
          <p:cNvSpPr/>
          <p:nvPr/>
        </p:nvSpPr>
        <p:spPr>
          <a:xfrm>
            <a:off x="-2117" y="12607515"/>
            <a:ext cx="24388234" cy="1128015"/>
          </a:xfrm>
          <a:prstGeom prst="rect">
            <a:avLst/>
          </a:prstGeom>
          <a:gradFill>
            <a:gsLst>
              <a:gs pos="33261">
                <a:srgbClr val="FFFFFF"/>
              </a:gs>
              <a:gs pos="44707">
                <a:srgbClr val="8F99B1"/>
              </a:gs>
              <a:gs pos="100000">
                <a:srgbClr val="203264"/>
              </a:gs>
            </a:gsLst>
          </a:gra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4"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pic>
        <p:nvPicPr>
          <p:cNvPr id="5" name="pasted-movie.png" descr="pasted-movie.png"/>
          <p:cNvPicPr>
            <a:picLocks noChangeAspect="1"/>
          </p:cNvPicPr>
          <p:nvPr/>
        </p:nvPicPr>
        <p:blipFill>
          <a:blip r:embed="rId8"/>
          <a:srcRect r="57579"/>
          <a:stretch>
            <a:fillRect/>
          </a:stretch>
        </p:blipFill>
        <p:spPr>
          <a:xfrm>
            <a:off x="125603" y="12721949"/>
            <a:ext cx="2451703" cy="899148"/>
          </a:xfrm>
          <a:prstGeom prst="rect">
            <a:avLst/>
          </a:prstGeom>
          <a:ln w="12700">
            <a:miter lim="400000"/>
          </a:ln>
        </p:spPr>
      </p:pic>
      <p:pic>
        <p:nvPicPr>
          <p:cNvPr id="6" name="Anessthesia logo.png" descr="Anessthesia logo.png"/>
          <p:cNvPicPr>
            <a:picLocks noChangeAspect="1"/>
          </p:cNvPicPr>
          <p:nvPr/>
        </p:nvPicPr>
        <p:blipFill>
          <a:blip r:embed="rId9"/>
          <a:stretch>
            <a:fillRect/>
          </a:stretch>
        </p:blipFill>
        <p:spPr>
          <a:xfrm>
            <a:off x="4051637" y="12628666"/>
            <a:ext cx="4683385" cy="1085713"/>
          </a:xfrm>
          <a:prstGeom prst="rect">
            <a:avLst/>
          </a:prstGeom>
          <a:ln w="12700">
            <a:miter lim="400000"/>
          </a:ln>
        </p:spPr>
      </p:pic>
      <p:pic>
        <p:nvPicPr>
          <p:cNvPr id="7" name="Image" descr="Image"/>
          <p:cNvPicPr>
            <a:picLocks noChangeAspect="1"/>
          </p:cNvPicPr>
          <p:nvPr/>
        </p:nvPicPr>
        <p:blipFill>
          <a:blip r:embed="rId10"/>
          <a:srcRect l="17094" r="17094"/>
          <a:stretch>
            <a:fillRect/>
          </a:stretch>
        </p:blipFill>
        <p:spPr>
          <a:xfrm>
            <a:off x="2491769" y="12628597"/>
            <a:ext cx="1250406" cy="1085713"/>
          </a:xfrm>
          <a:prstGeom prst="rect">
            <a:avLst/>
          </a:prstGeom>
          <a:ln w="12700">
            <a:miter lim="400000"/>
          </a:ln>
        </p:spPr>
      </p:pic>
      <p:sp>
        <p:nvSpPr>
          <p:cNvPr id="8" name="Line"/>
          <p:cNvSpPr/>
          <p:nvPr/>
        </p:nvSpPr>
        <p:spPr>
          <a:xfrm flipV="1">
            <a:off x="3815081" y="12800340"/>
            <a:ext cx="1" cy="742367"/>
          </a:xfrm>
          <a:prstGeom prst="line">
            <a:avLst/>
          </a:prstGeom>
          <a:ln w="25400">
            <a:solidFill>
              <a:srgbClr val="5E5E5E"/>
            </a:solidFill>
            <a:miter lim="400000"/>
          </a:ln>
        </p:spPr>
        <p:txBody>
          <a:bodyPr lIns="50800" tIns="50800" rIns="50800" bIns="50800" anchor="ctr"/>
          <a:lstStyle/>
          <a:p>
            <a:endParaRPr/>
          </a:p>
        </p:txBody>
      </p:sp>
      <p:sp>
        <p:nvSpPr>
          <p:cNvPr id="9"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2438338" latinLnBrk="0">
        <a:lnSpc>
          <a:spcPct val="80000"/>
        </a:lnSpc>
        <a:spcBef>
          <a:spcPts val="0"/>
        </a:spcBef>
        <a:spcAft>
          <a:spcPts val="0"/>
        </a:spcAft>
        <a:buClrTx/>
        <a:buSzTx/>
        <a:buFontTx/>
        <a:buNone/>
        <a:tabLst/>
        <a:defRPr sz="8500" b="1" i="0" u="none" strike="noStrike" cap="none" spc="-170" baseline="0">
          <a:solidFill>
            <a:srgbClr val="203264"/>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sz="8500" b="1" i="0" u="none" strike="noStrike" cap="none" spc="-170" baseline="0">
          <a:solidFill>
            <a:srgbClr val="203264"/>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sz="8500" b="1" i="0" u="none" strike="noStrike" cap="none" spc="-170" baseline="0">
          <a:solidFill>
            <a:srgbClr val="203264"/>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sz="8500" b="1" i="0" u="none" strike="noStrike" cap="none" spc="-170" baseline="0">
          <a:solidFill>
            <a:srgbClr val="203264"/>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sz="8500" b="1" i="0" u="none" strike="noStrike" cap="none" spc="-170" baseline="0">
          <a:solidFill>
            <a:srgbClr val="203264"/>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sz="8500" b="1" i="0" u="none" strike="noStrike" cap="none" spc="-170" baseline="0">
          <a:solidFill>
            <a:srgbClr val="203264"/>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sz="8500" b="1" i="0" u="none" strike="noStrike" cap="none" spc="-170" baseline="0">
          <a:solidFill>
            <a:srgbClr val="203264"/>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sz="8500" b="1" i="0" u="none" strike="noStrike" cap="none" spc="-170" baseline="0">
          <a:solidFill>
            <a:srgbClr val="203264"/>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sz="8500" b="1" i="0" u="none" strike="noStrike" cap="none" spc="-170" baseline="0">
          <a:solidFill>
            <a:srgbClr val="203264"/>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
          <a:srgbClr val="203264"/>
        </a:buClr>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
          <a:srgbClr val="203264"/>
        </a:buClr>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
          <a:srgbClr val="203264"/>
        </a:buClr>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
          <a:srgbClr val="203264"/>
        </a:buClr>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
          <a:srgbClr val="203264"/>
        </a:buClr>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
          <a:srgbClr val="203264"/>
        </a:buClr>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
          <a:srgbClr val="203264"/>
        </a:buClr>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
          <a:srgbClr val="203264"/>
        </a:buClr>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
          <a:srgbClr val="203264"/>
        </a:buClr>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tif"/><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onald B. George, Ashraf Habib, Cynthia Wong, David Bishop, Dominique Van Dyk, Robert Dyer, and MARC study investigators"/>
          <p:cNvSpPr txBox="1">
            <a:spLocks noGrp="1"/>
          </p:cNvSpPr>
          <p:nvPr>
            <p:ph type="body" idx="21"/>
          </p:nvPr>
        </p:nvSpPr>
        <p:spPr>
          <a:xfrm>
            <a:off x="110281" y="1680311"/>
            <a:ext cx="16933695" cy="68675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544830">
              <a:defRPr sz="2178"/>
            </a:lvl1pPr>
          </a:lstStyle>
          <a:p>
            <a:r>
              <a:t>Ronald B. George, Ashraf Habib, Cynthia Wong, David Bishop, Dominique Van Dyk, Robert Dyer, and MARC study investigators</a:t>
            </a:r>
          </a:p>
        </p:txBody>
      </p:sp>
      <p:sp>
        <p:nvSpPr>
          <p:cNvPr id="144" name="Expert Consensus on Minimum Anesthesia Requirements for Cesarean (MARC): A Delphi Study"/>
          <p:cNvSpPr txBox="1">
            <a:spLocks noGrp="1"/>
          </p:cNvSpPr>
          <p:nvPr>
            <p:ph type="title"/>
          </p:nvPr>
        </p:nvSpPr>
        <p:spPr>
          <a:xfrm>
            <a:off x="0" y="269813"/>
            <a:ext cx="16000057" cy="1644758"/>
          </a:xfrm>
          <a:prstGeom prst="rect">
            <a:avLst/>
          </a:prstGeom>
        </p:spPr>
        <p:txBody>
          <a:bodyPr/>
          <a:lstStyle>
            <a:lvl1pPr defTabSz="1779987">
              <a:defRPr sz="5256" spc="-105"/>
            </a:lvl1pPr>
          </a:lstStyle>
          <a:p>
            <a:r>
              <a:rPr dirty="0"/>
              <a:t>Expert Consensus on Minimum Anesthesia Requirements for Cesarean (MARC): A Delphi Study</a:t>
            </a:r>
          </a:p>
        </p:txBody>
      </p:sp>
      <p:pic>
        <p:nvPicPr>
          <p:cNvPr id="145" name="noun-cesarean-section-2559096-00449F.png" descr="noun-cesarean-section-2559096-00449F.png"/>
          <p:cNvPicPr>
            <a:picLocks noChangeAspect="1"/>
          </p:cNvPicPr>
          <p:nvPr/>
        </p:nvPicPr>
        <p:blipFill>
          <a:blip r:embed="rId3"/>
          <a:stretch>
            <a:fillRect/>
          </a:stretch>
        </p:blipFill>
        <p:spPr>
          <a:xfrm flipH="1">
            <a:off x="2621106" y="3106832"/>
            <a:ext cx="3764688" cy="3764688"/>
          </a:xfrm>
          <a:prstGeom prst="rect">
            <a:avLst/>
          </a:prstGeom>
          <a:ln w="12700">
            <a:miter lim="400000"/>
          </a:ln>
        </p:spPr>
      </p:pic>
      <p:sp>
        <p:nvSpPr>
          <p:cNvPr id="146" name="Square"/>
          <p:cNvSpPr/>
          <p:nvPr/>
        </p:nvSpPr>
        <p:spPr>
          <a:xfrm>
            <a:off x="5346942" y="2971984"/>
            <a:ext cx="1270001" cy="1270001"/>
          </a:xfrm>
          <a:prstGeom prst="rect">
            <a:avLst/>
          </a:prstGeom>
          <a:solidFill>
            <a:srgbClr val="E4E0E9"/>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47" name="Rectangle"/>
          <p:cNvSpPr/>
          <p:nvPr/>
        </p:nvSpPr>
        <p:spPr>
          <a:xfrm>
            <a:off x="5187017" y="3747375"/>
            <a:ext cx="368827" cy="1270001"/>
          </a:xfrm>
          <a:prstGeom prst="rect">
            <a:avLst/>
          </a:prstGeom>
          <a:solidFill>
            <a:srgbClr val="E4E0E9"/>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48" name="Rectangle"/>
          <p:cNvSpPr/>
          <p:nvPr/>
        </p:nvSpPr>
        <p:spPr>
          <a:xfrm rot="4380000">
            <a:off x="4963046" y="3578000"/>
            <a:ext cx="281443" cy="1270001"/>
          </a:xfrm>
          <a:prstGeom prst="rect">
            <a:avLst/>
          </a:prstGeom>
          <a:solidFill>
            <a:srgbClr val="E4E0E9"/>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49" name="noun-scalpel-7614460-00449F.png" descr="noun-scalpel-7614460-00449F.png"/>
          <p:cNvPicPr>
            <a:picLocks noChangeAspect="1"/>
          </p:cNvPicPr>
          <p:nvPr/>
        </p:nvPicPr>
        <p:blipFill>
          <a:blip r:embed="rId4"/>
          <a:stretch>
            <a:fillRect/>
          </a:stretch>
        </p:blipFill>
        <p:spPr>
          <a:xfrm>
            <a:off x="4675927" y="2443741"/>
            <a:ext cx="2123285" cy="2123286"/>
          </a:xfrm>
          <a:prstGeom prst="rect">
            <a:avLst/>
          </a:prstGeom>
          <a:ln w="12700">
            <a:miter lim="400000"/>
          </a:ln>
        </p:spPr>
      </p:pic>
      <p:sp>
        <p:nvSpPr>
          <p:cNvPr id="150" name="1 in every 14 operations worldwide are a Cesarean delivery…"/>
          <p:cNvSpPr txBox="1"/>
          <p:nvPr/>
        </p:nvSpPr>
        <p:spPr>
          <a:xfrm>
            <a:off x="7233105" y="2839717"/>
            <a:ext cx="14529788" cy="3854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33399" indent="-533399">
              <a:buClr>
                <a:srgbClr val="203264"/>
              </a:buClr>
              <a:buSzPct val="140000"/>
              <a:buChar char="•"/>
              <a:defRPr sz="5700">
                <a:solidFill>
                  <a:srgbClr val="203264"/>
                </a:solidFill>
              </a:defRPr>
            </a:pPr>
            <a:r>
              <a:t>1 in every 14 operations worldwide are a Cesarean delivery</a:t>
            </a:r>
          </a:p>
          <a:p>
            <a:pPr marL="533399" indent="-533399">
              <a:buClr>
                <a:srgbClr val="203264"/>
              </a:buClr>
              <a:buSzPct val="140000"/>
              <a:buChar char="•"/>
              <a:defRPr sz="5700">
                <a:solidFill>
                  <a:srgbClr val="203264"/>
                </a:solidFill>
              </a:defRPr>
            </a:pPr>
            <a:r>
              <a:t>Global Cesarean rate increasing - 21% - 29.7 Million births</a:t>
            </a:r>
          </a:p>
        </p:txBody>
      </p:sp>
      <p:grpSp>
        <p:nvGrpSpPr>
          <p:cNvPr id="153" name="Group"/>
          <p:cNvGrpSpPr/>
          <p:nvPr/>
        </p:nvGrpSpPr>
        <p:grpSpPr>
          <a:xfrm>
            <a:off x="358535" y="7306210"/>
            <a:ext cx="23539950" cy="5822888"/>
            <a:chOff x="0" y="0"/>
            <a:chExt cx="23539949" cy="5822887"/>
          </a:xfrm>
        </p:grpSpPr>
        <p:pic>
          <p:nvPicPr>
            <p:cNvPr id="151" name="Image" descr="Image"/>
            <p:cNvPicPr>
              <a:picLocks noChangeAspect="1"/>
            </p:cNvPicPr>
            <p:nvPr/>
          </p:nvPicPr>
          <p:blipFill>
            <a:blip r:embed="rId5"/>
            <a:stretch>
              <a:fillRect/>
            </a:stretch>
          </p:blipFill>
          <p:spPr>
            <a:xfrm>
              <a:off x="0" y="459537"/>
              <a:ext cx="9490465" cy="4692171"/>
            </a:xfrm>
            <a:prstGeom prst="rect">
              <a:avLst/>
            </a:prstGeom>
            <a:ln w="63500" cap="flat">
              <a:solidFill>
                <a:srgbClr val="203264"/>
              </a:solidFill>
              <a:prstDash val="solid"/>
              <a:miter lim="400000"/>
            </a:ln>
            <a:effectLst/>
          </p:spPr>
        </p:pic>
        <p:sp>
          <p:nvSpPr>
            <p:cNvPr id="152" name="2018 WHO-WFSA International Standards for a Safe Practice of Anesthesia…"/>
            <p:cNvSpPr txBox="1"/>
            <p:nvPr/>
          </p:nvSpPr>
          <p:spPr>
            <a:xfrm>
              <a:off x="9889713" y="0"/>
              <a:ext cx="13650237" cy="58228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marL="533399" indent="-533399">
                <a:buClr>
                  <a:srgbClr val="203264"/>
                </a:buClr>
                <a:buSzPct val="140000"/>
                <a:buChar char="•"/>
                <a:defRPr sz="5400">
                  <a:solidFill>
                    <a:srgbClr val="203264"/>
                  </a:solidFill>
                </a:defRPr>
              </a:pPr>
              <a:r>
                <a:t>2018 WHO-WFSA International Standards for a Safe Practice of Anesthesia</a:t>
              </a:r>
            </a:p>
            <a:p>
              <a:pPr marL="533399" indent="-533399">
                <a:buClr>
                  <a:srgbClr val="203264"/>
                </a:buClr>
                <a:buSzPct val="140000"/>
                <a:buChar char="•"/>
                <a:defRPr sz="5400">
                  <a:solidFill>
                    <a:srgbClr val="203264"/>
                  </a:solidFill>
                </a:defRPr>
              </a:pPr>
              <a:r>
                <a:t>Access to safe anesthesia for essential surgery is a basic </a:t>
              </a:r>
              <a:r>
                <a:rPr b="1" u="sng"/>
                <a:t>human right</a:t>
              </a:r>
            </a:p>
            <a:p>
              <a:pPr marL="533399" indent="-533399">
                <a:buClr>
                  <a:srgbClr val="203264"/>
                </a:buClr>
                <a:buSzPct val="140000"/>
                <a:buChar char="•"/>
                <a:defRPr sz="5400">
                  <a:solidFill>
                    <a:srgbClr val="203264"/>
                  </a:solidFill>
                </a:defRPr>
              </a:pPr>
              <a:r>
                <a:t>WHO Level 2 - District/Provincial hospital - Cesarean </a:t>
              </a:r>
              <a:r>
                <a:rPr b="1" u="sng"/>
                <a:t>capable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ounded Rectangle"/>
          <p:cNvSpPr/>
          <p:nvPr/>
        </p:nvSpPr>
        <p:spPr>
          <a:xfrm>
            <a:off x="267101" y="220824"/>
            <a:ext cx="11818213" cy="5894061"/>
          </a:xfrm>
          <a:prstGeom prst="roundRect">
            <a:avLst>
              <a:gd name="adj" fmla="val 14166"/>
            </a:avLst>
          </a:prstGeom>
          <a:solidFill>
            <a:srgbClr val="FFFFFF"/>
          </a:solidFill>
          <a:ln w="63500">
            <a:solidFill>
              <a:srgbClr val="203264"/>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58" name="Image" descr="Image"/>
          <p:cNvPicPr>
            <a:picLocks noChangeAspect="1"/>
          </p:cNvPicPr>
          <p:nvPr/>
        </p:nvPicPr>
        <p:blipFill>
          <a:blip r:embed="rId3"/>
          <a:srcRect l="1308" r="4393"/>
          <a:stretch>
            <a:fillRect/>
          </a:stretch>
        </p:blipFill>
        <p:spPr>
          <a:xfrm>
            <a:off x="698142" y="461365"/>
            <a:ext cx="10956181" cy="5412927"/>
          </a:xfrm>
          <a:prstGeom prst="rect">
            <a:avLst/>
          </a:prstGeom>
          <a:ln w="12700">
            <a:miter lim="400000"/>
          </a:ln>
        </p:spPr>
      </p:pic>
      <p:sp>
        <p:nvSpPr>
          <p:cNvPr id="159" name="Thumbtack"/>
          <p:cNvSpPr/>
          <p:nvPr/>
        </p:nvSpPr>
        <p:spPr>
          <a:xfrm>
            <a:off x="3636405" y="1016057"/>
            <a:ext cx="357351"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60" name="Thumbtack"/>
          <p:cNvSpPr/>
          <p:nvPr/>
        </p:nvSpPr>
        <p:spPr>
          <a:xfrm>
            <a:off x="2135339" y="1235561"/>
            <a:ext cx="357351"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61" name="Thumbtack"/>
          <p:cNvSpPr/>
          <p:nvPr/>
        </p:nvSpPr>
        <p:spPr>
          <a:xfrm>
            <a:off x="2650855" y="1806579"/>
            <a:ext cx="357351"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62" name="Thumbtack"/>
          <p:cNvSpPr/>
          <p:nvPr/>
        </p:nvSpPr>
        <p:spPr>
          <a:xfrm>
            <a:off x="3166371" y="2081585"/>
            <a:ext cx="357350"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63" name="Thumbtack"/>
          <p:cNvSpPr/>
          <p:nvPr/>
        </p:nvSpPr>
        <p:spPr>
          <a:xfrm>
            <a:off x="3478378" y="2398315"/>
            <a:ext cx="357351"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64" name="Thumbtack"/>
          <p:cNvSpPr/>
          <p:nvPr/>
        </p:nvSpPr>
        <p:spPr>
          <a:xfrm>
            <a:off x="3327867" y="1369681"/>
            <a:ext cx="357351"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65" name="Thumbtack"/>
          <p:cNvSpPr/>
          <p:nvPr/>
        </p:nvSpPr>
        <p:spPr>
          <a:xfrm>
            <a:off x="5841465" y="719649"/>
            <a:ext cx="357350"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66" name="Thumbtack"/>
          <p:cNvSpPr/>
          <p:nvPr/>
        </p:nvSpPr>
        <p:spPr>
          <a:xfrm>
            <a:off x="5653952" y="1235561"/>
            <a:ext cx="357351"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67" name="Thumbtack"/>
          <p:cNvSpPr/>
          <p:nvPr/>
        </p:nvSpPr>
        <p:spPr>
          <a:xfrm>
            <a:off x="6214654" y="865150"/>
            <a:ext cx="357351"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68" name="Thumbtack"/>
          <p:cNvSpPr/>
          <p:nvPr/>
        </p:nvSpPr>
        <p:spPr>
          <a:xfrm>
            <a:off x="6508160" y="3576520"/>
            <a:ext cx="357351"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69" name="Thumbtack"/>
          <p:cNvSpPr/>
          <p:nvPr/>
        </p:nvSpPr>
        <p:spPr>
          <a:xfrm>
            <a:off x="6838669" y="3352005"/>
            <a:ext cx="357351"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70" name="Thumbtack"/>
          <p:cNvSpPr/>
          <p:nvPr/>
        </p:nvSpPr>
        <p:spPr>
          <a:xfrm>
            <a:off x="10406810" y="3352005"/>
            <a:ext cx="357351"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71" name="Thumbtack"/>
          <p:cNvSpPr/>
          <p:nvPr/>
        </p:nvSpPr>
        <p:spPr>
          <a:xfrm>
            <a:off x="9904784" y="2081585"/>
            <a:ext cx="357351"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72" name="Thumbtack"/>
          <p:cNvSpPr/>
          <p:nvPr/>
        </p:nvSpPr>
        <p:spPr>
          <a:xfrm>
            <a:off x="10161289" y="1235561"/>
            <a:ext cx="357351"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73" name="Thumbtack"/>
          <p:cNvSpPr/>
          <p:nvPr/>
        </p:nvSpPr>
        <p:spPr>
          <a:xfrm>
            <a:off x="8493716" y="1806579"/>
            <a:ext cx="357351"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74" name="Thumbtack"/>
          <p:cNvSpPr/>
          <p:nvPr/>
        </p:nvSpPr>
        <p:spPr>
          <a:xfrm>
            <a:off x="7676086" y="1806579"/>
            <a:ext cx="357351"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75" name="Thumbtack"/>
          <p:cNvSpPr/>
          <p:nvPr/>
        </p:nvSpPr>
        <p:spPr>
          <a:xfrm>
            <a:off x="7471734" y="1508062"/>
            <a:ext cx="357351"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76" name="Thumbtack"/>
          <p:cNvSpPr/>
          <p:nvPr/>
        </p:nvSpPr>
        <p:spPr>
          <a:xfrm>
            <a:off x="7073834" y="1369681"/>
            <a:ext cx="357350"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77" name="Thumbtack"/>
          <p:cNvSpPr/>
          <p:nvPr/>
        </p:nvSpPr>
        <p:spPr>
          <a:xfrm>
            <a:off x="9199250" y="2398315"/>
            <a:ext cx="357350" cy="798548"/>
          </a:xfrm>
          <a:custGeom>
            <a:avLst/>
            <a:gdLst/>
            <a:ahLst/>
            <a:cxnLst>
              <a:cxn ang="0">
                <a:pos x="wd2" y="hd2"/>
              </a:cxn>
              <a:cxn ang="5400000">
                <a:pos x="wd2" y="hd2"/>
              </a:cxn>
              <a:cxn ang="10800000">
                <a:pos x="wd2" y="hd2"/>
              </a:cxn>
              <a:cxn ang="16200000">
                <a:pos x="wd2" y="hd2"/>
              </a:cxn>
            </a:cxnLst>
            <a:rect l="0" t="0" r="r" b="b"/>
            <a:pathLst>
              <a:path w="21600" h="21600" extrusionOk="0">
                <a:moveTo>
                  <a:pt x="192" y="0"/>
                </a:moveTo>
                <a:cubicBezTo>
                  <a:pt x="156" y="1501"/>
                  <a:pt x="1266" y="2873"/>
                  <a:pt x="3100" y="3888"/>
                </a:cubicBezTo>
                <a:lnTo>
                  <a:pt x="3100" y="9202"/>
                </a:lnTo>
                <a:cubicBezTo>
                  <a:pt x="1217" y="10196"/>
                  <a:pt x="36" y="11557"/>
                  <a:pt x="0" y="13058"/>
                </a:cubicBezTo>
                <a:lnTo>
                  <a:pt x="9703" y="13058"/>
                </a:lnTo>
                <a:lnTo>
                  <a:pt x="9703" y="20228"/>
                </a:lnTo>
                <a:lnTo>
                  <a:pt x="10800" y="21600"/>
                </a:lnTo>
                <a:lnTo>
                  <a:pt x="11897" y="20228"/>
                </a:lnTo>
                <a:lnTo>
                  <a:pt x="11897" y="13051"/>
                </a:lnTo>
                <a:lnTo>
                  <a:pt x="21600" y="13051"/>
                </a:lnTo>
                <a:cubicBezTo>
                  <a:pt x="21564" y="11550"/>
                  <a:pt x="20383" y="10190"/>
                  <a:pt x="18500" y="9197"/>
                </a:cubicBezTo>
                <a:lnTo>
                  <a:pt x="18500" y="3888"/>
                </a:lnTo>
                <a:cubicBezTo>
                  <a:pt x="20334" y="2873"/>
                  <a:pt x="21444" y="1507"/>
                  <a:pt x="21408" y="0"/>
                </a:cubicBezTo>
                <a:cubicBezTo>
                  <a:pt x="21082" y="0"/>
                  <a:pt x="192" y="0"/>
                  <a:pt x="192" y="0"/>
                </a:cubicBezTo>
                <a:close/>
              </a:path>
            </a:pathLst>
          </a:custGeom>
          <a:solidFill>
            <a:srgbClr val="E41A23"/>
          </a:solidFill>
          <a:ln w="508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grpSp>
        <p:nvGrpSpPr>
          <p:cNvPr id="180" name="Group"/>
          <p:cNvGrpSpPr/>
          <p:nvPr/>
        </p:nvGrpSpPr>
        <p:grpSpPr>
          <a:xfrm>
            <a:off x="267101" y="6294239"/>
            <a:ext cx="11818213" cy="5894061"/>
            <a:chOff x="0" y="0"/>
            <a:chExt cx="11818211" cy="5894059"/>
          </a:xfrm>
        </p:grpSpPr>
        <p:sp>
          <p:nvSpPr>
            <p:cNvPr id="178" name="Rounded Rectangle"/>
            <p:cNvSpPr/>
            <p:nvPr/>
          </p:nvSpPr>
          <p:spPr>
            <a:xfrm>
              <a:off x="0" y="0"/>
              <a:ext cx="11818212" cy="5894060"/>
            </a:xfrm>
            <a:prstGeom prst="roundRect">
              <a:avLst>
                <a:gd name="adj" fmla="val 14166"/>
              </a:avLst>
            </a:prstGeom>
            <a:solidFill>
              <a:srgbClr val="E6F8F8"/>
            </a:solidFill>
            <a:ln w="63500" cap="flat">
              <a:solidFill>
                <a:srgbClr val="203264"/>
              </a:solidFill>
              <a:prstDash val="solid"/>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79" name="delphi_method_to_provide_final_report_based_on_responses_slide01.jpg" descr="delphi_method_to_provide_final_report_based_on_responses_slide01.jpg"/>
            <p:cNvPicPr>
              <a:picLocks noChangeAspect="1"/>
            </p:cNvPicPr>
            <p:nvPr/>
          </p:nvPicPr>
          <p:blipFill>
            <a:blip r:embed="rId4"/>
            <a:srcRect l="2708" t="24863" r="2708" b="29483"/>
            <a:stretch>
              <a:fillRect/>
            </a:stretch>
          </p:blipFill>
          <p:spPr>
            <a:xfrm>
              <a:off x="184184" y="599712"/>
              <a:ext cx="11450030" cy="4694440"/>
            </a:xfrm>
            <a:prstGeom prst="rect">
              <a:avLst/>
            </a:prstGeom>
            <a:ln w="12700" cap="flat">
              <a:noFill/>
              <a:miter lim="400000"/>
            </a:ln>
            <a:effectLst/>
          </p:spPr>
        </p:pic>
      </p:grpSp>
      <p:grpSp>
        <p:nvGrpSpPr>
          <p:cNvPr id="192" name="Group"/>
          <p:cNvGrpSpPr/>
          <p:nvPr/>
        </p:nvGrpSpPr>
        <p:grpSpPr>
          <a:xfrm>
            <a:off x="12298685" y="114299"/>
            <a:ext cx="11818213" cy="6000586"/>
            <a:chOff x="0" y="0"/>
            <a:chExt cx="11818211" cy="6000584"/>
          </a:xfrm>
        </p:grpSpPr>
        <p:sp>
          <p:nvSpPr>
            <p:cNvPr id="181" name="Rounded Rectangle"/>
            <p:cNvSpPr/>
            <p:nvPr/>
          </p:nvSpPr>
          <p:spPr>
            <a:xfrm>
              <a:off x="0" y="106524"/>
              <a:ext cx="11818212" cy="5894061"/>
            </a:xfrm>
            <a:prstGeom prst="roundRect">
              <a:avLst>
                <a:gd name="adj" fmla="val 14166"/>
              </a:avLst>
            </a:prstGeom>
            <a:solidFill>
              <a:srgbClr val="E6F8F8"/>
            </a:solidFill>
            <a:ln w="63500" cap="flat">
              <a:solidFill>
                <a:srgbClr val="203264"/>
              </a:solidFill>
              <a:prstDash val="solid"/>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82" name="Anesthesia Personnel"/>
            <p:cNvSpPr txBox="1"/>
            <p:nvPr/>
          </p:nvSpPr>
          <p:spPr>
            <a:xfrm>
              <a:off x="255118" y="2150748"/>
              <a:ext cx="3521343" cy="1270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a:defRPr sz="4000" b="1"/>
              </a:lvl1pPr>
            </a:lstStyle>
            <a:p>
              <a:r>
                <a:t>Anesthesia Personnel</a:t>
              </a:r>
            </a:p>
          </p:txBody>
        </p:sp>
        <p:sp>
          <p:nvSpPr>
            <p:cNvPr id="183" name="Medications"/>
            <p:cNvSpPr txBox="1"/>
            <p:nvPr/>
          </p:nvSpPr>
          <p:spPr>
            <a:xfrm>
              <a:off x="4148435" y="2431520"/>
              <a:ext cx="3521343" cy="709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a:defRPr sz="4000" b="1"/>
              </a:lvl1pPr>
            </a:lstStyle>
            <a:p>
              <a:r>
                <a:t>Medications</a:t>
              </a:r>
            </a:p>
          </p:txBody>
        </p:sp>
        <p:sp>
          <p:nvSpPr>
            <p:cNvPr id="184" name="Institutional Requirements"/>
            <p:cNvSpPr txBox="1"/>
            <p:nvPr/>
          </p:nvSpPr>
          <p:spPr>
            <a:xfrm>
              <a:off x="8003451" y="2072920"/>
              <a:ext cx="3521343" cy="1270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a:defRPr sz="4000" b="1"/>
              </a:lvl1pPr>
            </a:lstStyle>
            <a:p>
              <a:r>
                <a:t>Institutional Requirements</a:t>
              </a:r>
            </a:p>
          </p:txBody>
        </p:sp>
        <p:sp>
          <p:nvSpPr>
            <p:cNvPr id="185" name="Airway Mgmt"/>
            <p:cNvSpPr txBox="1"/>
            <p:nvPr/>
          </p:nvSpPr>
          <p:spPr>
            <a:xfrm>
              <a:off x="8984932" y="3941458"/>
              <a:ext cx="2349501" cy="1270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a:defRPr sz="4000" b="1"/>
              </a:lvl1pPr>
            </a:lstStyle>
            <a:p>
              <a:r>
                <a:t>Airway Mgmt</a:t>
              </a:r>
            </a:p>
          </p:txBody>
        </p:sp>
        <p:sp>
          <p:nvSpPr>
            <p:cNvPr id="186" name="Patient Monitoring"/>
            <p:cNvSpPr txBox="1"/>
            <p:nvPr/>
          </p:nvSpPr>
          <p:spPr>
            <a:xfrm>
              <a:off x="2323274" y="3941458"/>
              <a:ext cx="3521343" cy="1270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ctr">
                <a:defRPr sz="4000" b="1"/>
              </a:lvl1pPr>
            </a:lstStyle>
            <a:p>
              <a:r>
                <a:t>Patient Monitoring</a:t>
              </a:r>
            </a:p>
          </p:txBody>
        </p:sp>
        <p:pic>
          <p:nvPicPr>
            <p:cNvPr id="187" name="noun-hospital-7700957-00449F.png" descr="noun-hospital-7700957-00449F.png"/>
            <p:cNvPicPr>
              <a:picLocks noChangeAspect="1"/>
            </p:cNvPicPr>
            <p:nvPr/>
          </p:nvPicPr>
          <p:blipFill>
            <a:blip r:embed="rId5"/>
            <a:stretch>
              <a:fillRect/>
            </a:stretch>
          </p:blipFill>
          <p:spPr>
            <a:xfrm>
              <a:off x="8935714" y="195535"/>
              <a:ext cx="1959150" cy="1959150"/>
            </a:xfrm>
            <a:prstGeom prst="rect">
              <a:avLst/>
            </a:prstGeom>
            <a:ln w="12700" cap="flat">
              <a:noFill/>
              <a:miter lim="400000"/>
            </a:ln>
            <a:effectLst/>
          </p:spPr>
        </p:pic>
        <p:pic>
          <p:nvPicPr>
            <p:cNvPr id="188" name="noun-vaccination-7521517-00449F.png" descr="noun-vaccination-7521517-00449F.png"/>
            <p:cNvPicPr>
              <a:picLocks noChangeAspect="1"/>
            </p:cNvPicPr>
            <p:nvPr/>
          </p:nvPicPr>
          <p:blipFill>
            <a:blip r:embed="rId6"/>
            <a:stretch>
              <a:fillRect/>
            </a:stretch>
          </p:blipFill>
          <p:spPr>
            <a:xfrm>
              <a:off x="4732014" y="0"/>
              <a:ext cx="2456097" cy="2456097"/>
            </a:xfrm>
            <a:prstGeom prst="rect">
              <a:avLst/>
            </a:prstGeom>
            <a:ln w="12700" cap="flat">
              <a:noFill/>
              <a:miter lim="400000"/>
            </a:ln>
            <a:effectLst/>
          </p:spPr>
        </p:pic>
        <p:pic>
          <p:nvPicPr>
            <p:cNvPr id="189" name="noun-doctors-5866566-00449F.png" descr="noun-doctors-5866566-00449F.png"/>
            <p:cNvPicPr>
              <a:picLocks noChangeAspect="1"/>
            </p:cNvPicPr>
            <p:nvPr/>
          </p:nvPicPr>
          <p:blipFill>
            <a:blip r:embed="rId7"/>
            <a:stretch>
              <a:fillRect/>
            </a:stretch>
          </p:blipFill>
          <p:spPr>
            <a:xfrm>
              <a:off x="842721" y="152400"/>
              <a:ext cx="2349501" cy="2349500"/>
            </a:xfrm>
            <a:prstGeom prst="rect">
              <a:avLst/>
            </a:prstGeom>
            <a:ln w="12700" cap="flat">
              <a:noFill/>
              <a:miter lim="400000"/>
            </a:ln>
            <a:effectLst/>
          </p:spPr>
        </p:pic>
        <p:pic>
          <p:nvPicPr>
            <p:cNvPr id="190" name="noun-resuscitator-5041672-00449F.png" descr="noun-resuscitator-5041672-00449F.png"/>
            <p:cNvPicPr>
              <a:picLocks noChangeAspect="1"/>
            </p:cNvPicPr>
            <p:nvPr/>
          </p:nvPicPr>
          <p:blipFill>
            <a:blip r:embed="rId8"/>
            <a:stretch>
              <a:fillRect/>
            </a:stretch>
          </p:blipFill>
          <p:spPr>
            <a:xfrm>
              <a:off x="6535414" y="3213100"/>
              <a:ext cx="2727277" cy="2727276"/>
            </a:xfrm>
            <a:prstGeom prst="rect">
              <a:avLst/>
            </a:prstGeom>
            <a:ln w="12700" cap="flat">
              <a:noFill/>
              <a:miter lim="400000"/>
            </a:ln>
            <a:effectLst/>
          </p:spPr>
        </p:pic>
        <p:pic>
          <p:nvPicPr>
            <p:cNvPr id="191" name="noun-ecg-monitor-6619757-00449F.png" descr="noun-ecg-monitor-6619757-00449F.png"/>
            <p:cNvPicPr>
              <a:picLocks noChangeAspect="1"/>
            </p:cNvPicPr>
            <p:nvPr/>
          </p:nvPicPr>
          <p:blipFill>
            <a:blip r:embed="rId9"/>
            <a:stretch>
              <a:fillRect/>
            </a:stretch>
          </p:blipFill>
          <p:spPr>
            <a:xfrm>
              <a:off x="477514" y="3556000"/>
              <a:ext cx="2022650" cy="2022649"/>
            </a:xfrm>
            <a:prstGeom prst="rect">
              <a:avLst/>
            </a:prstGeom>
            <a:ln w="12700" cap="flat">
              <a:noFill/>
              <a:miter lim="400000"/>
            </a:ln>
            <a:effectLst/>
          </p:spPr>
        </p:pic>
      </p:grpSp>
      <p:sp>
        <p:nvSpPr>
          <p:cNvPr id="193" name="≥ 75% rated as “Extremely Important” or “Very Important” = consensus for inclusion…"/>
          <p:cNvSpPr txBox="1"/>
          <p:nvPr/>
        </p:nvSpPr>
        <p:spPr>
          <a:xfrm>
            <a:off x="542075" y="6918261"/>
            <a:ext cx="11268266" cy="4646017"/>
          </a:xfrm>
          <a:prstGeom prst="rect">
            <a:avLst/>
          </a:prstGeom>
          <a:solidFill>
            <a:srgbClr val="E6F8F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55600" indent="-355600">
              <a:buClr>
                <a:srgbClr val="203264"/>
              </a:buClr>
              <a:buSzPct val="140000"/>
              <a:buChar char="•"/>
            </a:pPr>
            <a:r>
              <a:t>≥ 75% rated as “Extremely Important” or “Very Important” = consensus for inclusion</a:t>
            </a:r>
          </a:p>
          <a:p>
            <a:pPr marL="355600" indent="-355600">
              <a:buClr>
                <a:srgbClr val="203264"/>
              </a:buClr>
              <a:buSzPct val="140000"/>
              <a:buChar char="•"/>
            </a:pPr>
            <a:r>
              <a:t>≥ 75% rated as “Slightly Important” or “Not Important at all” = consensus exclusion </a:t>
            </a:r>
          </a:p>
        </p:txBody>
      </p:sp>
      <p:grpSp>
        <p:nvGrpSpPr>
          <p:cNvPr id="196" name="Group"/>
          <p:cNvGrpSpPr/>
          <p:nvPr/>
        </p:nvGrpSpPr>
        <p:grpSpPr>
          <a:xfrm>
            <a:off x="267102" y="293766"/>
            <a:ext cx="23849796" cy="11894534"/>
            <a:chOff x="0" y="0"/>
            <a:chExt cx="23849795" cy="11894532"/>
          </a:xfrm>
        </p:grpSpPr>
        <p:sp>
          <p:nvSpPr>
            <p:cNvPr id="194" name="Rounded Rectangle"/>
            <p:cNvSpPr/>
            <p:nvPr/>
          </p:nvSpPr>
          <p:spPr>
            <a:xfrm>
              <a:off x="0" y="0"/>
              <a:ext cx="23849796" cy="11894533"/>
            </a:xfrm>
            <a:prstGeom prst="roundRect">
              <a:avLst>
                <a:gd name="adj" fmla="val 14166"/>
              </a:avLst>
            </a:prstGeom>
            <a:solidFill>
              <a:srgbClr val="FFFFFF"/>
            </a:solidFill>
            <a:ln w="63500" cap="flat">
              <a:solidFill>
                <a:srgbClr val="203264"/>
              </a:solidFill>
              <a:prstDash val="solid"/>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95" name="Image" descr="Image"/>
            <p:cNvPicPr>
              <a:picLocks/>
            </p:cNvPicPr>
            <p:nvPr/>
          </p:nvPicPr>
          <p:blipFill>
            <a:blip r:embed="rId10"/>
            <a:stretch>
              <a:fillRect/>
            </a:stretch>
          </p:blipFill>
          <p:spPr>
            <a:xfrm>
              <a:off x="2049209" y="133529"/>
              <a:ext cx="19751381" cy="11627474"/>
            </a:xfrm>
            <a:prstGeom prst="rect">
              <a:avLst/>
            </a:prstGeom>
            <a:ln w="12700" cap="flat">
              <a:noFill/>
              <a:miter lim="400000"/>
            </a:ln>
            <a:effectLst/>
          </p:spPr>
        </p:pic>
      </p:grpSp>
      <p:sp>
        <p:nvSpPr>
          <p:cNvPr id="2" name="TextBox 1">
            <a:extLst>
              <a:ext uri="{FF2B5EF4-FFF2-40B4-BE49-F238E27FC236}">
                <a16:creationId xmlns:a16="http://schemas.microsoft.com/office/drawing/2014/main" id="{20DDA649-76E1-6257-E2ED-767ECDD75024}"/>
              </a:ext>
            </a:extLst>
          </p:cNvPr>
          <p:cNvSpPr txBox="1"/>
          <p:nvPr/>
        </p:nvSpPr>
        <p:spPr>
          <a:xfrm>
            <a:off x="19454293" y="12204369"/>
            <a:ext cx="4507644"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800" b="1" i="0" u="none" strike="noStrike" cap="none" spc="0" normalizeH="0" baseline="0" dirty="0">
                <a:ln>
                  <a:noFill/>
                </a:ln>
                <a:solidFill>
                  <a:srgbClr val="FFFFFF"/>
                </a:solidFill>
                <a:effectLst/>
                <a:uFillTx/>
                <a:latin typeface="+mn-lt"/>
                <a:ea typeface="+mn-ea"/>
                <a:cs typeface="+mn-cs"/>
                <a:sym typeface="Helvetica Neue"/>
              </a:rPr>
              <a:t>#SOAPAM2025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65"/>
                                        </p:tgtEl>
                                        <p:attrNameLst>
                                          <p:attrName>style.visibility</p:attrName>
                                        </p:attrNameLst>
                                      </p:cBhvr>
                                      <p:to>
                                        <p:strVal val="visible"/>
                                      </p:to>
                                    </p:set>
                                    <p:anim calcmode="lin" valueType="num">
                                      <p:cBhvr>
                                        <p:cTn id="7" dur="100" fill="hold"/>
                                        <p:tgtEl>
                                          <p:spTgt spid="165"/>
                                        </p:tgtEl>
                                        <p:attrNameLst>
                                          <p:attrName>ppt_x</p:attrName>
                                        </p:attrNameLst>
                                      </p:cBhvr>
                                      <p:tavLst>
                                        <p:tav tm="0">
                                          <p:val>
                                            <p:strVal val="#ppt_x"/>
                                          </p:val>
                                        </p:tav>
                                        <p:tav tm="100000">
                                          <p:val>
                                            <p:strVal val="#ppt_x"/>
                                          </p:val>
                                        </p:tav>
                                      </p:tavLst>
                                    </p:anim>
                                    <p:anim calcmode="lin" valueType="num">
                                      <p:cBhvr>
                                        <p:cTn id="8" dur="100" fill="hold"/>
                                        <p:tgtEl>
                                          <p:spTgt spid="165"/>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grpId="2" nodeType="afterEffect">
                                  <p:stCondLst>
                                    <p:cond delay="0"/>
                                  </p:stCondLst>
                                  <p:iterate>
                                    <p:tmAbs val="0"/>
                                  </p:iterate>
                                  <p:childTnLst>
                                    <p:set>
                                      <p:cBhvr>
                                        <p:cTn id="11" fill="hold"/>
                                        <p:tgtEl>
                                          <p:spTgt spid="167"/>
                                        </p:tgtEl>
                                        <p:attrNameLst>
                                          <p:attrName>style.visibility</p:attrName>
                                        </p:attrNameLst>
                                      </p:cBhvr>
                                      <p:to>
                                        <p:strVal val="visible"/>
                                      </p:to>
                                    </p:set>
                                    <p:anim calcmode="lin" valueType="num">
                                      <p:cBhvr>
                                        <p:cTn id="12" dur="100" fill="hold"/>
                                        <p:tgtEl>
                                          <p:spTgt spid="167"/>
                                        </p:tgtEl>
                                        <p:attrNameLst>
                                          <p:attrName>ppt_x</p:attrName>
                                        </p:attrNameLst>
                                      </p:cBhvr>
                                      <p:tavLst>
                                        <p:tav tm="0">
                                          <p:val>
                                            <p:strVal val="#ppt_x"/>
                                          </p:val>
                                        </p:tav>
                                        <p:tav tm="100000">
                                          <p:val>
                                            <p:strVal val="#ppt_x"/>
                                          </p:val>
                                        </p:tav>
                                      </p:tavLst>
                                    </p:anim>
                                    <p:anim calcmode="lin" valueType="num">
                                      <p:cBhvr>
                                        <p:cTn id="13" dur="100" fill="hold"/>
                                        <p:tgtEl>
                                          <p:spTgt spid="167"/>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grpId="3" nodeType="afterEffect">
                                  <p:stCondLst>
                                    <p:cond delay="0"/>
                                  </p:stCondLst>
                                  <p:iterate>
                                    <p:tmAbs val="0"/>
                                  </p:iterate>
                                  <p:childTnLst>
                                    <p:set>
                                      <p:cBhvr>
                                        <p:cTn id="16" fill="hold"/>
                                        <p:tgtEl>
                                          <p:spTgt spid="159"/>
                                        </p:tgtEl>
                                        <p:attrNameLst>
                                          <p:attrName>style.visibility</p:attrName>
                                        </p:attrNameLst>
                                      </p:cBhvr>
                                      <p:to>
                                        <p:strVal val="visible"/>
                                      </p:to>
                                    </p:set>
                                    <p:anim calcmode="lin" valueType="num">
                                      <p:cBhvr>
                                        <p:cTn id="17" dur="100" fill="hold"/>
                                        <p:tgtEl>
                                          <p:spTgt spid="159"/>
                                        </p:tgtEl>
                                        <p:attrNameLst>
                                          <p:attrName>ppt_x</p:attrName>
                                        </p:attrNameLst>
                                      </p:cBhvr>
                                      <p:tavLst>
                                        <p:tav tm="0">
                                          <p:val>
                                            <p:strVal val="#ppt_x"/>
                                          </p:val>
                                        </p:tav>
                                        <p:tav tm="100000">
                                          <p:val>
                                            <p:strVal val="#ppt_x"/>
                                          </p:val>
                                        </p:tav>
                                      </p:tavLst>
                                    </p:anim>
                                    <p:anim calcmode="lin" valueType="num">
                                      <p:cBhvr>
                                        <p:cTn id="18" dur="100" fill="hold"/>
                                        <p:tgtEl>
                                          <p:spTgt spid="159"/>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grpId="4" nodeType="afterEffect">
                                  <p:stCondLst>
                                    <p:cond delay="0"/>
                                  </p:stCondLst>
                                  <p:iterate>
                                    <p:tmAbs val="0"/>
                                  </p:iterate>
                                  <p:childTnLst>
                                    <p:set>
                                      <p:cBhvr>
                                        <p:cTn id="21" fill="hold"/>
                                        <p:tgtEl>
                                          <p:spTgt spid="160"/>
                                        </p:tgtEl>
                                        <p:attrNameLst>
                                          <p:attrName>style.visibility</p:attrName>
                                        </p:attrNameLst>
                                      </p:cBhvr>
                                      <p:to>
                                        <p:strVal val="visible"/>
                                      </p:to>
                                    </p:set>
                                    <p:anim calcmode="lin" valueType="num">
                                      <p:cBhvr>
                                        <p:cTn id="22" dur="100" fill="hold"/>
                                        <p:tgtEl>
                                          <p:spTgt spid="160"/>
                                        </p:tgtEl>
                                        <p:attrNameLst>
                                          <p:attrName>ppt_x</p:attrName>
                                        </p:attrNameLst>
                                      </p:cBhvr>
                                      <p:tavLst>
                                        <p:tav tm="0">
                                          <p:val>
                                            <p:strVal val="#ppt_x"/>
                                          </p:val>
                                        </p:tav>
                                        <p:tav tm="100000">
                                          <p:val>
                                            <p:strVal val="#ppt_x"/>
                                          </p:val>
                                        </p:tav>
                                      </p:tavLst>
                                    </p:anim>
                                    <p:anim calcmode="lin" valueType="num">
                                      <p:cBhvr>
                                        <p:cTn id="23" dur="100" fill="hold"/>
                                        <p:tgtEl>
                                          <p:spTgt spid="160"/>
                                        </p:tgtEl>
                                        <p:attrNameLst>
                                          <p:attrName>ppt_y</p:attrName>
                                        </p:attrNameLst>
                                      </p:cBhvr>
                                      <p:tavLst>
                                        <p:tav tm="0">
                                          <p:val>
                                            <p:strVal val="0-#ppt_h/2"/>
                                          </p:val>
                                        </p:tav>
                                        <p:tav tm="100000">
                                          <p:val>
                                            <p:strVal val="#ppt_y"/>
                                          </p:val>
                                        </p:tav>
                                      </p:tavLst>
                                    </p:anim>
                                  </p:childTnLst>
                                </p:cTn>
                              </p:par>
                            </p:childTnLst>
                          </p:cTn>
                        </p:par>
                        <p:par>
                          <p:cTn id="24" fill="hold">
                            <p:stCondLst>
                              <p:cond delay="400"/>
                            </p:stCondLst>
                            <p:childTnLst>
                              <p:par>
                                <p:cTn id="25" presetID="2" presetClass="entr" presetSubtype="1" fill="hold" grpId="5" nodeType="afterEffect">
                                  <p:stCondLst>
                                    <p:cond delay="0"/>
                                  </p:stCondLst>
                                  <p:iterate>
                                    <p:tmAbs val="0"/>
                                  </p:iterate>
                                  <p:childTnLst>
                                    <p:set>
                                      <p:cBhvr>
                                        <p:cTn id="26" fill="hold"/>
                                        <p:tgtEl>
                                          <p:spTgt spid="172"/>
                                        </p:tgtEl>
                                        <p:attrNameLst>
                                          <p:attrName>style.visibility</p:attrName>
                                        </p:attrNameLst>
                                      </p:cBhvr>
                                      <p:to>
                                        <p:strVal val="visible"/>
                                      </p:to>
                                    </p:set>
                                    <p:anim calcmode="lin" valueType="num">
                                      <p:cBhvr>
                                        <p:cTn id="27" dur="100" fill="hold"/>
                                        <p:tgtEl>
                                          <p:spTgt spid="172"/>
                                        </p:tgtEl>
                                        <p:attrNameLst>
                                          <p:attrName>ppt_x</p:attrName>
                                        </p:attrNameLst>
                                      </p:cBhvr>
                                      <p:tavLst>
                                        <p:tav tm="0">
                                          <p:val>
                                            <p:strVal val="#ppt_x"/>
                                          </p:val>
                                        </p:tav>
                                        <p:tav tm="100000">
                                          <p:val>
                                            <p:strVal val="#ppt_x"/>
                                          </p:val>
                                        </p:tav>
                                      </p:tavLst>
                                    </p:anim>
                                    <p:anim calcmode="lin" valueType="num">
                                      <p:cBhvr>
                                        <p:cTn id="28" dur="100" fill="hold"/>
                                        <p:tgtEl>
                                          <p:spTgt spid="172"/>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2" presetClass="entr" presetSubtype="1" fill="hold" grpId="6" nodeType="afterEffect">
                                  <p:stCondLst>
                                    <p:cond delay="0"/>
                                  </p:stCondLst>
                                  <p:iterate>
                                    <p:tmAbs val="0"/>
                                  </p:iterate>
                                  <p:childTnLst>
                                    <p:set>
                                      <p:cBhvr>
                                        <p:cTn id="31" fill="hold"/>
                                        <p:tgtEl>
                                          <p:spTgt spid="166"/>
                                        </p:tgtEl>
                                        <p:attrNameLst>
                                          <p:attrName>style.visibility</p:attrName>
                                        </p:attrNameLst>
                                      </p:cBhvr>
                                      <p:to>
                                        <p:strVal val="visible"/>
                                      </p:to>
                                    </p:set>
                                    <p:anim calcmode="lin" valueType="num">
                                      <p:cBhvr>
                                        <p:cTn id="32" dur="100" fill="hold"/>
                                        <p:tgtEl>
                                          <p:spTgt spid="166"/>
                                        </p:tgtEl>
                                        <p:attrNameLst>
                                          <p:attrName>ppt_x</p:attrName>
                                        </p:attrNameLst>
                                      </p:cBhvr>
                                      <p:tavLst>
                                        <p:tav tm="0">
                                          <p:val>
                                            <p:strVal val="#ppt_x"/>
                                          </p:val>
                                        </p:tav>
                                        <p:tav tm="100000">
                                          <p:val>
                                            <p:strVal val="#ppt_x"/>
                                          </p:val>
                                        </p:tav>
                                      </p:tavLst>
                                    </p:anim>
                                    <p:anim calcmode="lin" valueType="num">
                                      <p:cBhvr>
                                        <p:cTn id="33" dur="100" fill="hold"/>
                                        <p:tgtEl>
                                          <p:spTgt spid="166"/>
                                        </p:tgtEl>
                                        <p:attrNameLst>
                                          <p:attrName>ppt_y</p:attrName>
                                        </p:attrNameLst>
                                      </p:cBhvr>
                                      <p:tavLst>
                                        <p:tav tm="0">
                                          <p:val>
                                            <p:strVal val="0-#ppt_h/2"/>
                                          </p:val>
                                        </p:tav>
                                        <p:tav tm="100000">
                                          <p:val>
                                            <p:strVal val="#ppt_y"/>
                                          </p:val>
                                        </p:tav>
                                      </p:tavLst>
                                    </p:anim>
                                  </p:childTnLst>
                                </p:cTn>
                              </p:par>
                            </p:childTnLst>
                          </p:cTn>
                        </p:par>
                        <p:par>
                          <p:cTn id="34" fill="hold">
                            <p:stCondLst>
                              <p:cond delay="600"/>
                            </p:stCondLst>
                            <p:childTnLst>
                              <p:par>
                                <p:cTn id="35" presetID="2" presetClass="entr" presetSubtype="1" fill="hold" grpId="7" nodeType="afterEffect">
                                  <p:stCondLst>
                                    <p:cond delay="0"/>
                                  </p:stCondLst>
                                  <p:iterate>
                                    <p:tmAbs val="0"/>
                                  </p:iterate>
                                  <p:childTnLst>
                                    <p:set>
                                      <p:cBhvr>
                                        <p:cTn id="36" fill="hold"/>
                                        <p:tgtEl>
                                          <p:spTgt spid="164"/>
                                        </p:tgtEl>
                                        <p:attrNameLst>
                                          <p:attrName>style.visibility</p:attrName>
                                        </p:attrNameLst>
                                      </p:cBhvr>
                                      <p:to>
                                        <p:strVal val="visible"/>
                                      </p:to>
                                    </p:set>
                                    <p:anim calcmode="lin" valueType="num">
                                      <p:cBhvr>
                                        <p:cTn id="37" dur="100" fill="hold"/>
                                        <p:tgtEl>
                                          <p:spTgt spid="164"/>
                                        </p:tgtEl>
                                        <p:attrNameLst>
                                          <p:attrName>ppt_x</p:attrName>
                                        </p:attrNameLst>
                                      </p:cBhvr>
                                      <p:tavLst>
                                        <p:tav tm="0">
                                          <p:val>
                                            <p:strVal val="#ppt_x"/>
                                          </p:val>
                                        </p:tav>
                                        <p:tav tm="100000">
                                          <p:val>
                                            <p:strVal val="#ppt_x"/>
                                          </p:val>
                                        </p:tav>
                                      </p:tavLst>
                                    </p:anim>
                                    <p:anim calcmode="lin" valueType="num">
                                      <p:cBhvr>
                                        <p:cTn id="38" dur="100" fill="hold"/>
                                        <p:tgtEl>
                                          <p:spTgt spid="164"/>
                                        </p:tgtEl>
                                        <p:attrNameLst>
                                          <p:attrName>ppt_y</p:attrName>
                                        </p:attrNameLst>
                                      </p:cBhvr>
                                      <p:tavLst>
                                        <p:tav tm="0">
                                          <p:val>
                                            <p:strVal val="0-#ppt_h/2"/>
                                          </p:val>
                                        </p:tav>
                                        <p:tav tm="100000">
                                          <p:val>
                                            <p:strVal val="#ppt_y"/>
                                          </p:val>
                                        </p:tav>
                                      </p:tavLst>
                                    </p:anim>
                                  </p:childTnLst>
                                </p:cTn>
                              </p:par>
                            </p:childTnLst>
                          </p:cTn>
                        </p:par>
                        <p:par>
                          <p:cTn id="39" fill="hold">
                            <p:stCondLst>
                              <p:cond delay="700"/>
                            </p:stCondLst>
                            <p:childTnLst>
                              <p:par>
                                <p:cTn id="40" presetID="2" presetClass="entr" presetSubtype="1" fill="hold" grpId="8" nodeType="afterEffect">
                                  <p:stCondLst>
                                    <p:cond delay="0"/>
                                  </p:stCondLst>
                                  <p:iterate>
                                    <p:tmAbs val="0"/>
                                  </p:iterate>
                                  <p:childTnLst>
                                    <p:set>
                                      <p:cBhvr>
                                        <p:cTn id="41" fill="hold"/>
                                        <p:tgtEl>
                                          <p:spTgt spid="176"/>
                                        </p:tgtEl>
                                        <p:attrNameLst>
                                          <p:attrName>style.visibility</p:attrName>
                                        </p:attrNameLst>
                                      </p:cBhvr>
                                      <p:to>
                                        <p:strVal val="visible"/>
                                      </p:to>
                                    </p:set>
                                    <p:anim calcmode="lin" valueType="num">
                                      <p:cBhvr>
                                        <p:cTn id="42" dur="100" fill="hold"/>
                                        <p:tgtEl>
                                          <p:spTgt spid="176"/>
                                        </p:tgtEl>
                                        <p:attrNameLst>
                                          <p:attrName>ppt_x</p:attrName>
                                        </p:attrNameLst>
                                      </p:cBhvr>
                                      <p:tavLst>
                                        <p:tav tm="0">
                                          <p:val>
                                            <p:strVal val="#ppt_x"/>
                                          </p:val>
                                        </p:tav>
                                        <p:tav tm="100000">
                                          <p:val>
                                            <p:strVal val="#ppt_x"/>
                                          </p:val>
                                        </p:tav>
                                      </p:tavLst>
                                    </p:anim>
                                    <p:anim calcmode="lin" valueType="num">
                                      <p:cBhvr>
                                        <p:cTn id="43" dur="100" fill="hold"/>
                                        <p:tgtEl>
                                          <p:spTgt spid="176"/>
                                        </p:tgtEl>
                                        <p:attrNameLst>
                                          <p:attrName>ppt_y</p:attrName>
                                        </p:attrNameLst>
                                      </p:cBhvr>
                                      <p:tavLst>
                                        <p:tav tm="0">
                                          <p:val>
                                            <p:strVal val="0-#ppt_h/2"/>
                                          </p:val>
                                        </p:tav>
                                        <p:tav tm="100000">
                                          <p:val>
                                            <p:strVal val="#ppt_y"/>
                                          </p:val>
                                        </p:tav>
                                      </p:tavLst>
                                    </p:anim>
                                  </p:childTnLst>
                                </p:cTn>
                              </p:par>
                            </p:childTnLst>
                          </p:cTn>
                        </p:par>
                        <p:par>
                          <p:cTn id="44" fill="hold">
                            <p:stCondLst>
                              <p:cond delay="800"/>
                            </p:stCondLst>
                            <p:childTnLst>
                              <p:par>
                                <p:cTn id="45" presetID="2" presetClass="entr" presetSubtype="1" fill="hold" grpId="9" nodeType="afterEffect">
                                  <p:stCondLst>
                                    <p:cond delay="0"/>
                                  </p:stCondLst>
                                  <p:iterate>
                                    <p:tmAbs val="0"/>
                                  </p:iterate>
                                  <p:childTnLst>
                                    <p:set>
                                      <p:cBhvr>
                                        <p:cTn id="46" fill="hold"/>
                                        <p:tgtEl>
                                          <p:spTgt spid="175"/>
                                        </p:tgtEl>
                                        <p:attrNameLst>
                                          <p:attrName>style.visibility</p:attrName>
                                        </p:attrNameLst>
                                      </p:cBhvr>
                                      <p:to>
                                        <p:strVal val="visible"/>
                                      </p:to>
                                    </p:set>
                                    <p:anim calcmode="lin" valueType="num">
                                      <p:cBhvr>
                                        <p:cTn id="47" dur="100" fill="hold"/>
                                        <p:tgtEl>
                                          <p:spTgt spid="175"/>
                                        </p:tgtEl>
                                        <p:attrNameLst>
                                          <p:attrName>ppt_x</p:attrName>
                                        </p:attrNameLst>
                                      </p:cBhvr>
                                      <p:tavLst>
                                        <p:tav tm="0">
                                          <p:val>
                                            <p:strVal val="#ppt_x"/>
                                          </p:val>
                                        </p:tav>
                                        <p:tav tm="100000">
                                          <p:val>
                                            <p:strVal val="#ppt_x"/>
                                          </p:val>
                                        </p:tav>
                                      </p:tavLst>
                                    </p:anim>
                                    <p:anim calcmode="lin" valueType="num">
                                      <p:cBhvr>
                                        <p:cTn id="48" dur="100" fill="hold"/>
                                        <p:tgtEl>
                                          <p:spTgt spid="175"/>
                                        </p:tgtEl>
                                        <p:attrNameLst>
                                          <p:attrName>ppt_y</p:attrName>
                                        </p:attrNameLst>
                                      </p:cBhvr>
                                      <p:tavLst>
                                        <p:tav tm="0">
                                          <p:val>
                                            <p:strVal val="0-#ppt_h/2"/>
                                          </p:val>
                                        </p:tav>
                                        <p:tav tm="100000">
                                          <p:val>
                                            <p:strVal val="#ppt_y"/>
                                          </p:val>
                                        </p:tav>
                                      </p:tavLst>
                                    </p:anim>
                                  </p:childTnLst>
                                </p:cTn>
                              </p:par>
                            </p:childTnLst>
                          </p:cTn>
                        </p:par>
                        <p:par>
                          <p:cTn id="49" fill="hold">
                            <p:stCondLst>
                              <p:cond delay="900"/>
                            </p:stCondLst>
                            <p:childTnLst>
                              <p:par>
                                <p:cTn id="50" presetID="2" presetClass="entr" presetSubtype="1" fill="hold" grpId="10" nodeType="afterEffect">
                                  <p:stCondLst>
                                    <p:cond delay="0"/>
                                  </p:stCondLst>
                                  <p:iterate>
                                    <p:tmAbs val="0"/>
                                  </p:iterate>
                                  <p:childTnLst>
                                    <p:set>
                                      <p:cBhvr>
                                        <p:cTn id="51" fill="hold"/>
                                        <p:tgtEl>
                                          <p:spTgt spid="174"/>
                                        </p:tgtEl>
                                        <p:attrNameLst>
                                          <p:attrName>style.visibility</p:attrName>
                                        </p:attrNameLst>
                                      </p:cBhvr>
                                      <p:to>
                                        <p:strVal val="visible"/>
                                      </p:to>
                                    </p:set>
                                    <p:anim calcmode="lin" valueType="num">
                                      <p:cBhvr>
                                        <p:cTn id="52" dur="100" fill="hold"/>
                                        <p:tgtEl>
                                          <p:spTgt spid="174"/>
                                        </p:tgtEl>
                                        <p:attrNameLst>
                                          <p:attrName>ppt_x</p:attrName>
                                        </p:attrNameLst>
                                      </p:cBhvr>
                                      <p:tavLst>
                                        <p:tav tm="0">
                                          <p:val>
                                            <p:strVal val="#ppt_x"/>
                                          </p:val>
                                        </p:tav>
                                        <p:tav tm="100000">
                                          <p:val>
                                            <p:strVal val="#ppt_x"/>
                                          </p:val>
                                        </p:tav>
                                      </p:tavLst>
                                    </p:anim>
                                    <p:anim calcmode="lin" valueType="num">
                                      <p:cBhvr>
                                        <p:cTn id="53" dur="100" fill="hold"/>
                                        <p:tgtEl>
                                          <p:spTgt spid="174"/>
                                        </p:tgtEl>
                                        <p:attrNameLst>
                                          <p:attrName>ppt_y</p:attrName>
                                        </p:attrNameLst>
                                      </p:cBhvr>
                                      <p:tavLst>
                                        <p:tav tm="0">
                                          <p:val>
                                            <p:strVal val="0-#ppt_h/2"/>
                                          </p:val>
                                        </p:tav>
                                        <p:tav tm="100000">
                                          <p:val>
                                            <p:strVal val="#ppt_y"/>
                                          </p:val>
                                        </p:tav>
                                      </p:tavLst>
                                    </p:anim>
                                  </p:childTnLst>
                                </p:cTn>
                              </p:par>
                            </p:childTnLst>
                          </p:cTn>
                        </p:par>
                        <p:par>
                          <p:cTn id="54" fill="hold">
                            <p:stCondLst>
                              <p:cond delay="1000"/>
                            </p:stCondLst>
                            <p:childTnLst>
                              <p:par>
                                <p:cTn id="55" presetID="2" presetClass="entr" presetSubtype="1" fill="hold" grpId="11" nodeType="afterEffect">
                                  <p:stCondLst>
                                    <p:cond delay="0"/>
                                  </p:stCondLst>
                                  <p:iterate>
                                    <p:tmAbs val="0"/>
                                  </p:iterate>
                                  <p:childTnLst>
                                    <p:set>
                                      <p:cBhvr>
                                        <p:cTn id="56" fill="hold"/>
                                        <p:tgtEl>
                                          <p:spTgt spid="161"/>
                                        </p:tgtEl>
                                        <p:attrNameLst>
                                          <p:attrName>style.visibility</p:attrName>
                                        </p:attrNameLst>
                                      </p:cBhvr>
                                      <p:to>
                                        <p:strVal val="visible"/>
                                      </p:to>
                                    </p:set>
                                    <p:anim calcmode="lin" valueType="num">
                                      <p:cBhvr>
                                        <p:cTn id="57" dur="100" fill="hold"/>
                                        <p:tgtEl>
                                          <p:spTgt spid="161"/>
                                        </p:tgtEl>
                                        <p:attrNameLst>
                                          <p:attrName>ppt_x</p:attrName>
                                        </p:attrNameLst>
                                      </p:cBhvr>
                                      <p:tavLst>
                                        <p:tav tm="0">
                                          <p:val>
                                            <p:strVal val="#ppt_x"/>
                                          </p:val>
                                        </p:tav>
                                        <p:tav tm="100000">
                                          <p:val>
                                            <p:strVal val="#ppt_x"/>
                                          </p:val>
                                        </p:tav>
                                      </p:tavLst>
                                    </p:anim>
                                    <p:anim calcmode="lin" valueType="num">
                                      <p:cBhvr>
                                        <p:cTn id="58" dur="100" fill="hold"/>
                                        <p:tgtEl>
                                          <p:spTgt spid="161"/>
                                        </p:tgtEl>
                                        <p:attrNameLst>
                                          <p:attrName>ppt_y</p:attrName>
                                        </p:attrNameLst>
                                      </p:cBhvr>
                                      <p:tavLst>
                                        <p:tav tm="0">
                                          <p:val>
                                            <p:strVal val="0-#ppt_h/2"/>
                                          </p:val>
                                        </p:tav>
                                        <p:tav tm="100000">
                                          <p:val>
                                            <p:strVal val="#ppt_y"/>
                                          </p:val>
                                        </p:tav>
                                      </p:tavLst>
                                    </p:anim>
                                  </p:childTnLst>
                                </p:cTn>
                              </p:par>
                            </p:childTnLst>
                          </p:cTn>
                        </p:par>
                        <p:par>
                          <p:cTn id="59" fill="hold">
                            <p:stCondLst>
                              <p:cond delay="1100"/>
                            </p:stCondLst>
                            <p:childTnLst>
                              <p:par>
                                <p:cTn id="60" presetID="2" presetClass="entr" presetSubtype="1" fill="hold" grpId="12" nodeType="afterEffect">
                                  <p:stCondLst>
                                    <p:cond delay="0"/>
                                  </p:stCondLst>
                                  <p:iterate>
                                    <p:tmAbs val="0"/>
                                  </p:iterate>
                                  <p:childTnLst>
                                    <p:set>
                                      <p:cBhvr>
                                        <p:cTn id="61" fill="hold"/>
                                        <p:tgtEl>
                                          <p:spTgt spid="173"/>
                                        </p:tgtEl>
                                        <p:attrNameLst>
                                          <p:attrName>style.visibility</p:attrName>
                                        </p:attrNameLst>
                                      </p:cBhvr>
                                      <p:to>
                                        <p:strVal val="visible"/>
                                      </p:to>
                                    </p:set>
                                    <p:anim calcmode="lin" valueType="num">
                                      <p:cBhvr>
                                        <p:cTn id="62" dur="100" fill="hold"/>
                                        <p:tgtEl>
                                          <p:spTgt spid="173"/>
                                        </p:tgtEl>
                                        <p:attrNameLst>
                                          <p:attrName>ppt_x</p:attrName>
                                        </p:attrNameLst>
                                      </p:cBhvr>
                                      <p:tavLst>
                                        <p:tav tm="0">
                                          <p:val>
                                            <p:strVal val="#ppt_x"/>
                                          </p:val>
                                        </p:tav>
                                        <p:tav tm="100000">
                                          <p:val>
                                            <p:strVal val="#ppt_x"/>
                                          </p:val>
                                        </p:tav>
                                      </p:tavLst>
                                    </p:anim>
                                    <p:anim calcmode="lin" valueType="num">
                                      <p:cBhvr>
                                        <p:cTn id="63" dur="100" fill="hold"/>
                                        <p:tgtEl>
                                          <p:spTgt spid="173"/>
                                        </p:tgtEl>
                                        <p:attrNameLst>
                                          <p:attrName>ppt_y</p:attrName>
                                        </p:attrNameLst>
                                      </p:cBhvr>
                                      <p:tavLst>
                                        <p:tav tm="0">
                                          <p:val>
                                            <p:strVal val="0-#ppt_h/2"/>
                                          </p:val>
                                        </p:tav>
                                        <p:tav tm="100000">
                                          <p:val>
                                            <p:strVal val="#ppt_y"/>
                                          </p:val>
                                        </p:tav>
                                      </p:tavLst>
                                    </p:anim>
                                  </p:childTnLst>
                                </p:cTn>
                              </p:par>
                            </p:childTnLst>
                          </p:cTn>
                        </p:par>
                        <p:par>
                          <p:cTn id="64" fill="hold">
                            <p:stCondLst>
                              <p:cond delay="1200"/>
                            </p:stCondLst>
                            <p:childTnLst>
                              <p:par>
                                <p:cTn id="65" presetID="2" presetClass="entr" presetSubtype="1" fill="hold" grpId="13" nodeType="afterEffect">
                                  <p:stCondLst>
                                    <p:cond delay="0"/>
                                  </p:stCondLst>
                                  <p:iterate>
                                    <p:tmAbs val="0"/>
                                  </p:iterate>
                                  <p:childTnLst>
                                    <p:set>
                                      <p:cBhvr>
                                        <p:cTn id="66" fill="hold"/>
                                        <p:tgtEl>
                                          <p:spTgt spid="171"/>
                                        </p:tgtEl>
                                        <p:attrNameLst>
                                          <p:attrName>style.visibility</p:attrName>
                                        </p:attrNameLst>
                                      </p:cBhvr>
                                      <p:to>
                                        <p:strVal val="visible"/>
                                      </p:to>
                                    </p:set>
                                    <p:anim calcmode="lin" valueType="num">
                                      <p:cBhvr>
                                        <p:cTn id="67" dur="100" fill="hold"/>
                                        <p:tgtEl>
                                          <p:spTgt spid="171"/>
                                        </p:tgtEl>
                                        <p:attrNameLst>
                                          <p:attrName>ppt_x</p:attrName>
                                        </p:attrNameLst>
                                      </p:cBhvr>
                                      <p:tavLst>
                                        <p:tav tm="0">
                                          <p:val>
                                            <p:strVal val="#ppt_x"/>
                                          </p:val>
                                        </p:tav>
                                        <p:tav tm="100000">
                                          <p:val>
                                            <p:strVal val="#ppt_x"/>
                                          </p:val>
                                        </p:tav>
                                      </p:tavLst>
                                    </p:anim>
                                    <p:anim calcmode="lin" valueType="num">
                                      <p:cBhvr>
                                        <p:cTn id="68" dur="100" fill="hold"/>
                                        <p:tgtEl>
                                          <p:spTgt spid="171"/>
                                        </p:tgtEl>
                                        <p:attrNameLst>
                                          <p:attrName>ppt_y</p:attrName>
                                        </p:attrNameLst>
                                      </p:cBhvr>
                                      <p:tavLst>
                                        <p:tav tm="0">
                                          <p:val>
                                            <p:strVal val="0-#ppt_h/2"/>
                                          </p:val>
                                        </p:tav>
                                        <p:tav tm="100000">
                                          <p:val>
                                            <p:strVal val="#ppt_y"/>
                                          </p:val>
                                        </p:tav>
                                      </p:tavLst>
                                    </p:anim>
                                  </p:childTnLst>
                                </p:cTn>
                              </p:par>
                            </p:childTnLst>
                          </p:cTn>
                        </p:par>
                        <p:par>
                          <p:cTn id="69" fill="hold">
                            <p:stCondLst>
                              <p:cond delay="1300"/>
                            </p:stCondLst>
                            <p:childTnLst>
                              <p:par>
                                <p:cTn id="70" presetID="2" presetClass="entr" presetSubtype="1" fill="hold" grpId="14" nodeType="afterEffect">
                                  <p:stCondLst>
                                    <p:cond delay="0"/>
                                  </p:stCondLst>
                                  <p:iterate>
                                    <p:tmAbs val="0"/>
                                  </p:iterate>
                                  <p:childTnLst>
                                    <p:set>
                                      <p:cBhvr>
                                        <p:cTn id="71" fill="hold"/>
                                        <p:tgtEl>
                                          <p:spTgt spid="162"/>
                                        </p:tgtEl>
                                        <p:attrNameLst>
                                          <p:attrName>style.visibility</p:attrName>
                                        </p:attrNameLst>
                                      </p:cBhvr>
                                      <p:to>
                                        <p:strVal val="visible"/>
                                      </p:to>
                                    </p:set>
                                    <p:anim calcmode="lin" valueType="num">
                                      <p:cBhvr>
                                        <p:cTn id="72" dur="100" fill="hold"/>
                                        <p:tgtEl>
                                          <p:spTgt spid="162"/>
                                        </p:tgtEl>
                                        <p:attrNameLst>
                                          <p:attrName>ppt_x</p:attrName>
                                        </p:attrNameLst>
                                      </p:cBhvr>
                                      <p:tavLst>
                                        <p:tav tm="0">
                                          <p:val>
                                            <p:strVal val="#ppt_x"/>
                                          </p:val>
                                        </p:tav>
                                        <p:tav tm="100000">
                                          <p:val>
                                            <p:strVal val="#ppt_x"/>
                                          </p:val>
                                        </p:tav>
                                      </p:tavLst>
                                    </p:anim>
                                    <p:anim calcmode="lin" valueType="num">
                                      <p:cBhvr>
                                        <p:cTn id="73" dur="100" fill="hold"/>
                                        <p:tgtEl>
                                          <p:spTgt spid="162"/>
                                        </p:tgtEl>
                                        <p:attrNameLst>
                                          <p:attrName>ppt_y</p:attrName>
                                        </p:attrNameLst>
                                      </p:cBhvr>
                                      <p:tavLst>
                                        <p:tav tm="0">
                                          <p:val>
                                            <p:strVal val="0-#ppt_h/2"/>
                                          </p:val>
                                        </p:tav>
                                        <p:tav tm="100000">
                                          <p:val>
                                            <p:strVal val="#ppt_y"/>
                                          </p:val>
                                        </p:tav>
                                      </p:tavLst>
                                    </p:anim>
                                  </p:childTnLst>
                                </p:cTn>
                              </p:par>
                            </p:childTnLst>
                          </p:cTn>
                        </p:par>
                        <p:par>
                          <p:cTn id="74" fill="hold">
                            <p:stCondLst>
                              <p:cond delay="1400"/>
                            </p:stCondLst>
                            <p:childTnLst>
                              <p:par>
                                <p:cTn id="75" presetID="2" presetClass="entr" presetSubtype="1" fill="hold" grpId="15" nodeType="afterEffect">
                                  <p:stCondLst>
                                    <p:cond delay="0"/>
                                  </p:stCondLst>
                                  <p:iterate>
                                    <p:tmAbs val="0"/>
                                  </p:iterate>
                                  <p:childTnLst>
                                    <p:set>
                                      <p:cBhvr>
                                        <p:cTn id="76" fill="hold"/>
                                        <p:tgtEl>
                                          <p:spTgt spid="177"/>
                                        </p:tgtEl>
                                        <p:attrNameLst>
                                          <p:attrName>style.visibility</p:attrName>
                                        </p:attrNameLst>
                                      </p:cBhvr>
                                      <p:to>
                                        <p:strVal val="visible"/>
                                      </p:to>
                                    </p:set>
                                    <p:anim calcmode="lin" valueType="num">
                                      <p:cBhvr>
                                        <p:cTn id="77" dur="100" fill="hold"/>
                                        <p:tgtEl>
                                          <p:spTgt spid="177"/>
                                        </p:tgtEl>
                                        <p:attrNameLst>
                                          <p:attrName>ppt_x</p:attrName>
                                        </p:attrNameLst>
                                      </p:cBhvr>
                                      <p:tavLst>
                                        <p:tav tm="0">
                                          <p:val>
                                            <p:strVal val="#ppt_x"/>
                                          </p:val>
                                        </p:tav>
                                        <p:tav tm="100000">
                                          <p:val>
                                            <p:strVal val="#ppt_x"/>
                                          </p:val>
                                        </p:tav>
                                      </p:tavLst>
                                    </p:anim>
                                    <p:anim calcmode="lin" valueType="num">
                                      <p:cBhvr>
                                        <p:cTn id="78" dur="100" fill="hold"/>
                                        <p:tgtEl>
                                          <p:spTgt spid="177"/>
                                        </p:tgtEl>
                                        <p:attrNameLst>
                                          <p:attrName>ppt_y</p:attrName>
                                        </p:attrNameLst>
                                      </p:cBhvr>
                                      <p:tavLst>
                                        <p:tav tm="0">
                                          <p:val>
                                            <p:strVal val="0-#ppt_h/2"/>
                                          </p:val>
                                        </p:tav>
                                        <p:tav tm="100000">
                                          <p:val>
                                            <p:strVal val="#ppt_y"/>
                                          </p:val>
                                        </p:tav>
                                      </p:tavLst>
                                    </p:anim>
                                  </p:childTnLst>
                                </p:cTn>
                              </p:par>
                            </p:childTnLst>
                          </p:cTn>
                        </p:par>
                        <p:par>
                          <p:cTn id="79" fill="hold">
                            <p:stCondLst>
                              <p:cond delay="1500"/>
                            </p:stCondLst>
                            <p:childTnLst>
                              <p:par>
                                <p:cTn id="80" presetID="2" presetClass="entr" presetSubtype="1" fill="hold" grpId="16" nodeType="afterEffect">
                                  <p:stCondLst>
                                    <p:cond delay="0"/>
                                  </p:stCondLst>
                                  <p:iterate>
                                    <p:tmAbs val="0"/>
                                  </p:iterate>
                                  <p:childTnLst>
                                    <p:set>
                                      <p:cBhvr>
                                        <p:cTn id="81" fill="hold"/>
                                        <p:tgtEl>
                                          <p:spTgt spid="163"/>
                                        </p:tgtEl>
                                        <p:attrNameLst>
                                          <p:attrName>style.visibility</p:attrName>
                                        </p:attrNameLst>
                                      </p:cBhvr>
                                      <p:to>
                                        <p:strVal val="visible"/>
                                      </p:to>
                                    </p:set>
                                    <p:anim calcmode="lin" valueType="num">
                                      <p:cBhvr>
                                        <p:cTn id="82" dur="100" fill="hold"/>
                                        <p:tgtEl>
                                          <p:spTgt spid="163"/>
                                        </p:tgtEl>
                                        <p:attrNameLst>
                                          <p:attrName>ppt_x</p:attrName>
                                        </p:attrNameLst>
                                      </p:cBhvr>
                                      <p:tavLst>
                                        <p:tav tm="0">
                                          <p:val>
                                            <p:strVal val="#ppt_x"/>
                                          </p:val>
                                        </p:tav>
                                        <p:tav tm="100000">
                                          <p:val>
                                            <p:strVal val="#ppt_x"/>
                                          </p:val>
                                        </p:tav>
                                      </p:tavLst>
                                    </p:anim>
                                    <p:anim calcmode="lin" valueType="num">
                                      <p:cBhvr>
                                        <p:cTn id="83" dur="100" fill="hold"/>
                                        <p:tgtEl>
                                          <p:spTgt spid="163"/>
                                        </p:tgtEl>
                                        <p:attrNameLst>
                                          <p:attrName>ppt_y</p:attrName>
                                        </p:attrNameLst>
                                      </p:cBhvr>
                                      <p:tavLst>
                                        <p:tav tm="0">
                                          <p:val>
                                            <p:strVal val="0-#ppt_h/2"/>
                                          </p:val>
                                        </p:tav>
                                        <p:tav tm="100000">
                                          <p:val>
                                            <p:strVal val="#ppt_y"/>
                                          </p:val>
                                        </p:tav>
                                      </p:tavLst>
                                    </p:anim>
                                  </p:childTnLst>
                                </p:cTn>
                              </p:par>
                            </p:childTnLst>
                          </p:cTn>
                        </p:par>
                        <p:par>
                          <p:cTn id="84" fill="hold">
                            <p:stCondLst>
                              <p:cond delay="1600"/>
                            </p:stCondLst>
                            <p:childTnLst>
                              <p:par>
                                <p:cTn id="85" presetID="2" presetClass="entr" presetSubtype="1" fill="hold" grpId="17" nodeType="afterEffect">
                                  <p:stCondLst>
                                    <p:cond delay="0"/>
                                  </p:stCondLst>
                                  <p:iterate>
                                    <p:tmAbs val="0"/>
                                  </p:iterate>
                                  <p:childTnLst>
                                    <p:set>
                                      <p:cBhvr>
                                        <p:cTn id="86" fill="hold"/>
                                        <p:tgtEl>
                                          <p:spTgt spid="169"/>
                                        </p:tgtEl>
                                        <p:attrNameLst>
                                          <p:attrName>style.visibility</p:attrName>
                                        </p:attrNameLst>
                                      </p:cBhvr>
                                      <p:to>
                                        <p:strVal val="visible"/>
                                      </p:to>
                                    </p:set>
                                    <p:anim calcmode="lin" valueType="num">
                                      <p:cBhvr>
                                        <p:cTn id="87" dur="100" fill="hold"/>
                                        <p:tgtEl>
                                          <p:spTgt spid="169"/>
                                        </p:tgtEl>
                                        <p:attrNameLst>
                                          <p:attrName>ppt_x</p:attrName>
                                        </p:attrNameLst>
                                      </p:cBhvr>
                                      <p:tavLst>
                                        <p:tav tm="0">
                                          <p:val>
                                            <p:strVal val="#ppt_x"/>
                                          </p:val>
                                        </p:tav>
                                        <p:tav tm="100000">
                                          <p:val>
                                            <p:strVal val="#ppt_x"/>
                                          </p:val>
                                        </p:tav>
                                      </p:tavLst>
                                    </p:anim>
                                    <p:anim calcmode="lin" valueType="num">
                                      <p:cBhvr>
                                        <p:cTn id="88" dur="100" fill="hold"/>
                                        <p:tgtEl>
                                          <p:spTgt spid="169"/>
                                        </p:tgtEl>
                                        <p:attrNameLst>
                                          <p:attrName>ppt_y</p:attrName>
                                        </p:attrNameLst>
                                      </p:cBhvr>
                                      <p:tavLst>
                                        <p:tav tm="0">
                                          <p:val>
                                            <p:strVal val="0-#ppt_h/2"/>
                                          </p:val>
                                        </p:tav>
                                        <p:tav tm="100000">
                                          <p:val>
                                            <p:strVal val="#ppt_y"/>
                                          </p:val>
                                        </p:tav>
                                      </p:tavLst>
                                    </p:anim>
                                  </p:childTnLst>
                                </p:cTn>
                              </p:par>
                            </p:childTnLst>
                          </p:cTn>
                        </p:par>
                        <p:par>
                          <p:cTn id="89" fill="hold">
                            <p:stCondLst>
                              <p:cond delay="1700"/>
                            </p:stCondLst>
                            <p:childTnLst>
                              <p:par>
                                <p:cTn id="90" presetID="2" presetClass="entr" presetSubtype="1" fill="hold" grpId="18" nodeType="afterEffect">
                                  <p:stCondLst>
                                    <p:cond delay="0"/>
                                  </p:stCondLst>
                                  <p:iterate>
                                    <p:tmAbs val="0"/>
                                  </p:iterate>
                                  <p:childTnLst>
                                    <p:set>
                                      <p:cBhvr>
                                        <p:cTn id="91" fill="hold"/>
                                        <p:tgtEl>
                                          <p:spTgt spid="170"/>
                                        </p:tgtEl>
                                        <p:attrNameLst>
                                          <p:attrName>style.visibility</p:attrName>
                                        </p:attrNameLst>
                                      </p:cBhvr>
                                      <p:to>
                                        <p:strVal val="visible"/>
                                      </p:to>
                                    </p:set>
                                    <p:anim calcmode="lin" valueType="num">
                                      <p:cBhvr>
                                        <p:cTn id="92" dur="100" fill="hold"/>
                                        <p:tgtEl>
                                          <p:spTgt spid="170"/>
                                        </p:tgtEl>
                                        <p:attrNameLst>
                                          <p:attrName>ppt_x</p:attrName>
                                        </p:attrNameLst>
                                      </p:cBhvr>
                                      <p:tavLst>
                                        <p:tav tm="0">
                                          <p:val>
                                            <p:strVal val="#ppt_x"/>
                                          </p:val>
                                        </p:tav>
                                        <p:tav tm="100000">
                                          <p:val>
                                            <p:strVal val="#ppt_x"/>
                                          </p:val>
                                        </p:tav>
                                      </p:tavLst>
                                    </p:anim>
                                    <p:anim calcmode="lin" valueType="num">
                                      <p:cBhvr>
                                        <p:cTn id="93" dur="100" fill="hold"/>
                                        <p:tgtEl>
                                          <p:spTgt spid="170"/>
                                        </p:tgtEl>
                                        <p:attrNameLst>
                                          <p:attrName>ppt_y</p:attrName>
                                        </p:attrNameLst>
                                      </p:cBhvr>
                                      <p:tavLst>
                                        <p:tav tm="0">
                                          <p:val>
                                            <p:strVal val="0-#ppt_h/2"/>
                                          </p:val>
                                        </p:tav>
                                        <p:tav tm="100000">
                                          <p:val>
                                            <p:strVal val="#ppt_y"/>
                                          </p:val>
                                        </p:tav>
                                      </p:tavLst>
                                    </p:anim>
                                  </p:childTnLst>
                                </p:cTn>
                              </p:par>
                            </p:childTnLst>
                          </p:cTn>
                        </p:par>
                        <p:par>
                          <p:cTn id="94" fill="hold">
                            <p:stCondLst>
                              <p:cond delay="1800"/>
                            </p:stCondLst>
                            <p:childTnLst>
                              <p:par>
                                <p:cTn id="95" presetID="2" presetClass="entr" presetSubtype="1" fill="hold" grpId="19" nodeType="afterEffect">
                                  <p:stCondLst>
                                    <p:cond delay="0"/>
                                  </p:stCondLst>
                                  <p:iterate>
                                    <p:tmAbs val="0"/>
                                  </p:iterate>
                                  <p:childTnLst>
                                    <p:set>
                                      <p:cBhvr>
                                        <p:cTn id="96" fill="hold"/>
                                        <p:tgtEl>
                                          <p:spTgt spid="168"/>
                                        </p:tgtEl>
                                        <p:attrNameLst>
                                          <p:attrName>style.visibility</p:attrName>
                                        </p:attrNameLst>
                                      </p:cBhvr>
                                      <p:to>
                                        <p:strVal val="visible"/>
                                      </p:to>
                                    </p:set>
                                    <p:anim calcmode="lin" valueType="num">
                                      <p:cBhvr>
                                        <p:cTn id="97" dur="100" fill="hold"/>
                                        <p:tgtEl>
                                          <p:spTgt spid="168"/>
                                        </p:tgtEl>
                                        <p:attrNameLst>
                                          <p:attrName>ppt_x</p:attrName>
                                        </p:attrNameLst>
                                      </p:cBhvr>
                                      <p:tavLst>
                                        <p:tav tm="0">
                                          <p:val>
                                            <p:strVal val="#ppt_x"/>
                                          </p:val>
                                        </p:tav>
                                        <p:tav tm="100000">
                                          <p:val>
                                            <p:strVal val="#ppt_x"/>
                                          </p:val>
                                        </p:tav>
                                      </p:tavLst>
                                    </p:anim>
                                    <p:anim calcmode="lin" valueType="num">
                                      <p:cBhvr>
                                        <p:cTn id="98" dur="100" fill="hold"/>
                                        <p:tgtEl>
                                          <p:spTgt spid="168"/>
                                        </p:tgtEl>
                                        <p:attrNameLst>
                                          <p:attrName>ppt_y</p:attrName>
                                        </p:attrNameLst>
                                      </p:cBhvr>
                                      <p:tavLst>
                                        <p:tav tm="0">
                                          <p:val>
                                            <p:strVal val="0-#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ntr" fill="hold" grpId="20" nodeType="clickEffect">
                                  <p:stCondLst>
                                    <p:cond delay="0"/>
                                  </p:stCondLst>
                                  <p:iterate>
                                    <p:tmAbs val="0"/>
                                  </p:iterate>
                                  <p:childTnLst>
                                    <p:set>
                                      <p:cBhvr>
                                        <p:cTn id="102" fill="hold"/>
                                        <p:tgtEl>
                                          <p:spTgt spid="192"/>
                                        </p:tgtEl>
                                        <p:attrNameLst>
                                          <p:attrName>style.visibility</p:attrName>
                                        </p:attrNameLst>
                                      </p:cBhvr>
                                      <p:to>
                                        <p:strVal val="visible"/>
                                      </p:to>
                                    </p:set>
                                    <p:animEffect transition="in" filter="fade">
                                      <p:cBhvr>
                                        <p:cTn id="103" dur="500"/>
                                        <p:tgtEl>
                                          <p:spTgt spid="19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fill="hold" grpId="21" nodeType="clickEffect">
                                  <p:stCondLst>
                                    <p:cond delay="0"/>
                                  </p:stCondLst>
                                  <p:iterate>
                                    <p:tmAbs val="0"/>
                                  </p:iterate>
                                  <p:childTnLst>
                                    <p:set>
                                      <p:cBhvr>
                                        <p:cTn id="107" fill="hold"/>
                                        <p:tgtEl>
                                          <p:spTgt spid="180"/>
                                        </p:tgtEl>
                                        <p:attrNameLst>
                                          <p:attrName>style.visibility</p:attrName>
                                        </p:attrNameLst>
                                      </p:cBhvr>
                                      <p:to>
                                        <p:strVal val="visible"/>
                                      </p:to>
                                    </p:set>
                                    <p:animEffect transition="in" filter="fade">
                                      <p:cBhvr>
                                        <p:cTn id="108" dur="500"/>
                                        <p:tgtEl>
                                          <p:spTgt spid="180"/>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22" nodeType="clickEffect">
                                  <p:stCondLst>
                                    <p:cond delay="0"/>
                                  </p:stCondLst>
                                  <p:iterate>
                                    <p:tmAbs val="0"/>
                                  </p:iterate>
                                  <p:childTnLst>
                                    <p:set>
                                      <p:cBhvr>
                                        <p:cTn id="112" fill="hold"/>
                                        <p:tgtEl>
                                          <p:spTgt spid="19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6" presetClass="emph" presetSubtype="0" accel="50000" decel="50000" fill="hold" grpId="23" nodeType="clickEffect">
                                  <p:stCondLst>
                                    <p:cond delay="0"/>
                                  </p:stCondLst>
                                  <p:childTnLst>
                                    <p:animScale>
                                      <p:cBhvr>
                                        <p:cTn id="116" dur="400" fill="hold"/>
                                        <p:tgtEl>
                                          <p:spTgt spid="196"/>
                                        </p:tgtEl>
                                      </p:cBhvr>
                                      <p:by x="49575" y="49575"/>
                                    </p:animScale>
                                  </p:childTnLst>
                                </p:cTn>
                              </p:par>
                            </p:childTnLst>
                          </p:cTn>
                        </p:par>
                        <p:par>
                          <p:cTn id="117" fill="hold">
                            <p:stCondLst>
                              <p:cond delay="0"/>
                            </p:stCondLst>
                            <p:childTnLst>
                              <p:par>
                                <p:cTn id="118" presetID="-1" presetClass="path" presetSubtype="0" accel="50000" decel="50000" fill="hold" nodeType="withEffect">
                                  <p:stCondLst>
                                    <p:cond delay="0"/>
                                  </p:stCondLst>
                                  <p:childTnLst>
                                    <p:animMotion origin="layout" path="M 0.000000 0.000000 L 0.246615 0.219201" pathEditMode="relative">
                                      <p:cBhvr>
                                        <p:cTn id="119" dur="400" fill="hold"/>
                                        <p:tgtEl>
                                          <p:spTgt spid="196"/>
                                        </p:tgtEl>
                                        <p:attrNameLst>
                                          <p:attrName>ppt_x</p:attrName>
                                          <p:attrName>ppt_y</p:attrName>
                                        </p:attrNameLst>
                                      </p:cBhvr>
                                    </p:animMotion>
                                  </p:childTnLst>
                                </p:cTn>
                              </p:par>
                            </p:childTnLst>
                          </p:cTn>
                        </p:par>
                        <p:par>
                          <p:cTn id="120" fill="hold">
                            <p:stCondLst>
                              <p:cond delay="400"/>
                            </p:stCondLst>
                            <p:childTnLst>
                              <p:par>
                                <p:cTn id="121" presetID="1" presetClass="entr" presetSubtype="0" fill="hold" grpId="25" nodeType="afterEffect">
                                  <p:stCondLst>
                                    <p:cond delay="0"/>
                                  </p:stCondLst>
                                  <p:iterate>
                                    <p:tmAbs val="0"/>
                                  </p:iterate>
                                  <p:childTnLst>
                                    <p:set>
                                      <p:cBhvr>
                                        <p:cTn id="122" fill="hold"/>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3" animBg="1" advAuto="0"/>
      <p:bldP spid="160" grpId="4" animBg="1" advAuto="0"/>
      <p:bldP spid="161" grpId="11" animBg="1" advAuto="0"/>
      <p:bldP spid="162" grpId="14" animBg="1" advAuto="0"/>
      <p:bldP spid="163" grpId="16" animBg="1" advAuto="0"/>
      <p:bldP spid="164" grpId="7" animBg="1" advAuto="0"/>
      <p:bldP spid="165" grpId="1" animBg="1" advAuto="0"/>
      <p:bldP spid="166" grpId="6" animBg="1" advAuto="0"/>
      <p:bldP spid="167" grpId="2" animBg="1" advAuto="0"/>
      <p:bldP spid="168" grpId="19" animBg="1" advAuto="0"/>
      <p:bldP spid="169" grpId="17" animBg="1" advAuto="0"/>
      <p:bldP spid="170" grpId="18" animBg="1" advAuto="0"/>
      <p:bldP spid="171" grpId="13" animBg="1" advAuto="0"/>
      <p:bldP spid="172" grpId="5" animBg="1" advAuto="0"/>
      <p:bldP spid="173" grpId="12" animBg="1" advAuto="0"/>
      <p:bldP spid="174" grpId="10" animBg="1" advAuto="0"/>
      <p:bldP spid="175" grpId="9" animBg="1" advAuto="0"/>
      <p:bldP spid="176" grpId="8" animBg="1" advAuto="0"/>
      <p:bldP spid="177" grpId="15" animBg="1" advAuto="0"/>
      <p:bldP spid="180" grpId="21" animBg="1" advAuto="0"/>
      <p:bldP spid="192" grpId="20" animBg="1" advAuto="0"/>
      <p:bldP spid="193" grpId="25" animBg="1" advAuto="0"/>
      <p:bldP spid="196" grpId="22" animBg="1" advAuto="0"/>
      <p:bldP spid="196" grpId="2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 descr="Image"/>
          <p:cNvPicPr>
            <a:picLocks noChangeAspect="1"/>
          </p:cNvPicPr>
          <p:nvPr/>
        </p:nvPicPr>
        <p:blipFill>
          <a:blip r:embed="rId2"/>
          <a:stretch>
            <a:fillRect/>
          </a:stretch>
        </p:blipFill>
        <p:spPr>
          <a:xfrm>
            <a:off x="72282" y="215477"/>
            <a:ext cx="24239436" cy="12425257"/>
          </a:xfrm>
          <a:prstGeom prst="rect">
            <a:avLst/>
          </a:prstGeom>
          <a:ln w="12700">
            <a:miter lim="400000"/>
          </a:ln>
        </p:spPr>
      </p:pic>
      <p:pic>
        <p:nvPicPr>
          <p:cNvPr id="201" name="Image" descr="Image"/>
          <p:cNvPicPr>
            <a:picLocks noChangeAspect="1"/>
          </p:cNvPicPr>
          <p:nvPr/>
        </p:nvPicPr>
        <p:blipFill>
          <a:blip r:embed="rId3"/>
          <a:stretch>
            <a:fillRect/>
          </a:stretch>
        </p:blipFill>
        <p:spPr>
          <a:xfrm>
            <a:off x="241690" y="302316"/>
            <a:ext cx="23900620" cy="12251579"/>
          </a:xfrm>
          <a:prstGeom prst="rect">
            <a:avLst/>
          </a:prstGeom>
          <a:ln w="12700">
            <a:miter lim="400000"/>
          </a:ln>
        </p:spPr>
      </p:pic>
      <p:pic>
        <p:nvPicPr>
          <p:cNvPr id="202" name="Image" descr="Image"/>
          <p:cNvPicPr>
            <a:picLocks noChangeAspect="1"/>
          </p:cNvPicPr>
          <p:nvPr/>
        </p:nvPicPr>
        <p:blipFill>
          <a:blip r:embed="rId4"/>
          <a:stretch>
            <a:fillRect/>
          </a:stretch>
        </p:blipFill>
        <p:spPr>
          <a:xfrm>
            <a:off x="127574" y="178880"/>
            <a:ext cx="24128852" cy="12368571"/>
          </a:xfrm>
          <a:prstGeom prst="rect">
            <a:avLst/>
          </a:prstGeom>
          <a:ln w="12700">
            <a:miter lim="400000"/>
          </a:ln>
        </p:spPr>
      </p:pic>
      <p:pic>
        <p:nvPicPr>
          <p:cNvPr id="203" name="Image" descr="Image"/>
          <p:cNvPicPr>
            <a:picLocks noChangeAspect="1"/>
          </p:cNvPicPr>
          <p:nvPr/>
        </p:nvPicPr>
        <p:blipFill>
          <a:blip r:embed="rId5"/>
          <a:stretch>
            <a:fillRect/>
          </a:stretch>
        </p:blipFill>
        <p:spPr>
          <a:xfrm>
            <a:off x="241690" y="281489"/>
            <a:ext cx="23900620" cy="12251579"/>
          </a:xfrm>
          <a:prstGeom prst="rect">
            <a:avLst/>
          </a:prstGeom>
          <a:ln w="12700">
            <a:miter lim="400000"/>
          </a:ln>
        </p:spPr>
      </p:pic>
      <p:sp>
        <p:nvSpPr>
          <p:cNvPr id="2" name="TextBox 1">
            <a:extLst>
              <a:ext uri="{FF2B5EF4-FFF2-40B4-BE49-F238E27FC236}">
                <a16:creationId xmlns:a16="http://schemas.microsoft.com/office/drawing/2014/main" id="{A1894B0D-178D-7D85-E7B8-15946836F260}"/>
              </a:ext>
            </a:extLst>
          </p:cNvPr>
          <p:cNvSpPr txBox="1"/>
          <p:nvPr/>
        </p:nvSpPr>
        <p:spPr>
          <a:xfrm>
            <a:off x="19454293" y="12204369"/>
            <a:ext cx="4507644"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800" b="1" i="0" u="none" strike="noStrike" cap="none" spc="0" normalizeH="0" baseline="0" dirty="0">
                <a:ln>
                  <a:noFill/>
                </a:ln>
                <a:solidFill>
                  <a:srgbClr val="FFFFFF"/>
                </a:solidFill>
                <a:effectLst/>
                <a:uFillTx/>
                <a:latin typeface="+mn-lt"/>
                <a:ea typeface="+mn-ea"/>
                <a:cs typeface="+mn-cs"/>
                <a:sym typeface="Helvetica Neue"/>
              </a:rPr>
              <a:t>#SOAPAM2025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par>
                          <p:cTn id="8" fill="hold">
                            <p:stCondLst>
                              <p:cond delay="500"/>
                            </p:stCondLst>
                            <p:childTnLst>
                              <p:par>
                                <p:cTn id="9" presetID="1" presetClass="exit" presetSubtype="0" fill="hold" grpId="2" nodeType="afterEffect">
                                  <p:stCondLst>
                                    <p:cond delay="0"/>
                                  </p:stCondLst>
                                  <p:iterate>
                                    <p:tmAbs val="0"/>
                                  </p:iterate>
                                  <p:childTnLst>
                                    <p:set>
                                      <p:cBhvr>
                                        <p:cTn id="10" fill="hold">
                                          <p:stCondLst>
                                            <p:cond delay="0"/>
                                          </p:stCondLst>
                                        </p:cTn>
                                        <p:tgtEl>
                                          <p:spTgt spid="20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fill="hold" grpId="3" nodeType="clickEffect">
                                  <p:stCondLst>
                                    <p:cond delay="0"/>
                                  </p:stCondLst>
                                  <p:iterate>
                                    <p:tmAbs val="0"/>
                                  </p:iterate>
                                  <p:childTnLst>
                                    <p:set>
                                      <p:cBhvr>
                                        <p:cTn id="14" fill="hold"/>
                                        <p:tgtEl>
                                          <p:spTgt spid="202"/>
                                        </p:tgtEl>
                                        <p:attrNameLst>
                                          <p:attrName>style.visibility</p:attrName>
                                        </p:attrNameLst>
                                      </p:cBhvr>
                                      <p:to>
                                        <p:strVal val="visible"/>
                                      </p:to>
                                    </p:set>
                                    <p:animEffect transition="in" filter="fade">
                                      <p:cBhvr>
                                        <p:cTn id="15" dur="500"/>
                                        <p:tgtEl>
                                          <p:spTgt spid="202"/>
                                        </p:tgtEl>
                                      </p:cBhvr>
                                    </p:animEffect>
                                  </p:childTnLst>
                                </p:cTn>
                              </p:par>
                            </p:childTnLst>
                          </p:cTn>
                        </p:par>
                        <p:par>
                          <p:cTn id="16" fill="hold">
                            <p:stCondLst>
                              <p:cond delay="500"/>
                            </p:stCondLst>
                            <p:childTnLst>
                              <p:par>
                                <p:cTn id="17" presetID="1" presetClass="exit" presetSubtype="0" fill="hold" grpId="4" nodeType="afterEffect">
                                  <p:stCondLst>
                                    <p:cond delay="0"/>
                                  </p:stCondLst>
                                  <p:iterate>
                                    <p:tmAbs val="0"/>
                                  </p:iterate>
                                  <p:childTnLst>
                                    <p:set>
                                      <p:cBhvr>
                                        <p:cTn id="18" fill="hold">
                                          <p:stCondLst>
                                            <p:cond delay="0"/>
                                          </p:stCondLst>
                                        </p:cTn>
                                        <p:tgtEl>
                                          <p:spTgt spid="20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fill="hold" grpId="5" nodeType="clickEffect">
                                  <p:stCondLst>
                                    <p:cond delay="0"/>
                                  </p:stCondLst>
                                  <p:iterate>
                                    <p:tmAbs val="0"/>
                                  </p:iterate>
                                  <p:childTnLst>
                                    <p:set>
                                      <p:cBhvr>
                                        <p:cTn id="22" fill="hold"/>
                                        <p:tgtEl>
                                          <p:spTgt spid="203"/>
                                        </p:tgtEl>
                                        <p:attrNameLst>
                                          <p:attrName>style.visibility</p:attrName>
                                        </p:attrNameLst>
                                      </p:cBhvr>
                                      <p:to>
                                        <p:strVal val="visible"/>
                                      </p:to>
                                    </p:set>
                                    <p:animEffect transition="in" filter="fade">
                                      <p:cBhvr>
                                        <p:cTn id="23" dur="500"/>
                                        <p:tgtEl>
                                          <p:spTgt spid="203"/>
                                        </p:tgtEl>
                                      </p:cBhvr>
                                    </p:animEffect>
                                  </p:childTnLst>
                                </p:cTn>
                              </p:par>
                            </p:childTnLst>
                          </p:cTn>
                        </p:par>
                        <p:par>
                          <p:cTn id="24" fill="hold">
                            <p:stCondLst>
                              <p:cond delay="500"/>
                            </p:stCondLst>
                            <p:childTnLst>
                              <p:par>
                                <p:cTn id="25" presetID="1" presetClass="exit" presetSubtype="0" fill="hold" grpId="6" nodeType="afterEffect">
                                  <p:stCondLst>
                                    <p:cond delay="0"/>
                                  </p:stCondLst>
                                  <p:iterate>
                                    <p:tmAbs val="0"/>
                                  </p:iterate>
                                  <p:childTnLst>
                                    <p:set>
                                      <p:cBhvr>
                                        <p:cTn id="26" fill="hold">
                                          <p:stCondLst>
                                            <p:cond delay="0"/>
                                          </p:stCondLst>
                                        </p:cTn>
                                        <p:tgtEl>
                                          <p:spTgt spid="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2" animBg="1" advAuto="0"/>
      <p:bldP spid="201" grpId="1" animBg="1" advAuto="0"/>
      <p:bldP spid="201" grpId="4" animBg="1" advAuto="0"/>
      <p:bldP spid="202" grpId="3" animBg="1" advAuto="0"/>
      <p:bldP spid="202" grpId="6" animBg="1" advAuto="0"/>
      <p:bldP spid="203" grpId="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 name="Table 1"/>
          <p:cNvGraphicFramePr/>
          <p:nvPr/>
        </p:nvGraphicFramePr>
        <p:xfrm>
          <a:off x="126999" y="114300"/>
          <a:ext cx="24129993" cy="12371641"/>
        </p:xfrm>
        <a:graphic>
          <a:graphicData uri="http://schemas.openxmlformats.org/drawingml/2006/table">
            <a:tbl>
              <a:tblPr firstCol="1">
                <a:tableStyleId>{4C3C2611-4C71-4FC5-86AE-919BDF0F9419}</a:tableStyleId>
              </a:tblPr>
              <a:tblGrid>
                <a:gridCol w="10132213">
                  <a:extLst>
                    <a:ext uri="{9D8B030D-6E8A-4147-A177-3AD203B41FA5}">
                      <a16:colId xmlns:a16="http://schemas.microsoft.com/office/drawing/2014/main" val="20000"/>
                    </a:ext>
                  </a:extLst>
                </a:gridCol>
                <a:gridCol w="1399778">
                  <a:extLst>
                    <a:ext uri="{9D8B030D-6E8A-4147-A177-3AD203B41FA5}">
                      <a16:colId xmlns:a16="http://schemas.microsoft.com/office/drawing/2014/main" val="20001"/>
                    </a:ext>
                  </a:extLst>
                </a:gridCol>
                <a:gridCol w="1399778">
                  <a:extLst>
                    <a:ext uri="{9D8B030D-6E8A-4147-A177-3AD203B41FA5}">
                      <a16:colId xmlns:a16="http://schemas.microsoft.com/office/drawing/2014/main" val="20002"/>
                    </a:ext>
                  </a:extLst>
                </a:gridCol>
                <a:gridCol w="1399778">
                  <a:extLst>
                    <a:ext uri="{9D8B030D-6E8A-4147-A177-3AD203B41FA5}">
                      <a16:colId xmlns:a16="http://schemas.microsoft.com/office/drawing/2014/main" val="20003"/>
                    </a:ext>
                  </a:extLst>
                </a:gridCol>
                <a:gridCol w="1399778">
                  <a:extLst>
                    <a:ext uri="{9D8B030D-6E8A-4147-A177-3AD203B41FA5}">
                      <a16:colId xmlns:a16="http://schemas.microsoft.com/office/drawing/2014/main" val="20004"/>
                    </a:ext>
                  </a:extLst>
                </a:gridCol>
                <a:gridCol w="1399778">
                  <a:extLst>
                    <a:ext uri="{9D8B030D-6E8A-4147-A177-3AD203B41FA5}">
                      <a16:colId xmlns:a16="http://schemas.microsoft.com/office/drawing/2014/main" val="20005"/>
                    </a:ext>
                  </a:extLst>
                </a:gridCol>
                <a:gridCol w="1399778">
                  <a:extLst>
                    <a:ext uri="{9D8B030D-6E8A-4147-A177-3AD203B41FA5}">
                      <a16:colId xmlns:a16="http://schemas.microsoft.com/office/drawing/2014/main" val="20006"/>
                    </a:ext>
                  </a:extLst>
                </a:gridCol>
                <a:gridCol w="1399778">
                  <a:extLst>
                    <a:ext uri="{9D8B030D-6E8A-4147-A177-3AD203B41FA5}">
                      <a16:colId xmlns:a16="http://schemas.microsoft.com/office/drawing/2014/main" val="20007"/>
                    </a:ext>
                  </a:extLst>
                </a:gridCol>
                <a:gridCol w="1399778">
                  <a:extLst>
                    <a:ext uri="{9D8B030D-6E8A-4147-A177-3AD203B41FA5}">
                      <a16:colId xmlns:a16="http://schemas.microsoft.com/office/drawing/2014/main" val="20008"/>
                    </a:ext>
                  </a:extLst>
                </a:gridCol>
                <a:gridCol w="1399778">
                  <a:extLst>
                    <a:ext uri="{9D8B030D-6E8A-4147-A177-3AD203B41FA5}">
                      <a16:colId xmlns:a16="http://schemas.microsoft.com/office/drawing/2014/main" val="20009"/>
                    </a:ext>
                  </a:extLst>
                </a:gridCol>
                <a:gridCol w="1399778">
                  <a:extLst>
                    <a:ext uri="{9D8B030D-6E8A-4147-A177-3AD203B41FA5}">
                      <a16:colId xmlns:a16="http://schemas.microsoft.com/office/drawing/2014/main" val="20010"/>
                    </a:ext>
                  </a:extLst>
                </a:gridCol>
              </a:tblGrid>
              <a:tr h="548542">
                <a:tc>
                  <a:txBody>
                    <a:bodyPr/>
                    <a:lstStyle/>
                    <a:p>
                      <a:pPr defTabSz="457200">
                        <a:defRPr sz="2300"/>
                      </a:pPr>
                      <a:endParaRPr/>
                    </a:p>
                  </a:txBody>
                  <a:tcPr marL="50800" marR="50800" marT="50800" marB="50800" anchor="ctr" horzOverflow="overflow">
                    <a:lnL w="4445">
                      <a:solidFill>
                        <a:srgbClr val="FFFFFF"/>
                      </a:solidFill>
                      <a:miter lim="400000"/>
                    </a:lnL>
                    <a:lnR w="4445">
                      <a:solidFill>
                        <a:srgbClr val="FFFFFF"/>
                      </a:solidFill>
                      <a:miter lim="400000"/>
                    </a:lnR>
                    <a:lnT w="4445">
                      <a:solidFill>
                        <a:srgbClr val="FFFFFF"/>
                      </a:solidFill>
                      <a:miter lim="400000"/>
                    </a:lnT>
                    <a:lnB w="4445">
                      <a:solidFill>
                        <a:srgbClr val="FFFFFF"/>
                      </a:solidFill>
                      <a:miter lim="400000"/>
                    </a:lnB>
                  </a:tcPr>
                </a:tc>
                <a:tc rowSpan="2">
                  <a:txBody>
                    <a:bodyPr/>
                    <a:lstStyle/>
                    <a:p>
                      <a:pPr defTabSz="457200"/>
                      <a:r>
                        <a:rPr sz="1900" b="1"/>
                        <a:t>Consensus to INCLUDE</a:t>
                      </a:r>
                    </a:p>
                  </a:txBody>
                  <a:tcPr marL="50800" marR="50800" marT="50800" marB="50800" anchor="ctr" horzOverflow="overflow">
                    <a:lnL w="4445">
                      <a:solidFill>
                        <a:srgbClr val="FFFFFF"/>
                      </a:solidFill>
                      <a:miter lim="400000"/>
                    </a:lnL>
                    <a:lnR w="4445">
                      <a:solidFill>
                        <a:srgbClr val="FFFFFF"/>
                      </a:solidFill>
                      <a:miter lim="400000"/>
                    </a:lnR>
                    <a:lnT w="4445">
                      <a:solidFill>
                        <a:srgbClr val="FFFFFF"/>
                      </a:solidFill>
                      <a:miter lim="400000"/>
                    </a:lnT>
                    <a:lnB w="4445">
                      <a:solidFill>
                        <a:srgbClr val="FFFFFF"/>
                      </a:solidFill>
                      <a:miter lim="400000"/>
                    </a:lnB>
                  </a:tcPr>
                </a:tc>
                <a:tc rowSpan="2">
                  <a:txBody>
                    <a:bodyPr/>
                    <a:lstStyle/>
                    <a:p>
                      <a:pPr defTabSz="457200">
                        <a:defRPr sz="800"/>
                      </a:pPr>
                      <a:endParaRPr/>
                    </a:p>
                  </a:txBody>
                  <a:tcPr marL="50800" marR="50800" marT="50800" marB="50800" anchor="ctr" horzOverflow="overflow">
                    <a:lnL w="4445">
                      <a:solidFill>
                        <a:srgbClr val="FFFFFF"/>
                      </a:solidFill>
                      <a:miter lim="400000"/>
                    </a:lnL>
                    <a:lnR w="4445">
                      <a:solidFill>
                        <a:srgbClr val="FFFFFF"/>
                      </a:solidFill>
                      <a:miter lim="400000"/>
                    </a:lnR>
                    <a:lnT w="4445">
                      <a:solidFill>
                        <a:srgbClr val="FFFFFF"/>
                      </a:solidFill>
                      <a:miter lim="400000"/>
                    </a:lnT>
                    <a:lnB w="4445">
                      <a:solidFill>
                        <a:srgbClr val="FFFFFF"/>
                      </a:solidFill>
                      <a:miter lim="400000"/>
                    </a:lnB>
                    <a:solidFill>
                      <a:schemeClr val="accent3">
                        <a:hueOff val="362282"/>
                        <a:satOff val="31803"/>
                        <a:lumOff val="-18242"/>
                      </a:schemeClr>
                    </a:solidFill>
                  </a:tcPr>
                </a:tc>
                <a:tc rowSpan="2">
                  <a:txBody>
                    <a:bodyPr/>
                    <a:lstStyle/>
                    <a:p>
                      <a:pPr defTabSz="457200"/>
                      <a:r>
                        <a:rPr sz="1900" b="1"/>
                        <a:t>Consensus to EXCLUDE</a:t>
                      </a:r>
                    </a:p>
                  </a:txBody>
                  <a:tcPr marL="50800" marR="50800" marT="50800" marB="50800" anchor="ctr" horzOverflow="overflow">
                    <a:lnL w="4445">
                      <a:solidFill>
                        <a:srgbClr val="FFFFFF"/>
                      </a:solidFill>
                      <a:miter lim="400000"/>
                    </a:lnL>
                    <a:lnR w="4445">
                      <a:solidFill>
                        <a:srgbClr val="FFFFFF"/>
                      </a:solidFill>
                      <a:miter lim="400000"/>
                    </a:lnR>
                    <a:lnT w="4445">
                      <a:solidFill>
                        <a:srgbClr val="FFFFFF"/>
                      </a:solidFill>
                      <a:miter lim="400000"/>
                    </a:lnT>
                    <a:lnB w="4445">
                      <a:solidFill>
                        <a:srgbClr val="FFFFFF"/>
                      </a:solidFill>
                      <a:miter lim="400000"/>
                    </a:lnB>
                  </a:tcPr>
                </a:tc>
                <a:tc rowSpan="2">
                  <a:txBody>
                    <a:bodyPr/>
                    <a:lstStyle/>
                    <a:p>
                      <a:pPr defTabSz="457200">
                        <a:defRPr sz="800"/>
                      </a:pPr>
                      <a:endParaRPr/>
                    </a:p>
                  </a:txBody>
                  <a:tcPr marL="50800" marR="50800" marT="50800" marB="50800" anchor="ctr" horzOverflow="overflow">
                    <a:lnL w="4445">
                      <a:solidFill>
                        <a:srgbClr val="FFFFFF"/>
                      </a:solidFill>
                      <a:miter lim="400000"/>
                    </a:lnL>
                    <a:lnR w="4445">
                      <a:solidFill>
                        <a:srgbClr val="FFFFFF"/>
                      </a:solidFill>
                      <a:miter lim="400000"/>
                    </a:lnR>
                    <a:lnT w="4445">
                      <a:solidFill>
                        <a:srgbClr val="FFFFFF"/>
                      </a:solidFill>
                      <a:miter lim="400000"/>
                    </a:lnT>
                    <a:lnB w="4445">
                      <a:solidFill>
                        <a:srgbClr val="FFFFFF"/>
                      </a:solidFill>
                      <a:miter lim="400000"/>
                    </a:lnB>
                    <a:solidFill>
                      <a:schemeClr val="accent5">
                        <a:hueOff val="-82419"/>
                        <a:satOff val="-9513"/>
                        <a:lumOff val="-16343"/>
                      </a:schemeClr>
                    </a:solidFill>
                  </a:tcPr>
                </a:tc>
                <a:tc rowSpan="2">
                  <a:txBody>
                    <a:bodyPr/>
                    <a:lstStyle/>
                    <a:p>
                      <a:pPr defTabSz="457200"/>
                      <a:r>
                        <a:rPr sz="1900" b="1"/>
                        <a:t>Advance to the next round</a:t>
                      </a:r>
                    </a:p>
                  </a:txBody>
                  <a:tcPr marL="50800" marR="50800" marT="50800" marB="50800" anchor="ctr" horzOverflow="overflow">
                    <a:lnL w="4445">
                      <a:solidFill>
                        <a:srgbClr val="FFFFFF"/>
                      </a:solidFill>
                      <a:miter lim="400000"/>
                    </a:lnL>
                    <a:lnR w="4445">
                      <a:solidFill>
                        <a:srgbClr val="FFFFFF"/>
                      </a:solidFill>
                      <a:miter lim="400000"/>
                    </a:lnR>
                    <a:lnT w="4445">
                      <a:solidFill>
                        <a:srgbClr val="FFFFFF"/>
                      </a:solidFill>
                      <a:miter lim="400000"/>
                    </a:lnT>
                    <a:lnB w="4445">
                      <a:solidFill>
                        <a:srgbClr val="FFFFFF"/>
                      </a:solidFill>
                      <a:miter lim="400000"/>
                    </a:lnB>
                  </a:tcPr>
                </a:tc>
                <a:tc rowSpan="2">
                  <a:txBody>
                    <a:bodyPr/>
                    <a:lstStyle/>
                    <a:p>
                      <a:pPr defTabSz="457200">
                        <a:defRPr sz="800"/>
                      </a:pPr>
                      <a:endParaRPr/>
                    </a:p>
                  </a:txBody>
                  <a:tcPr marL="50800" marR="50800" marT="50800" marB="50800" anchor="ctr" horzOverflow="overflow">
                    <a:lnL w="4445">
                      <a:solidFill>
                        <a:srgbClr val="FFFFFF"/>
                      </a:solidFill>
                      <a:miter lim="400000"/>
                    </a:lnL>
                    <a:lnR w="4445">
                      <a:solidFill>
                        <a:srgbClr val="FFFFFF"/>
                      </a:solidFill>
                      <a:miter lim="400000"/>
                    </a:lnR>
                    <a:lnT w="4445">
                      <a:solidFill>
                        <a:srgbClr val="FFFFFF"/>
                      </a:solidFill>
                      <a:miter lim="400000"/>
                    </a:lnT>
                    <a:lnB w="4445">
                      <a:solidFill>
                        <a:srgbClr val="FFFFFF"/>
                      </a:solidFill>
                      <a:miter lim="400000"/>
                    </a:lnB>
                    <a:solidFill>
                      <a:schemeClr val="accent4"/>
                    </a:solidFill>
                  </a:tcPr>
                </a:tc>
                <a:tc rowSpan="2">
                  <a:txBody>
                    <a:bodyPr/>
                    <a:lstStyle/>
                    <a:p>
                      <a:pPr defTabSz="457200"/>
                      <a:r>
                        <a:rPr sz="1900" b="1"/>
                        <a:t>Non-consensus</a:t>
                      </a:r>
                    </a:p>
                  </a:txBody>
                  <a:tcPr marL="50800" marR="50800" marT="50800" marB="50800" anchor="ctr" horzOverflow="overflow">
                    <a:lnL w="4445">
                      <a:solidFill>
                        <a:srgbClr val="FFFFFF"/>
                      </a:solidFill>
                      <a:miter lim="400000"/>
                    </a:lnL>
                    <a:lnR w="4445">
                      <a:solidFill>
                        <a:srgbClr val="FFFFFF"/>
                      </a:solidFill>
                      <a:miter lim="400000"/>
                    </a:lnR>
                    <a:lnT w="4445">
                      <a:solidFill>
                        <a:srgbClr val="FFFFFF"/>
                      </a:solidFill>
                      <a:miter lim="400000"/>
                    </a:lnT>
                    <a:lnB w="4445">
                      <a:solidFill>
                        <a:srgbClr val="FFFFFF"/>
                      </a:solidFill>
                      <a:miter lim="400000"/>
                    </a:lnB>
                  </a:tcPr>
                </a:tc>
                <a:tc rowSpan="2">
                  <a:txBody>
                    <a:bodyPr/>
                    <a:lstStyle/>
                    <a:p>
                      <a:pPr defTabSz="457200">
                        <a:defRPr sz="800"/>
                      </a:pPr>
                      <a:endParaRPr/>
                    </a:p>
                  </a:txBody>
                  <a:tcPr marL="50800" marR="50800" marT="50800" marB="50800" anchor="ctr" horzOverflow="overflow">
                    <a:lnL w="4445">
                      <a:solidFill>
                        <a:srgbClr val="FFFFFF"/>
                      </a:solidFill>
                      <a:miter lim="400000"/>
                    </a:lnL>
                    <a:lnR w="4445">
                      <a:solidFill>
                        <a:srgbClr val="FFFFFF"/>
                      </a:solidFill>
                      <a:miter lim="400000"/>
                    </a:lnR>
                    <a:lnT w="4445">
                      <a:solidFill>
                        <a:srgbClr val="FFFFFF"/>
                      </a:solidFill>
                      <a:miter lim="400000"/>
                    </a:lnT>
                    <a:lnB w="4445">
                      <a:solidFill>
                        <a:srgbClr val="FFFFFF"/>
                      </a:solidFill>
                      <a:miter lim="400000"/>
                    </a:lnB>
                    <a:solidFill>
                      <a:schemeClr val="accent4">
                        <a:hueOff val="-1247790"/>
                        <a:lumOff val="-12326"/>
                      </a:schemeClr>
                    </a:solidFill>
                  </a:tcPr>
                </a:tc>
                <a:tc rowSpan="2">
                  <a:txBody>
                    <a:bodyPr/>
                    <a:lstStyle/>
                    <a:p>
                      <a:pPr algn="l" defTabSz="457200">
                        <a:defRPr sz="1000"/>
                      </a:pPr>
                      <a:endParaRPr/>
                    </a:p>
                  </a:txBody>
                  <a:tcPr marL="50800" marR="50800" marT="50800" marB="50800" horzOverflow="overflow">
                    <a:lnL w="4445">
                      <a:solidFill>
                        <a:srgbClr val="FFFFFF"/>
                      </a:solidFill>
                      <a:miter lim="400000"/>
                    </a:lnL>
                    <a:lnR w="4445">
                      <a:solidFill>
                        <a:srgbClr val="FFFFFF"/>
                      </a:solidFill>
                      <a:miter lim="400000"/>
                    </a:lnR>
                    <a:lnT w="4445">
                      <a:solidFill>
                        <a:srgbClr val="FFFFFF"/>
                      </a:solidFill>
                      <a:miter lim="400000"/>
                    </a:lnT>
                    <a:lnB w="4445">
                      <a:solidFill>
                        <a:srgbClr val="FFFFFF"/>
                      </a:solidFill>
                      <a:miter lim="400000"/>
                    </a:lnB>
                  </a:tcPr>
                </a:tc>
                <a:tc>
                  <a:txBody>
                    <a:bodyPr/>
                    <a:lstStyle/>
                    <a:p>
                      <a:pPr algn="l" defTabSz="457200">
                        <a:defRPr sz="1000"/>
                      </a:pPr>
                      <a:endParaRPr/>
                    </a:p>
                  </a:txBody>
                  <a:tcPr marL="50800" marR="50800" marT="50800" marB="50800" horzOverflow="overflow">
                    <a:lnL w="4445">
                      <a:solidFill>
                        <a:srgbClr val="FFFFFF"/>
                      </a:solidFill>
                      <a:miter lim="400000"/>
                    </a:lnL>
                    <a:lnR w="4445">
                      <a:solidFill>
                        <a:srgbClr val="FFFFFF"/>
                      </a:solidFill>
                      <a:miter lim="400000"/>
                    </a:lnR>
                    <a:lnT w="4445">
                      <a:solidFill>
                        <a:srgbClr val="FFFFFF"/>
                      </a:solidFill>
                      <a:miter lim="400000"/>
                    </a:lnT>
                    <a:lnB w="4445">
                      <a:solidFill>
                        <a:srgbClr val="FFFFFF"/>
                      </a:solidFill>
                      <a:miter lim="400000"/>
                    </a:lnB>
                  </a:tcPr>
                </a:tc>
                <a:extLst>
                  <a:ext uri="{0D108BD9-81ED-4DB2-BD59-A6C34878D82A}">
                    <a16:rowId xmlns:a16="http://schemas.microsoft.com/office/drawing/2014/main" val="10000"/>
                  </a:ext>
                </a:extLst>
              </a:tr>
              <a:tr h="1047128">
                <a:tc rowSpan="2">
                  <a:txBody>
                    <a:bodyPr/>
                    <a:lstStyle/>
                    <a:p>
                      <a:pPr algn="l" defTabSz="457200">
                        <a:defRPr sz="2300"/>
                      </a:pPr>
                      <a:endParaRPr/>
                    </a:p>
                  </a:txBody>
                  <a:tcPr marL="50800" marR="50800" marT="50800" marB="50800" anchor="ctr" horzOverflow="overflow">
                    <a:lnL w="0">
                      <a:miter lim="400000"/>
                    </a:lnL>
                    <a:lnR w="4445">
                      <a:solidFill>
                        <a:srgbClr val="FFFFFF"/>
                      </a:solidFill>
                      <a:miter lim="400000"/>
                    </a:lnR>
                    <a:lnT w="4445">
                      <a:solidFill>
                        <a:srgbClr val="FFFFFF"/>
                      </a:solidFill>
                      <a:miter lim="400000"/>
                    </a:lnT>
                    <a:lnB>
                      <a:solidFill>
                        <a:srgbClr val="000000"/>
                      </a:solidFill>
                      <a:miter lim="400000"/>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defTabSz="457200">
                        <a:defRPr sz="1000"/>
                      </a:pPr>
                      <a:endParaRPr/>
                    </a:p>
                  </a:txBody>
                  <a:tcPr marL="50800" marR="50800" marT="50800" marB="50800" horzOverflow="overflow">
                    <a:lnL w="4445">
                      <a:solidFill>
                        <a:srgbClr val="FFFFFF"/>
                      </a:solidFill>
                      <a:miter lim="400000"/>
                    </a:lnL>
                    <a:lnR w="4445">
                      <a:solidFill>
                        <a:srgbClr val="FFFFFF"/>
                      </a:solidFill>
                      <a:miter lim="400000"/>
                    </a:lnR>
                    <a:lnT w="4445">
                      <a:solidFill>
                        <a:srgbClr val="FFFFFF"/>
                      </a:solidFill>
                      <a:miter lim="400000"/>
                    </a:lnT>
                    <a:lnB w="4445">
                      <a:solidFill>
                        <a:srgbClr val="FFFFFF"/>
                      </a:solidFill>
                      <a:miter lim="400000"/>
                    </a:lnB>
                  </a:tcPr>
                </a:tc>
                <a:extLst>
                  <a:ext uri="{0D108BD9-81ED-4DB2-BD59-A6C34878D82A}">
                    <a16:rowId xmlns:a16="http://schemas.microsoft.com/office/drawing/2014/main" val="10001"/>
                  </a:ext>
                </a:extLst>
              </a:tr>
              <a:tr h="536689">
                <a:tc vMerge="1">
                  <a:txBody>
                    <a:bodyPr/>
                    <a:lstStyle/>
                    <a:p>
                      <a:endParaRPr lang="en-US"/>
                    </a:p>
                  </a:txBody>
                  <a:tcPr/>
                </a:tc>
                <a:tc>
                  <a:txBody>
                    <a:bodyPr/>
                    <a:lstStyle/>
                    <a:p>
                      <a:pPr defTabSz="457200"/>
                      <a:r>
                        <a:rPr sz="2200" b="1"/>
                        <a:t>Delphi 1</a:t>
                      </a:r>
                    </a:p>
                  </a:txBody>
                  <a:tcPr marL="50800" marR="50800" marT="50800" marB="50800" anchor="ctr" horzOverflow="overflow">
                    <a:lnL w="4445">
                      <a:solidFill>
                        <a:srgbClr val="FFFFFF"/>
                      </a:solidFill>
                      <a:miter lim="400000"/>
                    </a:lnL>
                    <a:lnR w="4445">
                      <a:solidFill>
                        <a:srgbClr val="000000"/>
                      </a:solidFill>
                      <a:miter lim="400000"/>
                    </a:lnR>
                    <a:lnT w="4445">
                      <a:solidFill>
                        <a:srgbClr val="FFFFFF"/>
                      </a:solidFill>
                      <a:miter lim="400000"/>
                    </a:lnT>
                    <a:lnB w="4445">
                      <a:solidFill>
                        <a:srgbClr val="000000"/>
                      </a:solidFill>
                      <a:miter lim="400000"/>
                    </a:lnB>
                    <a:solidFill>
                      <a:srgbClr val="BEC0BF"/>
                    </a:solidFill>
                  </a:tcPr>
                </a:tc>
                <a:tc>
                  <a:txBody>
                    <a:bodyPr/>
                    <a:lstStyle/>
                    <a:p>
                      <a:pPr defTabSz="457200"/>
                      <a:r>
                        <a:rPr sz="2200" b="1"/>
                        <a:t>RT1</a:t>
                      </a:r>
                    </a:p>
                  </a:txBody>
                  <a:tcPr marL="50800" marR="50800" marT="50800" marB="50800" anchor="ctr" horzOverflow="overflow">
                    <a:lnL w="4445">
                      <a:solidFill>
                        <a:srgbClr val="000000"/>
                      </a:solidFill>
                      <a:miter lim="400000"/>
                    </a:lnL>
                    <a:lnR w="4445">
                      <a:solidFill>
                        <a:srgbClr val="000000"/>
                      </a:solidFill>
                      <a:miter lim="400000"/>
                    </a:lnR>
                    <a:lnT w="4445">
                      <a:solidFill>
                        <a:srgbClr val="FFFFFF"/>
                      </a:solidFill>
                      <a:miter lim="400000"/>
                    </a:lnT>
                    <a:lnB w="4445">
                      <a:solidFill>
                        <a:srgbClr val="000000"/>
                      </a:solidFill>
                      <a:miter lim="400000"/>
                    </a:lnB>
                    <a:solidFill>
                      <a:srgbClr val="BEC0BF"/>
                    </a:solidFill>
                  </a:tcPr>
                </a:tc>
                <a:tc>
                  <a:txBody>
                    <a:bodyPr/>
                    <a:lstStyle/>
                    <a:p>
                      <a:pPr defTabSz="457200"/>
                      <a:r>
                        <a:rPr sz="2200" b="1"/>
                        <a:t>Delphi 2</a:t>
                      </a:r>
                    </a:p>
                  </a:txBody>
                  <a:tcPr marL="50800" marR="50800" marT="50800" marB="50800" anchor="ctr" horzOverflow="overflow">
                    <a:lnL w="4445">
                      <a:solidFill>
                        <a:srgbClr val="000000"/>
                      </a:solidFill>
                      <a:miter lim="400000"/>
                    </a:lnL>
                    <a:lnR w="4445">
                      <a:solidFill>
                        <a:srgbClr val="000000"/>
                      </a:solidFill>
                      <a:miter lim="400000"/>
                    </a:lnR>
                    <a:lnT w="4445">
                      <a:solidFill>
                        <a:srgbClr val="FFFFFF"/>
                      </a:solidFill>
                      <a:miter lim="400000"/>
                    </a:lnT>
                    <a:lnB w="4445">
                      <a:solidFill>
                        <a:srgbClr val="000000"/>
                      </a:solidFill>
                      <a:miter lim="400000"/>
                    </a:lnB>
                    <a:solidFill>
                      <a:srgbClr val="BEC0BF"/>
                    </a:solidFill>
                  </a:tcPr>
                </a:tc>
                <a:tc>
                  <a:txBody>
                    <a:bodyPr/>
                    <a:lstStyle/>
                    <a:p>
                      <a:pPr defTabSz="457200"/>
                      <a:r>
                        <a:rPr sz="2200" b="1"/>
                        <a:t>RT2</a:t>
                      </a:r>
                    </a:p>
                  </a:txBody>
                  <a:tcPr marL="50800" marR="50800" marT="50800" marB="50800" anchor="ctr" horzOverflow="overflow">
                    <a:lnL w="4445">
                      <a:solidFill>
                        <a:srgbClr val="000000"/>
                      </a:solidFill>
                      <a:miter lim="400000"/>
                    </a:lnL>
                    <a:lnR w="4445">
                      <a:solidFill>
                        <a:srgbClr val="000000"/>
                      </a:solidFill>
                      <a:miter lim="400000"/>
                    </a:lnR>
                    <a:lnT w="4445">
                      <a:solidFill>
                        <a:srgbClr val="FFFFFF"/>
                      </a:solidFill>
                      <a:miter lim="400000"/>
                    </a:lnT>
                    <a:lnB w="4445">
                      <a:solidFill>
                        <a:srgbClr val="000000"/>
                      </a:solidFill>
                      <a:miter lim="400000"/>
                    </a:lnB>
                    <a:solidFill>
                      <a:srgbClr val="BEC0BF"/>
                    </a:solidFill>
                  </a:tcPr>
                </a:tc>
                <a:tc>
                  <a:txBody>
                    <a:bodyPr/>
                    <a:lstStyle/>
                    <a:p>
                      <a:pPr defTabSz="457200"/>
                      <a:r>
                        <a:rPr sz="2200" b="1"/>
                        <a:t>Delphi 3</a:t>
                      </a:r>
                    </a:p>
                  </a:txBody>
                  <a:tcPr marL="50800" marR="50800" marT="50800" marB="50800" anchor="ctr" horzOverflow="overflow">
                    <a:lnL w="4445">
                      <a:solidFill>
                        <a:srgbClr val="000000"/>
                      </a:solidFill>
                      <a:miter lim="400000"/>
                    </a:lnL>
                    <a:lnR w="4445">
                      <a:solidFill>
                        <a:srgbClr val="000000"/>
                      </a:solidFill>
                      <a:miter lim="400000"/>
                    </a:lnR>
                    <a:lnT w="4445">
                      <a:solidFill>
                        <a:srgbClr val="FFFFFF"/>
                      </a:solidFill>
                      <a:miter lim="400000"/>
                    </a:lnT>
                    <a:lnB w="4445">
                      <a:solidFill>
                        <a:srgbClr val="000000"/>
                      </a:solidFill>
                      <a:miter lim="400000"/>
                    </a:lnB>
                    <a:solidFill>
                      <a:srgbClr val="BEC0BF"/>
                    </a:solidFill>
                  </a:tcPr>
                </a:tc>
                <a:tc>
                  <a:txBody>
                    <a:bodyPr/>
                    <a:lstStyle/>
                    <a:p>
                      <a:pPr defTabSz="457200"/>
                      <a:r>
                        <a:rPr sz="2200" b="1"/>
                        <a:t>RT3</a:t>
                      </a:r>
                    </a:p>
                  </a:txBody>
                  <a:tcPr marL="50800" marR="50800" marT="50800" marB="50800" anchor="ctr" horzOverflow="overflow">
                    <a:lnL w="4445">
                      <a:solidFill>
                        <a:srgbClr val="000000"/>
                      </a:solidFill>
                      <a:miter lim="400000"/>
                    </a:lnL>
                    <a:lnR w="4445">
                      <a:solidFill>
                        <a:srgbClr val="000000"/>
                      </a:solidFill>
                      <a:miter lim="400000"/>
                    </a:lnR>
                    <a:lnT w="4445">
                      <a:solidFill>
                        <a:srgbClr val="FFFFFF"/>
                      </a:solidFill>
                      <a:miter lim="400000"/>
                    </a:lnT>
                    <a:lnB w="4445">
                      <a:solidFill>
                        <a:srgbClr val="000000"/>
                      </a:solidFill>
                      <a:miter lim="400000"/>
                    </a:lnB>
                    <a:solidFill>
                      <a:srgbClr val="BEC0BF"/>
                    </a:solidFill>
                  </a:tcPr>
                </a:tc>
                <a:tc>
                  <a:txBody>
                    <a:bodyPr/>
                    <a:lstStyle/>
                    <a:p>
                      <a:pPr defTabSz="457200"/>
                      <a:r>
                        <a:rPr sz="2200" b="1"/>
                        <a:t>Delphi 4</a:t>
                      </a:r>
                    </a:p>
                  </a:txBody>
                  <a:tcPr marL="50800" marR="50800" marT="50800" marB="50800" anchor="ctr" horzOverflow="overflow">
                    <a:lnL w="4445">
                      <a:solidFill>
                        <a:srgbClr val="000000"/>
                      </a:solidFill>
                      <a:miter lim="400000"/>
                    </a:lnL>
                    <a:lnR w="4445">
                      <a:solidFill>
                        <a:srgbClr val="000000"/>
                      </a:solidFill>
                      <a:miter lim="400000"/>
                    </a:lnR>
                    <a:lnT w="4445">
                      <a:solidFill>
                        <a:srgbClr val="FFFFFF"/>
                      </a:solidFill>
                      <a:miter lim="400000"/>
                    </a:lnT>
                    <a:lnB w="4445">
                      <a:solidFill>
                        <a:srgbClr val="000000"/>
                      </a:solidFill>
                      <a:miter lim="400000"/>
                    </a:lnB>
                    <a:solidFill>
                      <a:srgbClr val="BEC0BF"/>
                    </a:solidFill>
                  </a:tcPr>
                </a:tc>
                <a:tc>
                  <a:txBody>
                    <a:bodyPr/>
                    <a:lstStyle/>
                    <a:p>
                      <a:pPr defTabSz="457200"/>
                      <a:r>
                        <a:rPr sz="2200" b="1"/>
                        <a:t>RT4</a:t>
                      </a:r>
                    </a:p>
                  </a:txBody>
                  <a:tcPr marL="50800" marR="50800" marT="50800" marB="50800" anchor="ctr" horzOverflow="overflow">
                    <a:lnL w="4445">
                      <a:solidFill>
                        <a:srgbClr val="000000"/>
                      </a:solidFill>
                      <a:miter lim="400000"/>
                    </a:lnL>
                    <a:lnR w="4445">
                      <a:solidFill>
                        <a:srgbClr val="000000"/>
                      </a:solidFill>
                      <a:miter lim="400000"/>
                    </a:lnR>
                    <a:lnT w="4445">
                      <a:solidFill>
                        <a:srgbClr val="FFFFFF"/>
                      </a:solidFill>
                      <a:miter lim="400000"/>
                    </a:lnT>
                    <a:lnB w="4445">
                      <a:solidFill>
                        <a:srgbClr val="000000"/>
                      </a:solidFill>
                      <a:miter lim="400000"/>
                    </a:lnB>
                    <a:solidFill>
                      <a:srgbClr val="BEC0BF"/>
                    </a:solidFill>
                  </a:tcPr>
                </a:tc>
                <a:tc>
                  <a:txBody>
                    <a:bodyPr/>
                    <a:lstStyle/>
                    <a:p>
                      <a:pPr defTabSz="457200"/>
                      <a:r>
                        <a:rPr sz="2200" b="1"/>
                        <a:t>Delphi 5</a:t>
                      </a:r>
                    </a:p>
                  </a:txBody>
                  <a:tcPr marL="50800" marR="50800" marT="50800" marB="50800" anchor="ctr" horzOverflow="overflow">
                    <a:lnL w="4445">
                      <a:solidFill>
                        <a:srgbClr val="000000"/>
                      </a:solidFill>
                      <a:miter lim="400000"/>
                    </a:lnL>
                    <a:lnR w="4445">
                      <a:solidFill>
                        <a:srgbClr val="000000"/>
                      </a:solidFill>
                      <a:miter lim="400000"/>
                    </a:lnR>
                    <a:lnT w="4445">
                      <a:solidFill>
                        <a:srgbClr val="FFFFFF"/>
                      </a:solidFill>
                      <a:miter lim="400000"/>
                    </a:lnT>
                    <a:lnB w="4445">
                      <a:solidFill>
                        <a:srgbClr val="000000"/>
                      </a:solidFill>
                      <a:miter lim="400000"/>
                    </a:lnB>
                    <a:solidFill>
                      <a:srgbClr val="BEC0BF"/>
                    </a:solidFill>
                  </a:tcPr>
                </a:tc>
                <a:tc>
                  <a:txBody>
                    <a:bodyPr/>
                    <a:lstStyle/>
                    <a:p>
                      <a:pPr defTabSz="457200"/>
                      <a:r>
                        <a:rPr sz="2200" b="1"/>
                        <a:t>FINAL</a:t>
                      </a:r>
                    </a:p>
                  </a:txBody>
                  <a:tcPr marL="50800" marR="50800" marT="50800" marB="50800" anchor="ctr" horzOverflow="overflow">
                    <a:lnL w="4445">
                      <a:solidFill>
                        <a:srgbClr val="000000"/>
                      </a:solidFill>
                      <a:miter lim="400000"/>
                    </a:lnL>
                    <a:lnR w="4445">
                      <a:solidFill>
                        <a:srgbClr val="000000"/>
                      </a:solidFill>
                      <a:miter lim="400000"/>
                    </a:lnR>
                    <a:lnT w="4445">
                      <a:solidFill>
                        <a:srgbClr val="FFFFFF"/>
                      </a:solidFill>
                      <a:miter lim="400000"/>
                    </a:lnT>
                    <a:lnB w="4445">
                      <a:solidFill>
                        <a:srgbClr val="000000"/>
                      </a:solidFill>
                      <a:miter lim="400000"/>
                    </a:lnB>
                    <a:solidFill>
                      <a:srgbClr val="BEC0BF"/>
                    </a:solidFill>
                  </a:tcPr>
                </a:tc>
                <a:extLst>
                  <a:ext uri="{0D108BD9-81ED-4DB2-BD59-A6C34878D82A}">
                    <a16:rowId xmlns:a16="http://schemas.microsoft.com/office/drawing/2014/main" val="10002"/>
                  </a:ext>
                </a:extLst>
              </a:tr>
              <a:tr h="982052">
                <a:tc>
                  <a:txBody>
                    <a:bodyPr/>
                    <a:lstStyle/>
                    <a:p>
                      <a:pPr algn="l" defTabSz="457200">
                        <a:defRPr b="0"/>
                      </a:pPr>
                      <a:r>
                        <a:rPr sz="2300" b="1"/>
                        <a:t>Spinal anesthesia can only be provided by anesthesia providers with competency in GA-ET?</a:t>
                      </a:r>
                    </a:p>
                  </a:txBody>
                  <a:tcPr marL="50800" marR="50800" marT="50800" marB="50800" horzOverflow="overflow">
                    <a:lnL w="4445">
                      <a:solidFill>
                        <a:srgbClr val="000000"/>
                      </a:solidFill>
                      <a:miter lim="400000"/>
                    </a:lnL>
                    <a:lnR>
                      <a:solidFill>
                        <a:srgbClr val="000000"/>
                      </a:solidFill>
                      <a:miter lim="400000"/>
                    </a:lnR>
                    <a:lnT>
                      <a:solidFill>
                        <a:srgbClr val="000000"/>
                      </a:solidFill>
                      <a:miter lim="400000"/>
                    </a:lnT>
                    <a:lnB w="4445">
                      <a:solidFill>
                        <a:srgbClr val="000000"/>
                      </a:solidFill>
                      <a:miter lim="400000"/>
                    </a:lnB>
                    <a:solidFill>
                      <a:srgbClr val="DCDCDC"/>
                    </a:solidFill>
                  </a:tcPr>
                </a:tc>
                <a:tc>
                  <a:txBody>
                    <a:bodyPr/>
                    <a:lstStyle/>
                    <a:p>
                      <a:pPr algn="l" defTabSz="457200">
                        <a:defRPr sz="1000"/>
                      </a:pPr>
                      <a:endParaRP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03"/>
                  </a:ext>
                </a:extLst>
              </a:tr>
              <a:tr h="548542">
                <a:tc>
                  <a:txBody>
                    <a:bodyPr/>
                    <a:lstStyle/>
                    <a:p>
                      <a:pPr algn="l" defTabSz="457200">
                        <a:defRPr b="0"/>
                      </a:pPr>
                      <a:r>
                        <a:rPr sz="2300" b="1"/>
                        <a:t>Should be present and responsible:</a:t>
                      </a:r>
                    </a:p>
                  </a:txBody>
                  <a:tcPr marL="50800" marR="50800" marT="50800" marB="5080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sz="1000"/>
                      </a:pPr>
                      <a:endParaRP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extLst>
                  <a:ext uri="{0D108BD9-81ED-4DB2-BD59-A6C34878D82A}">
                    <a16:rowId xmlns:a16="http://schemas.microsoft.com/office/drawing/2014/main" val="10004"/>
                  </a:ext>
                </a:extLst>
              </a:tr>
              <a:tr h="548542">
                <a:tc>
                  <a:txBody>
                    <a:bodyPr/>
                    <a:lstStyle/>
                    <a:p>
                      <a:pPr marL="906779" indent="-525779" algn="l" defTabSz="457200">
                        <a:buSzPct val="100000"/>
                        <a:buChar char="•"/>
                        <a:defRPr sz="2300"/>
                      </a:pPr>
                      <a:r>
                        <a:t>Obstetric Anesthesiologist </a:t>
                      </a:r>
                    </a:p>
                  </a:txBody>
                  <a:tcPr marL="50800" marR="50800" marT="50800" marB="5080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sz="1000"/>
                      </a:pPr>
                      <a:endParaRP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extLst>
                  <a:ext uri="{0D108BD9-81ED-4DB2-BD59-A6C34878D82A}">
                    <a16:rowId xmlns:a16="http://schemas.microsoft.com/office/drawing/2014/main" val="10005"/>
                  </a:ext>
                </a:extLst>
              </a:tr>
              <a:tr h="548542">
                <a:tc>
                  <a:txBody>
                    <a:bodyPr/>
                    <a:lstStyle/>
                    <a:p>
                      <a:pPr marL="906779" indent="-525779" algn="l" defTabSz="457200">
                        <a:buSzPct val="100000"/>
                        <a:buChar char="•"/>
                        <a:defRPr sz="2300"/>
                      </a:pPr>
                      <a:r>
                        <a:t>Anesthesiologist </a:t>
                      </a:r>
                    </a:p>
                  </a:txBody>
                  <a:tcPr marL="50800" marR="50800" marT="50800" marB="5080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sz="1000"/>
                      </a:pPr>
                      <a:endParaRP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extLst>
                  <a:ext uri="{0D108BD9-81ED-4DB2-BD59-A6C34878D82A}">
                    <a16:rowId xmlns:a16="http://schemas.microsoft.com/office/drawing/2014/main" val="10006"/>
                  </a:ext>
                </a:extLst>
              </a:tr>
              <a:tr h="548542">
                <a:tc>
                  <a:txBody>
                    <a:bodyPr/>
                    <a:lstStyle/>
                    <a:p>
                      <a:pPr marL="906779" indent="-525779" algn="l" defTabSz="457200">
                        <a:buSzPct val="100000"/>
                        <a:buChar char="•"/>
                        <a:defRPr sz="2300"/>
                      </a:pPr>
                      <a:r>
                        <a:t>Non-specialist Physician Anesthesiologist </a:t>
                      </a:r>
                    </a:p>
                  </a:txBody>
                  <a:tcPr marL="50800" marR="50800" marT="50800" marB="5080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sz="1000"/>
                      </a:pPr>
                      <a:endParaRP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extLst>
                  <a:ext uri="{0D108BD9-81ED-4DB2-BD59-A6C34878D82A}">
                    <a16:rowId xmlns:a16="http://schemas.microsoft.com/office/drawing/2014/main" val="10007"/>
                  </a:ext>
                </a:extLst>
              </a:tr>
              <a:tr h="548542">
                <a:tc>
                  <a:txBody>
                    <a:bodyPr/>
                    <a:lstStyle/>
                    <a:p>
                      <a:pPr marL="906779" indent="-525779" algn="l" defTabSz="457200">
                        <a:buSzPct val="100000"/>
                        <a:buChar char="•"/>
                        <a:defRPr sz="2300"/>
                      </a:pPr>
                      <a:r>
                        <a:t>Nurse Anesthetist </a:t>
                      </a:r>
                    </a:p>
                  </a:txBody>
                  <a:tcPr marL="50800" marR="50800" marT="50800" marB="5080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sz="1000"/>
                      </a:pPr>
                      <a:endParaRP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extLst>
                  <a:ext uri="{0D108BD9-81ED-4DB2-BD59-A6C34878D82A}">
                    <a16:rowId xmlns:a16="http://schemas.microsoft.com/office/drawing/2014/main" val="10008"/>
                  </a:ext>
                </a:extLst>
              </a:tr>
              <a:tr h="548542">
                <a:tc>
                  <a:txBody>
                    <a:bodyPr/>
                    <a:lstStyle/>
                    <a:p>
                      <a:pPr marL="906779" indent="-525779" algn="l" defTabSz="457200">
                        <a:buSzPct val="100000"/>
                        <a:buChar char="•"/>
                        <a:defRPr sz="2300"/>
                      </a:pPr>
                      <a:r>
                        <a:t>Other Healthcare Provider </a:t>
                      </a:r>
                    </a:p>
                  </a:txBody>
                  <a:tcPr marL="50800" marR="50800" marT="50800" marB="5080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sz="1000"/>
                      </a:pPr>
                      <a:endParaRP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extLst>
                  <a:ext uri="{0D108BD9-81ED-4DB2-BD59-A6C34878D82A}">
                    <a16:rowId xmlns:a16="http://schemas.microsoft.com/office/drawing/2014/main" val="10009"/>
                  </a:ext>
                </a:extLst>
              </a:tr>
              <a:tr h="548542">
                <a:tc>
                  <a:txBody>
                    <a:bodyPr/>
                    <a:lstStyle/>
                    <a:p>
                      <a:pPr algn="l" defTabSz="457200">
                        <a:defRPr b="0"/>
                      </a:pPr>
                      <a:r>
                        <a:rPr sz="2300" b="1"/>
                        <a:t>Obstetric Anesthesiologist must be present and responsible</a:t>
                      </a:r>
                    </a:p>
                  </a:txBody>
                  <a:tcPr marL="50800" marR="50800" marT="50800" marB="5080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sz="1000"/>
                      </a:pPr>
                      <a:endParaRP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5">
                        <a:hueOff val="-82419"/>
                        <a:satOff val="-9513"/>
                        <a:lumOff val="-16343"/>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5">
                        <a:hueOff val="-82419"/>
                        <a:satOff val="-9513"/>
                        <a:lumOff val="-16343"/>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5">
                        <a:hueOff val="-82419"/>
                        <a:satOff val="-9513"/>
                        <a:lumOff val="-16343"/>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5">
                        <a:hueOff val="-82419"/>
                        <a:satOff val="-9513"/>
                        <a:lumOff val="-16343"/>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5">
                        <a:hueOff val="-82419"/>
                        <a:satOff val="-9513"/>
                        <a:lumOff val="-16343"/>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5">
                        <a:hueOff val="-82419"/>
                        <a:satOff val="-9513"/>
                        <a:lumOff val="-16343"/>
                      </a:schemeClr>
                    </a:solidFill>
                  </a:tcPr>
                </a:tc>
                <a:extLst>
                  <a:ext uri="{0D108BD9-81ED-4DB2-BD59-A6C34878D82A}">
                    <a16:rowId xmlns:a16="http://schemas.microsoft.com/office/drawing/2014/main" val="10010"/>
                  </a:ext>
                </a:extLst>
              </a:tr>
              <a:tr h="548542">
                <a:tc>
                  <a:txBody>
                    <a:bodyPr/>
                    <a:lstStyle/>
                    <a:p>
                      <a:pPr algn="l" defTabSz="457200">
                        <a:defRPr b="0"/>
                      </a:pPr>
                      <a:r>
                        <a:rPr sz="2300" b="1"/>
                        <a:t>Physician Anesthesiologist must be present and responsible</a:t>
                      </a:r>
                    </a:p>
                  </a:txBody>
                  <a:tcPr marL="50800" marR="50800" marT="50800" marB="5080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sz="1000"/>
                      </a:pPr>
                      <a:endParaRP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extLst>
                  <a:ext uri="{0D108BD9-81ED-4DB2-BD59-A6C34878D82A}">
                    <a16:rowId xmlns:a16="http://schemas.microsoft.com/office/drawing/2014/main" val="10011"/>
                  </a:ext>
                </a:extLst>
              </a:tr>
              <a:tr h="978978">
                <a:tc>
                  <a:txBody>
                    <a:bodyPr/>
                    <a:lstStyle/>
                    <a:p>
                      <a:pPr algn="l" defTabSz="457200">
                        <a:defRPr b="0"/>
                      </a:pPr>
                      <a:r>
                        <a:rPr sz="2300" b="1"/>
                        <a:t>Non-specialist Physician Anesthetist Provider (i.e. a non-Anesthesiologist Physician, e.g. Family Practitioner Anesthetist) can be solely responsible</a:t>
                      </a:r>
                    </a:p>
                  </a:txBody>
                  <a:tcPr marL="50800" marR="50800" marT="50800" marB="5080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sz="1000"/>
                      </a:pPr>
                      <a:endParaRP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extLst>
                  <a:ext uri="{0D108BD9-81ED-4DB2-BD59-A6C34878D82A}">
                    <a16:rowId xmlns:a16="http://schemas.microsoft.com/office/drawing/2014/main" val="10012"/>
                  </a:ext>
                </a:extLst>
              </a:tr>
              <a:tr h="978978">
                <a:tc>
                  <a:txBody>
                    <a:bodyPr/>
                    <a:lstStyle/>
                    <a:p>
                      <a:pPr algn="l" defTabSz="457200">
                        <a:defRPr b="0"/>
                      </a:pPr>
                      <a:r>
                        <a:rPr sz="2300" b="1"/>
                        <a:t>Non-Physician Anesthesia Provider (e.g., Nurse anesthetist, Anesthetic officers [not a medical doctor], technicians, or assistants) can be solely responsible</a:t>
                      </a:r>
                    </a:p>
                  </a:txBody>
                  <a:tcPr marL="50800" marR="50800" marT="50800" marB="5080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sz="1000"/>
                      </a:pPr>
                      <a:endParaRP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4"/>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extLst>
                  <a:ext uri="{0D108BD9-81ED-4DB2-BD59-A6C34878D82A}">
                    <a16:rowId xmlns:a16="http://schemas.microsoft.com/office/drawing/2014/main" val="10013"/>
                  </a:ext>
                </a:extLst>
              </a:tr>
              <a:tr h="978978">
                <a:tc>
                  <a:txBody>
                    <a:bodyPr/>
                    <a:lstStyle/>
                    <a:p>
                      <a:pPr algn="l" defTabSz="457200">
                        <a:defRPr b="0"/>
                      </a:pPr>
                      <a:r>
                        <a:rPr sz="2300" b="1"/>
                        <a:t>Any competant Anesthesia Provider (Physician, non-specialist Physician or non Physician) can be solely responsible for anesthesia care</a:t>
                      </a:r>
                    </a:p>
                  </a:txBody>
                  <a:tcPr marL="50800" marR="50800" marT="50800" marB="5080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sz="1000"/>
                      </a:pPr>
                      <a:endParaRP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14"/>
                  </a:ext>
                </a:extLst>
              </a:tr>
              <a:tr h="1409414">
                <a:tc>
                  <a:txBody>
                    <a:bodyPr/>
                    <a:lstStyle/>
                    <a:p>
                      <a:pPr algn="l" defTabSz="457200">
                        <a:defRPr b="0"/>
                      </a:pPr>
                      <a:r>
                        <a:rPr sz="2300" b="1"/>
                        <a:t>IF primary Anesthesia Provider is NOT deemed competent for independent practice, an Anesthesia Provider who is competent must be immediately available</a:t>
                      </a:r>
                    </a:p>
                  </a:txBody>
                  <a:tcPr marL="50800" marR="50800" marT="50800" marB="50800" horzOverflow="overflow">
                    <a:lnL w="4445">
                      <a:solidFill>
                        <a:srgbClr val="000000"/>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sz="1000"/>
                      </a:pPr>
                      <a:endParaRPr/>
                    </a:p>
                  </a:txBody>
                  <a:tcPr marL="50800" marR="50800" marT="50800" marB="5080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D5D5D5"/>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tc>
                  <a:txBody>
                    <a:bodyPr/>
                    <a:lstStyle/>
                    <a:p>
                      <a:pPr algn="l" defTabSz="457200">
                        <a:defRPr sz="1000"/>
                      </a:pPr>
                      <a:endParaRPr/>
                    </a:p>
                  </a:txBody>
                  <a:tcPr marL="50800" marR="50800" marT="50800" marB="5080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chemeClr val="accent3">
                        <a:hueOff val="362282"/>
                        <a:satOff val="31803"/>
                        <a:lumOff val="-18242"/>
                      </a:schemeClr>
                    </a:solidFill>
                  </a:tcPr>
                </a:tc>
                <a:extLst>
                  <a:ext uri="{0D108BD9-81ED-4DB2-BD59-A6C34878D82A}">
                    <a16:rowId xmlns:a16="http://schemas.microsoft.com/office/drawing/2014/main" val="10015"/>
                  </a:ext>
                </a:extLst>
              </a:tr>
            </a:tbl>
          </a:graphicData>
        </a:graphic>
      </p:graphicFrame>
      <p:sp>
        <p:nvSpPr>
          <p:cNvPr id="222" name="Anesthesia Personnel"/>
          <p:cNvSpPr txBox="1"/>
          <p:nvPr/>
        </p:nvSpPr>
        <p:spPr>
          <a:xfrm>
            <a:off x="2551997" y="77090"/>
            <a:ext cx="5474528" cy="1867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b="1">
                <a:solidFill>
                  <a:srgbClr val="203264"/>
                </a:solidFill>
              </a:defRPr>
            </a:lvl1pPr>
          </a:lstStyle>
          <a:p>
            <a:r>
              <a:t>Anesthesia Personnel</a:t>
            </a:r>
          </a:p>
        </p:txBody>
      </p:sp>
      <p:pic>
        <p:nvPicPr>
          <p:cNvPr id="223" name="noun-doctors-5866566-00449F.png" descr="noun-doctors-5866566-00449F.png"/>
          <p:cNvPicPr>
            <a:picLocks noChangeAspect="1"/>
          </p:cNvPicPr>
          <p:nvPr/>
        </p:nvPicPr>
        <p:blipFill>
          <a:blip r:embed="rId2"/>
          <a:stretch>
            <a:fillRect/>
          </a:stretch>
        </p:blipFill>
        <p:spPr>
          <a:xfrm>
            <a:off x="176800" y="-163997"/>
            <a:ext cx="2349501" cy="2349501"/>
          </a:xfrm>
          <a:prstGeom prst="rect">
            <a:avLst/>
          </a:prstGeom>
          <a:ln w="12700">
            <a:miter lim="400000"/>
          </a:ln>
        </p:spPr>
      </p:pic>
      <p:sp>
        <p:nvSpPr>
          <p:cNvPr id="2" name="TextBox 1">
            <a:extLst>
              <a:ext uri="{FF2B5EF4-FFF2-40B4-BE49-F238E27FC236}">
                <a16:creationId xmlns:a16="http://schemas.microsoft.com/office/drawing/2014/main" id="{CF4012AC-9430-9271-8DEB-F170E75AA781}"/>
              </a:ext>
            </a:extLst>
          </p:cNvPr>
          <p:cNvSpPr txBox="1"/>
          <p:nvPr/>
        </p:nvSpPr>
        <p:spPr>
          <a:xfrm>
            <a:off x="19454293" y="12204369"/>
            <a:ext cx="4507644"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800" b="1" i="0" u="none" strike="noStrike" cap="none" spc="0" normalizeH="0" baseline="0" dirty="0">
                <a:ln>
                  <a:noFill/>
                </a:ln>
                <a:solidFill>
                  <a:srgbClr val="FFFFFF"/>
                </a:solidFill>
                <a:effectLst/>
                <a:uFillTx/>
                <a:latin typeface="+mn-lt"/>
                <a:ea typeface="+mn-ea"/>
                <a:cs typeface="+mn-cs"/>
                <a:sym typeface="Helvetica Neue"/>
              </a:rPr>
              <a:t>#SOAPAM2025</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onclusions"/>
          <p:cNvSpPr txBox="1">
            <a:spLocks noGrp="1"/>
          </p:cNvSpPr>
          <p:nvPr>
            <p:ph type="title"/>
          </p:nvPr>
        </p:nvSpPr>
        <p:spPr>
          <a:xfrm>
            <a:off x="376766" y="351366"/>
            <a:ext cx="6424523" cy="1433164"/>
          </a:xfrm>
          <a:prstGeom prst="rect">
            <a:avLst/>
          </a:prstGeom>
        </p:spPr>
        <p:txBody>
          <a:bodyPr/>
          <a:lstStyle/>
          <a:p>
            <a:r>
              <a:t>Conclusions  </a:t>
            </a:r>
          </a:p>
        </p:txBody>
      </p:sp>
      <p:grpSp>
        <p:nvGrpSpPr>
          <p:cNvPr id="262" name="Group"/>
          <p:cNvGrpSpPr/>
          <p:nvPr/>
        </p:nvGrpSpPr>
        <p:grpSpPr>
          <a:xfrm>
            <a:off x="234443" y="10037237"/>
            <a:ext cx="4572001" cy="2286001"/>
            <a:chOff x="0" y="0"/>
            <a:chExt cx="4572000" cy="2286000"/>
          </a:xfrm>
        </p:grpSpPr>
        <p:sp>
          <p:nvSpPr>
            <p:cNvPr id="260" name="Rounded Rectangle"/>
            <p:cNvSpPr/>
            <p:nvPr/>
          </p:nvSpPr>
          <p:spPr>
            <a:xfrm>
              <a:off x="0" y="0"/>
              <a:ext cx="4572000" cy="2286000"/>
            </a:xfrm>
            <a:prstGeom prst="roundRect">
              <a:avLst>
                <a:gd name="adj" fmla="val 8333"/>
              </a:avLst>
            </a:prstGeom>
            <a:solidFill>
              <a:srgbClr val="E6F8F8"/>
            </a:solidFill>
            <a:ln w="63500" cap="flat">
              <a:solidFill>
                <a:srgbClr val="203264"/>
              </a:solidFill>
              <a:prstDash val="solid"/>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61" name="noun-hospital-7700957-00449F.png" descr="noun-hospital-7700957-00449F.png"/>
            <p:cNvPicPr>
              <a:picLocks noChangeAspect="1"/>
            </p:cNvPicPr>
            <p:nvPr/>
          </p:nvPicPr>
          <p:blipFill>
            <a:blip r:embed="rId3"/>
            <a:stretch>
              <a:fillRect/>
            </a:stretch>
          </p:blipFill>
          <p:spPr>
            <a:xfrm>
              <a:off x="1307081" y="163425"/>
              <a:ext cx="1959150" cy="1959150"/>
            </a:xfrm>
            <a:prstGeom prst="rect">
              <a:avLst/>
            </a:prstGeom>
            <a:ln w="12700" cap="flat">
              <a:noFill/>
              <a:miter lim="400000"/>
            </a:ln>
            <a:effectLst/>
          </p:spPr>
        </p:pic>
      </p:grpSp>
      <p:grpSp>
        <p:nvGrpSpPr>
          <p:cNvPr id="265" name="Group"/>
          <p:cNvGrpSpPr/>
          <p:nvPr/>
        </p:nvGrpSpPr>
        <p:grpSpPr>
          <a:xfrm>
            <a:off x="234443" y="1824420"/>
            <a:ext cx="4572001" cy="2456097"/>
            <a:chOff x="0" y="0"/>
            <a:chExt cx="4572000" cy="2456096"/>
          </a:xfrm>
        </p:grpSpPr>
        <p:sp>
          <p:nvSpPr>
            <p:cNvPr id="263" name="Rounded Rectangle"/>
            <p:cNvSpPr/>
            <p:nvPr/>
          </p:nvSpPr>
          <p:spPr>
            <a:xfrm>
              <a:off x="0" y="114446"/>
              <a:ext cx="4572000" cy="2286001"/>
            </a:xfrm>
            <a:prstGeom prst="roundRect">
              <a:avLst>
                <a:gd name="adj" fmla="val 8333"/>
              </a:avLst>
            </a:prstGeom>
            <a:solidFill>
              <a:srgbClr val="E6F8F8"/>
            </a:solidFill>
            <a:ln w="63500" cap="flat">
              <a:solidFill>
                <a:srgbClr val="203264"/>
              </a:solidFill>
              <a:prstDash val="solid"/>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64" name="noun-vaccination-7521517-00449F.png" descr="noun-vaccination-7521517-00449F.png"/>
            <p:cNvPicPr>
              <a:picLocks noChangeAspect="1"/>
            </p:cNvPicPr>
            <p:nvPr/>
          </p:nvPicPr>
          <p:blipFill>
            <a:blip r:embed="rId4"/>
            <a:stretch>
              <a:fillRect/>
            </a:stretch>
          </p:blipFill>
          <p:spPr>
            <a:xfrm>
              <a:off x="1057951" y="0"/>
              <a:ext cx="2456098" cy="2456097"/>
            </a:xfrm>
            <a:prstGeom prst="rect">
              <a:avLst/>
            </a:prstGeom>
            <a:ln w="12700" cap="flat">
              <a:noFill/>
              <a:miter lim="400000"/>
            </a:ln>
            <a:effectLst/>
          </p:spPr>
        </p:pic>
      </p:grpSp>
      <p:grpSp>
        <p:nvGrpSpPr>
          <p:cNvPr id="268" name="Group"/>
          <p:cNvGrpSpPr/>
          <p:nvPr/>
        </p:nvGrpSpPr>
        <p:grpSpPr>
          <a:xfrm>
            <a:off x="234443" y="7107343"/>
            <a:ext cx="4572001" cy="2727277"/>
            <a:chOff x="0" y="0"/>
            <a:chExt cx="4572000" cy="2727275"/>
          </a:xfrm>
        </p:grpSpPr>
        <p:sp>
          <p:nvSpPr>
            <p:cNvPr id="266" name="Rounded Rectangle"/>
            <p:cNvSpPr/>
            <p:nvPr/>
          </p:nvSpPr>
          <p:spPr>
            <a:xfrm>
              <a:off x="0" y="220638"/>
              <a:ext cx="4572000" cy="2286001"/>
            </a:xfrm>
            <a:prstGeom prst="roundRect">
              <a:avLst>
                <a:gd name="adj" fmla="val 8333"/>
              </a:avLst>
            </a:prstGeom>
            <a:solidFill>
              <a:srgbClr val="E6F8F8"/>
            </a:solidFill>
            <a:ln w="63500" cap="flat">
              <a:solidFill>
                <a:srgbClr val="203264"/>
              </a:solidFill>
              <a:prstDash val="solid"/>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67" name="noun-resuscitator-5041672-00449F.png" descr="noun-resuscitator-5041672-00449F.png"/>
            <p:cNvPicPr>
              <a:picLocks noChangeAspect="1"/>
            </p:cNvPicPr>
            <p:nvPr/>
          </p:nvPicPr>
          <p:blipFill>
            <a:blip r:embed="rId5"/>
            <a:stretch>
              <a:fillRect/>
            </a:stretch>
          </p:blipFill>
          <p:spPr>
            <a:xfrm>
              <a:off x="923673" y="0"/>
              <a:ext cx="2727277" cy="2727276"/>
            </a:xfrm>
            <a:prstGeom prst="rect">
              <a:avLst/>
            </a:prstGeom>
            <a:ln w="12700" cap="flat">
              <a:noFill/>
              <a:miter lim="400000"/>
            </a:ln>
            <a:effectLst/>
          </p:spPr>
        </p:pic>
      </p:grpSp>
      <p:grpSp>
        <p:nvGrpSpPr>
          <p:cNvPr id="271" name="Group"/>
          <p:cNvGrpSpPr/>
          <p:nvPr/>
        </p:nvGrpSpPr>
        <p:grpSpPr>
          <a:xfrm>
            <a:off x="234443" y="4618724"/>
            <a:ext cx="4572001" cy="2286001"/>
            <a:chOff x="0" y="0"/>
            <a:chExt cx="4572000" cy="2286000"/>
          </a:xfrm>
        </p:grpSpPr>
        <p:sp>
          <p:nvSpPr>
            <p:cNvPr id="269" name="Rounded Rectangle"/>
            <p:cNvSpPr/>
            <p:nvPr/>
          </p:nvSpPr>
          <p:spPr>
            <a:xfrm>
              <a:off x="0" y="0"/>
              <a:ext cx="4572000" cy="2286000"/>
            </a:xfrm>
            <a:prstGeom prst="roundRect">
              <a:avLst>
                <a:gd name="adj" fmla="val 8333"/>
              </a:avLst>
            </a:prstGeom>
            <a:solidFill>
              <a:srgbClr val="E6F8F8"/>
            </a:solidFill>
            <a:ln w="63500" cap="flat">
              <a:solidFill>
                <a:srgbClr val="203264"/>
              </a:solidFill>
              <a:prstDash val="solid"/>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70" name="noun-ecg-monitor-6619757-00449F.png" descr="noun-ecg-monitor-6619757-00449F.png"/>
            <p:cNvPicPr>
              <a:picLocks noChangeAspect="1"/>
            </p:cNvPicPr>
            <p:nvPr/>
          </p:nvPicPr>
          <p:blipFill>
            <a:blip r:embed="rId6"/>
            <a:stretch>
              <a:fillRect/>
            </a:stretch>
          </p:blipFill>
          <p:spPr>
            <a:xfrm>
              <a:off x="1276642" y="131675"/>
              <a:ext cx="2022650" cy="2022650"/>
            </a:xfrm>
            <a:prstGeom prst="rect">
              <a:avLst/>
            </a:prstGeom>
            <a:ln w="12700" cap="flat">
              <a:noFill/>
              <a:miter lim="400000"/>
            </a:ln>
            <a:effectLst/>
          </p:spPr>
        </p:pic>
      </p:grpSp>
      <p:graphicFrame>
        <p:nvGraphicFramePr>
          <p:cNvPr id="272" name="Table 1"/>
          <p:cNvGraphicFramePr/>
          <p:nvPr/>
        </p:nvGraphicFramePr>
        <p:xfrm>
          <a:off x="5840399" y="1843396"/>
          <a:ext cx="8587873" cy="10480028"/>
        </p:xfrm>
        <a:graphic>
          <a:graphicData uri="http://schemas.openxmlformats.org/drawingml/2006/table">
            <a:tbl>
              <a:tblPr>
                <a:tableStyleId>{4C3C2611-4C71-4FC5-86AE-919BDF0F9419}</a:tableStyleId>
              </a:tblPr>
              <a:tblGrid>
                <a:gridCol w="8587873">
                  <a:extLst>
                    <a:ext uri="{9D8B030D-6E8A-4147-A177-3AD203B41FA5}">
                      <a16:colId xmlns:a16="http://schemas.microsoft.com/office/drawing/2014/main" val="20000"/>
                    </a:ext>
                  </a:extLst>
                </a:gridCol>
              </a:tblGrid>
              <a:tr h="806156">
                <a:tc>
                  <a:txBody>
                    <a:bodyPr/>
                    <a:lstStyle/>
                    <a:p>
                      <a:pPr algn="l" defTabSz="914400">
                        <a:tabLst>
                          <a:tab pos="1663700" algn="l"/>
                        </a:tabLst>
                      </a:pPr>
                      <a:r>
                        <a:rPr sz="3800" b="1"/>
                        <a:t>Induction Agents </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0"/>
                  </a:ext>
                </a:extLst>
              </a:tr>
              <a:tr h="806156">
                <a:tc>
                  <a:txBody>
                    <a:bodyPr/>
                    <a:lstStyle/>
                    <a:p>
                      <a:pPr algn="l" defTabSz="914400">
                        <a:tabLst>
                          <a:tab pos="1663700" algn="l"/>
                        </a:tabLst>
                      </a:pPr>
                      <a:r>
                        <a:rPr sz="3800" b="1"/>
                        <a:t>Vasopressor Agents</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1"/>
                  </a:ext>
                </a:extLst>
              </a:tr>
              <a:tr h="806156">
                <a:tc>
                  <a:txBody>
                    <a:bodyPr/>
                    <a:lstStyle/>
                    <a:p>
                      <a:pPr algn="l" defTabSz="914400">
                        <a:tabLst>
                          <a:tab pos="1663700" algn="l"/>
                        </a:tabLst>
                      </a:pPr>
                      <a:r>
                        <a:rPr sz="3800" b="1"/>
                        <a:t>Vasopressor Agents (Epinephrine)</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2"/>
                  </a:ext>
                </a:extLst>
              </a:tr>
              <a:tr h="806156">
                <a:tc>
                  <a:txBody>
                    <a:bodyPr/>
                    <a:lstStyle/>
                    <a:p>
                      <a:pPr algn="l" defTabSz="914400">
                        <a:tabLst>
                          <a:tab pos="1663700" algn="l"/>
                        </a:tabLst>
                      </a:pPr>
                      <a:r>
                        <a:rPr sz="3800" b="1"/>
                        <a:t>Anticholinergics</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3"/>
                  </a:ext>
                </a:extLst>
              </a:tr>
              <a:tr h="806156">
                <a:tc>
                  <a:txBody>
                    <a:bodyPr/>
                    <a:lstStyle/>
                    <a:p>
                      <a:pPr algn="l" defTabSz="914400">
                        <a:tabLst>
                          <a:tab pos="1663700" algn="l"/>
                        </a:tabLst>
                      </a:pPr>
                      <a:r>
                        <a:rPr sz="3800" b="1"/>
                        <a:t>Muscle Relaxants</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4"/>
                  </a:ext>
                </a:extLst>
              </a:tr>
              <a:tr h="806156">
                <a:tc>
                  <a:txBody>
                    <a:bodyPr/>
                    <a:lstStyle/>
                    <a:p>
                      <a:pPr algn="l" defTabSz="914400">
                        <a:tabLst>
                          <a:tab pos="1663700" algn="l"/>
                        </a:tabLst>
                      </a:pPr>
                      <a:r>
                        <a:rPr sz="3800" b="1"/>
                        <a:t>Local anesthetics (spinal)</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5"/>
                  </a:ext>
                </a:extLst>
              </a:tr>
              <a:tr h="806156">
                <a:tc>
                  <a:txBody>
                    <a:bodyPr/>
                    <a:lstStyle/>
                    <a:p>
                      <a:pPr algn="l" defTabSz="914400">
                        <a:tabLst>
                          <a:tab pos="1663700" algn="l"/>
                        </a:tabLst>
                      </a:pPr>
                      <a:r>
                        <a:rPr sz="3800" b="1"/>
                        <a:t>Uterotonics</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6"/>
                  </a:ext>
                </a:extLst>
              </a:tr>
              <a:tr h="806156">
                <a:tc>
                  <a:txBody>
                    <a:bodyPr/>
                    <a:lstStyle/>
                    <a:p>
                      <a:pPr algn="l" defTabSz="914400">
                        <a:tabLst>
                          <a:tab pos="1663700" algn="l"/>
                        </a:tabLst>
                      </a:pPr>
                      <a:r>
                        <a:rPr sz="3800" b="1"/>
                        <a:t>Antihypertensives</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7"/>
                  </a:ext>
                </a:extLst>
              </a:tr>
              <a:tr h="806156">
                <a:tc>
                  <a:txBody>
                    <a:bodyPr/>
                    <a:lstStyle/>
                    <a:p>
                      <a:pPr algn="l" defTabSz="914400">
                        <a:tabLst>
                          <a:tab pos="1663700" algn="l"/>
                        </a:tabLst>
                      </a:pPr>
                      <a:r>
                        <a:rPr sz="3800" b="1"/>
                        <a:t>Muscle Relaxant Reversal Agents</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8"/>
                  </a:ext>
                </a:extLst>
              </a:tr>
              <a:tr h="806156">
                <a:tc>
                  <a:txBody>
                    <a:bodyPr/>
                    <a:lstStyle/>
                    <a:p>
                      <a:pPr algn="l" defTabSz="914400">
                        <a:tabLst>
                          <a:tab pos="1663700" algn="l"/>
                        </a:tabLst>
                      </a:pPr>
                      <a:r>
                        <a:rPr sz="3800" b="1"/>
                        <a:t>Tranexamic Acid</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9"/>
                  </a:ext>
                </a:extLst>
              </a:tr>
              <a:tr h="806156">
                <a:tc>
                  <a:txBody>
                    <a:bodyPr/>
                    <a:lstStyle/>
                    <a:p>
                      <a:pPr algn="l" defTabSz="914400">
                        <a:tabLst>
                          <a:tab pos="1663700" algn="l"/>
                        </a:tabLst>
                      </a:pPr>
                      <a:r>
                        <a:rPr sz="3800" b="1"/>
                        <a:t>Magnesium Sulfate</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10"/>
                  </a:ext>
                </a:extLst>
              </a:tr>
              <a:tr h="806156">
                <a:tc>
                  <a:txBody>
                    <a:bodyPr/>
                    <a:lstStyle/>
                    <a:p>
                      <a:pPr algn="l" defTabSz="914400">
                        <a:tabLst>
                          <a:tab pos="1663700" algn="l"/>
                        </a:tabLst>
                      </a:pPr>
                      <a:r>
                        <a:rPr sz="3800" b="1"/>
                        <a:t>Volatile Anesthetic Agents</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11"/>
                  </a:ext>
                </a:extLst>
              </a:tr>
              <a:tr h="806156">
                <a:tc>
                  <a:txBody>
                    <a:bodyPr/>
                    <a:lstStyle/>
                    <a:p>
                      <a:pPr algn="l" defTabSz="914400">
                        <a:tabLst>
                          <a:tab pos="1663700" algn="l"/>
                        </a:tabLst>
                      </a:pPr>
                      <a:r>
                        <a:rPr sz="3800" b="1"/>
                        <a:t>Opioids</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12"/>
                  </a:ext>
                </a:extLst>
              </a:tr>
            </a:tbl>
          </a:graphicData>
        </a:graphic>
      </p:graphicFrame>
      <p:graphicFrame>
        <p:nvGraphicFramePr>
          <p:cNvPr id="273" name="Table 1-1"/>
          <p:cNvGraphicFramePr/>
          <p:nvPr/>
        </p:nvGraphicFramePr>
        <p:xfrm>
          <a:off x="5842000" y="1955800"/>
          <a:ext cx="8585200" cy="10477496"/>
        </p:xfrm>
        <a:graphic>
          <a:graphicData uri="http://schemas.openxmlformats.org/drawingml/2006/table">
            <a:tbl>
              <a:tblPr>
                <a:tableStyleId>{4C3C2611-4C71-4FC5-86AE-919BDF0F9419}</a:tableStyleId>
              </a:tblPr>
              <a:tblGrid>
                <a:gridCol w="8585200">
                  <a:extLst>
                    <a:ext uri="{9D8B030D-6E8A-4147-A177-3AD203B41FA5}">
                      <a16:colId xmlns:a16="http://schemas.microsoft.com/office/drawing/2014/main" val="20000"/>
                    </a:ext>
                  </a:extLst>
                </a:gridCol>
              </a:tblGrid>
              <a:tr h="775577">
                <a:tc>
                  <a:txBody>
                    <a:bodyPr/>
                    <a:lstStyle/>
                    <a:p>
                      <a:pPr algn="l" defTabSz="914400">
                        <a:tabLst>
                          <a:tab pos="1663700" algn="l"/>
                        </a:tabLst>
                      </a:pPr>
                      <a:r>
                        <a:rPr sz="3800" b="1"/>
                        <a:t>Laryngoscope handles &amp; blades</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0"/>
                  </a:ext>
                </a:extLst>
              </a:tr>
              <a:tr h="775577">
                <a:tc>
                  <a:txBody>
                    <a:bodyPr/>
                    <a:lstStyle/>
                    <a:p>
                      <a:pPr algn="l" defTabSz="914400">
                        <a:tabLst>
                          <a:tab pos="1663700" algn="l"/>
                        </a:tabLst>
                      </a:pPr>
                      <a:r>
                        <a:rPr sz="3800" b="1"/>
                        <a:t>Endotracheal tubes</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1"/>
                  </a:ext>
                </a:extLst>
              </a:tr>
              <a:tr h="775577">
                <a:tc>
                  <a:txBody>
                    <a:bodyPr/>
                    <a:lstStyle/>
                    <a:p>
                      <a:pPr algn="l" defTabSz="914400">
                        <a:tabLst>
                          <a:tab pos="1663700" algn="l"/>
                        </a:tabLst>
                      </a:pPr>
                      <a:r>
                        <a:rPr sz="3800" b="1"/>
                        <a:t>Supraglottic airway device</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2"/>
                  </a:ext>
                </a:extLst>
              </a:tr>
              <a:tr h="1360863">
                <a:tc>
                  <a:txBody>
                    <a:bodyPr/>
                    <a:lstStyle/>
                    <a:p>
                      <a:pPr algn="l" defTabSz="914400">
                        <a:tabLst>
                          <a:tab pos="1663700" algn="l"/>
                        </a:tabLst>
                      </a:pPr>
                      <a:r>
                        <a:rPr sz="3800" b="1"/>
                        <a:t>Supraglottic airway device with gastric drain</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3"/>
                  </a:ext>
                </a:extLst>
              </a:tr>
              <a:tr h="775577">
                <a:tc>
                  <a:txBody>
                    <a:bodyPr/>
                    <a:lstStyle/>
                    <a:p>
                      <a:pPr algn="l" defTabSz="914400">
                        <a:tabLst>
                          <a:tab pos="1663700" algn="l"/>
                        </a:tabLst>
                      </a:pPr>
                      <a:r>
                        <a:rPr sz="3800" b="1"/>
                        <a:t>Oropharyngeal airways</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4"/>
                  </a:ext>
                </a:extLst>
              </a:tr>
              <a:tr h="775577">
                <a:tc>
                  <a:txBody>
                    <a:bodyPr/>
                    <a:lstStyle/>
                    <a:p>
                      <a:pPr algn="l" defTabSz="914400">
                        <a:tabLst>
                          <a:tab pos="1663700" algn="l"/>
                        </a:tabLst>
                      </a:pPr>
                      <a:r>
                        <a:rPr sz="3800" b="1"/>
                        <a:t>Secure oxygen supply</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5"/>
                  </a:ext>
                </a:extLst>
              </a:tr>
              <a:tr h="775577">
                <a:tc>
                  <a:txBody>
                    <a:bodyPr/>
                    <a:lstStyle/>
                    <a:p>
                      <a:pPr algn="l" defTabSz="914400">
                        <a:tabLst>
                          <a:tab pos="1663700" algn="l"/>
                        </a:tabLst>
                      </a:pPr>
                      <a:r>
                        <a:rPr sz="3800" b="1"/>
                        <a:t>Suction source available</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6"/>
                  </a:ext>
                </a:extLst>
              </a:tr>
              <a:tr h="775577">
                <a:tc>
                  <a:txBody>
                    <a:bodyPr/>
                    <a:lstStyle/>
                    <a:p>
                      <a:pPr algn="l" defTabSz="914400">
                        <a:tabLst>
                          <a:tab pos="1663700" algn="l"/>
                        </a:tabLst>
                      </a:pPr>
                      <a:r>
                        <a:rPr sz="3800" b="1"/>
                        <a:t>Appropriately sized facemask</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7"/>
                  </a:ext>
                </a:extLst>
              </a:tr>
              <a:tr h="1360863">
                <a:tc>
                  <a:txBody>
                    <a:bodyPr/>
                    <a:lstStyle/>
                    <a:p>
                      <a:pPr algn="l" defTabSz="914400">
                        <a:tabLst>
                          <a:tab pos="1663700" algn="l"/>
                        </a:tabLst>
                      </a:pPr>
                      <a:r>
                        <a:rPr sz="3800" b="1"/>
                        <a:t>Equipment suitable for surgical airway</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8"/>
                  </a:ext>
                </a:extLst>
              </a:tr>
              <a:tr h="775577">
                <a:tc>
                  <a:txBody>
                    <a:bodyPr/>
                    <a:lstStyle/>
                    <a:p>
                      <a:pPr algn="l" defTabSz="914400">
                        <a:tabLst>
                          <a:tab pos="1663700" algn="l"/>
                        </a:tabLst>
                      </a:pPr>
                      <a:r>
                        <a:rPr sz="3800" b="1"/>
                        <a:t>Bougie</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9"/>
                  </a:ext>
                </a:extLst>
              </a:tr>
              <a:tr h="775577">
                <a:tc>
                  <a:txBody>
                    <a:bodyPr/>
                    <a:lstStyle/>
                    <a:p>
                      <a:pPr algn="l" defTabSz="914400">
                        <a:tabLst>
                          <a:tab pos="1663700" algn="l"/>
                        </a:tabLst>
                      </a:pPr>
                      <a:r>
                        <a:rPr sz="3800" b="1"/>
                        <a:t>Video-laryngoscope</a:t>
                      </a:r>
                    </a:p>
                  </a:txBody>
                  <a:tcPr marL="50800" marR="50800" marT="50800" marB="50800" anchor="ctr" horzOverflow="overflow">
                    <a:lnL w="0">
                      <a:miter lim="400000"/>
                    </a:lnL>
                    <a:lnR w="0">
                      <a:miter lim="400000"/>
                    </a:lnR>
                    <a:lnT w="0">
                      <a:miter lim="400000"/>
                    </a:lnT>
                    <a:lnB w="0">
                      <a:miter lim="400000"/>
                    </a:lnB>
                    <a:solidFill>
                      <a:schemeClr val="accent4">
                        <a:hueOff val="-858837"/>
                        <a:lumOff val="-9791"/>
                      </a:schemeClr>
                    </a:solidFill>
                  </a:tcPr>
                </a:tc>
                <a:extLst>
                  <a:ext uri="{0D108BD9-81ED-4DB2-BD59-A6C34878D82A}">
                    <a16:rowId xmlns:a16="http://schemas.microsoft.com/office/drawing/2014/main" val="10010"/>
                  </a:ext>
                </a:extLst>
              </a:tr>
              <a:tr h="775577">
                <a:tc>
                  <a:txBody>
                    <a:bodyPr/>
                    <a:lstStyle/>
                    <a:p>
                      <a:pPr algn="l" defTabSz="914400">
                        <a:tabLst>
                          <a:tab pos="1663700" algn="l"/>
                        </a:tabLst>
                      </a:pPr>
                      <a:r>
                        <a:rPr sz="3800" b="1"/>
                        <a:t>Nasogastric Tube </a:t>
                      </a:r>
                    </a:p>
                  </a:txBody>
                  <a:tcPr marL="50800" marR="50800" marT="50800" marB="50800" anchor="ctr" horzOverflow="overflow">
                    <a:lnL w="0">
                      <a:miter lim="400000"/>
                    </a:lnL>
                    <a:lnR w="0">
                      <a:miter lim="400000"/>
                    </a:lnR>
                    <a:lnT w="0">
                      <a:miter lim="400000"/>
                    </a:lnT>
                    <a:lnB w="0">
                      <a:miter lim="400000"/>
                    </a:lnB>
                    <a:solidFill>
                      <a:schemeClr val="accent4">
                        <a:hueOff val="-858837"/>
                        <a:lumOff val="-9791"/>
                      </a:schemeClr>
                    </a:solidFill>
                  </a:tcPr>
                </a:tc>
                <a:extLst>
                  <a:ext uri="{0D108BD9-81ED-4DB2-BD59-A6C34878D82A}">
                    <a16:rowId xmlns:a16="http://schemas.microsoft.com/office/drawing/2014/main" val="10011"/>
                  </a:ext>
                </a:extLst>
              </a:tr>
            </a:tbl>
          </a:graphicData>
        </a:graphic>
      </p:graphicFrame>
      <p:graphicFrame>
        <p:nvGraphicFramePr>
          <p:cNvPr id="274" name="Table 1-2"/>
          <p:cNvGraphicFramePr/>
          <p:nvPr/>
        </p:nvGraphicFramePr>
        <p:xfrm>
          <a:off x="5841736" y="1957272"/>
          <a:ext cx="8585200" cy="10477496"/>
        </p:xfrm>
        <a:graphic>
          <a:graphicData uri="http://schemas.openxmlformats.org/drawingml/2006/table">
            <a:tbl>
              <a:tblPr>
                <a:tableStyleId>{4C3C2611-4C71-4FC5-86AE-919BDF0F9419}</a:tableStyleId>
              </a:tblPr>
              <a:tblGrid>
                <a:gridCol w="8585200">
                  <a:extLst>
                    <a:ext uri="{9D8B030D-6E8A-4147-A177-3AD203B41FA5}">
                      <a16:colId xmlns:a16="http://schemas.microsoft.com/office/drawing/2014/main" val="20000"/>
                    </a:ext>
                  </a:extLst>
                </a:gridCol>
              </a:tblGrid>
              <a:tr h="1309687">
                <a:tc>
                  <a:txBody>
                    <a:bodyPr/>
                    <a:lstStyle/>
                    <a:p>
                      <a:pPr algn="l" defTabSz="914400">
                        <a:tabLst>
                          <a:tab pos="1663700" algn="l"/>
                        </a:tabLst>
                      </a:pPr>
                      <a:r>
                        <a:rPr sz="3800" b="1"/>
                        <a:t>Continuous pulse oximetry</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0"/>
                  </a:ext>
                </a:extLst>
              </a:tr>
              <a:tr h="1309687">
                <a:tc>
                  <a:txBody>
                    <a:bodyPr/>
                    <a:lstStyle/>
                    <a:p>
                      <a:pPr algn="l" defTabSz="914400">
                        <a:tabLst>
                          <a:tab pos="1663700" algn="l"/>
                        </a:tabLst>
                      </a:pPr>
                      <a:r>
                        <a:rPr sz="3800" b="1"/>
                        <a:t>Apparatus to measure blood pressure</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1"/>
                  </a:ext>
                </a:extLst>
              </a:tr>
              <a:tr h="1309687">
                <a:tc>
                  <a:txBody>
                    <a:bodyPr/>
                    <a:lstStyle/>
                    <a:p>
                      <a:pPr algn="l" defTabSz="914400">
                        <a:tabLst>
                          <a:tab pos="1663700" algn="l"/>
                        </a:tabLst>
                      </a:pPr>
                      <a:r>
                        <a:rPr sz="3800" b="1"/>
                        <a:t>Electrocardiography</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2"/>
                  </a:ext>
                </a:extLst>
              </a:tr>
              <a:tr h="1309687">
                <a:tc>
                  <a:txBody>
                    <a:bodyPr/>
                    <a:lstStyle/>
                    <a:p>
                      <a:pPr algn="l" defTabSz="914400">
                        <a:tabLst>
                          <a:tab pos="1663700" algn="l"/>
                        </a:tabLst>
                      </a:pPr>
                      <a:r>
                        <a:rPr sz="3800" b="1"/>
                        <a:t>ETCO2 monitoring (Capnography)</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3"/>
                  </a:ext>
                </a:extLst>
              </a:tr>
              <a:tr h="1309687">
                <a:tc>
                  <a:txBody>
                    <a:bodyPr/>
                    <a:lstStyle/>
                    <a:p>
                      <a:pPr algn="l" defTabSz="914400">
                        <a:tabLst>
                          <a:tab pos="1663700" algn="l"/>
                        </a:tabLst>
                      </a:pPr>
                      <a:r>
                        <a:rPr sz="3800" b="1"/>
                        <a:t>Apparatus to measure temperature</a:t>
                      </a:r>
                    </a:p>
                  </a:txBody>
                  <a:tcPr marL="50800" marR="50800" marT="50800" marB="50800" anchor="ctr" horzOverflow="overflow">
                    <a:lnL w="0">
                      <a:miter lim="400000"/>
                    </a:lnL>
                    <a:lnR w="0">
                      <a:miter lim="400000"/>
                    </a:lnR>
                    <a:lnT w="0">
                      <a:miter lim="400000"/>
                    </a:lnT>
                    <a:lnB w="0">
                      <a:miter lim="400000"/>
                    </a:lnB>
                    <a:solidFill>
                      <a:schemeClr val="accent4">
                        <a:hueOff val="-858837"/>
                        <a:lumOff val="-9791"/>
                      </a:schemeClr>
                    </a:solidFill>
                  </a:tcPr>
                </a:tc>
                <a:extLst>
                  <a:ext uri="{0D108BD9-81ED-4DB2-BD59-A6C34878D82A}">
                    <a16:rowId xmlns:a16="http://schemas.microsoft.com/office/drawing/2014/main" val="10004"/>
                  </a:ext>
                </a:extLst>
              </a:tr>
              <a:tr h="1309687">
                <a:tc>
                  <a:txBody>
                    <a:bodyPr/>
                    <a:lstStyle/>
                    <a:p>
                      <a:pPr algn="l" defTabSz="914400">
                        <a:tabLst>
                          <a:tab pos="1663700" algn="l"/>
                        </a:tabLst>
                      </a:pPr>
                      <a:r>
                        <a:rPr sz="3800" b="1"/>
                        <a:t>Agent-specific anesthetic gas monitor</a:t>
                      </a:r>
                    </a:p>
                  </a:txBody>
                  <a:tcPr marL="50800" marR="50800" marT="50800" marB="50800" anchor="ctr" horzOverflow="overflow">
                    <a:lnL w="0">
                      <a:miter lim="400000"/>
                    </a:lnL>
                    <a:lnR w="0">
                      <a:miter lim="400000"/>
                    </a:lnR>
                    <a:lnT w="0">
                      <a:miter lim="400000"/>
                    </a:lnT>
                    <a:lnB w="0">
                      <a:miter lim="400000"/>
                    </a:lnB>
                    <a:solidFill>
                      <a:schemeClr val="accent4">
                        <a:hueOff val="-858837"/>
                        <a:lumOff val="-9791"/>
                      </a:schemeClr>
                    </a:solidFill>
                  </a:tcPr>
                </a:tc>
                <a:extLst>
                  <a:ext uri="{0D108BD9-81ED-4DB2-BD59-A6C34878D82A}">
                    <a16:rowId xmlns:a16="http://schemas.microsoft.com/office/drawing/2014/main" val="10005"/>
                  </a:ext>
                </a:extLst>
              </a:tr>
              <a:tr h="1309687">
                <a:tc>
                  <a:txBody>
                    <a:bodyPr/>
                    <a:lstStyle/>
                    <a:p>
                      <a:pPr algn="l" defTabSz="914400">
                        <a:tabLst>
                          <a:tab pos="1663700" algn="l"/>
                        </a:tabLst>
                      </a:pPr>
                      <a:r>
                        <a:rPr sz="3800" b="1"/>
                        <a:t>Peripheral nerve Stimulator</a:t>
                      </a:r>
                    </a:p>
                  </a:txBody>
                  <a:tcPr marL="50800" marR="50800" marT="50800" marB="50800" anchor="ctr" horzOverflow="overflow">
                    <a:lnL w="0">
                      <a:miter lim="400000"/>
                    </a:lnL>
                    <a:lnR w="0">
                      <a:miter lim="400000"/>
                    </a:lnR>
                    <a:lnT w="0">
                      <a:miter lim="400000"/>
                    </a:lnT>
                    <a:lnB w="0">
                      <a:miter lim="400000"/>
                    </a:lnB>
                    <a:solidFill>
                      <a:schemeClr val="accent4">
                        <a:hueOff val="-858837"/>
                        <a:lumOff val="-9791"/>
                      </a:schemeClr>
                    </a:solidFill>
                  </a:tcPr>
                </a:tc>
                <a:extLst>
                  <a:ext uri="{0D108BD9-81ED-4DB2-BD59-A6C34878D82A}">
                    <a16:rowId xmlns:a16="http://schemas.microsoft.com/office/drawing/2014/main" val="10006"/>
                  </a:ext>
                </a:extLst>
              </a:tr>
              <a:tr h="1309687">
                <a:tc>
                  <a:txBody>
                    <a:bodyPr/>
                    <a:lstStyle/>
                    <a:p>
                      <a:pPr algn="l" defTabSz="914400">
                        <a:tabLst>
                          <a:tab pos="1663700" algn="l"/>
                        </a:tabLst>
                      </a:pPr>
                      <a:r>
                        <a:rPr sz="3800" b="1"/>
                        <a:t>Intra-arterial blood pressure monitor</a:t>
                      </a:r>
                    </a:p>
                  </a:txBody>
                  <a:tcPr marL="50800" marR="50800" marT="50800" marB="50800" anchor="ctr" horzOverflow="overflow">
                    <a:lnL w="0">
                      <a:miter lim="400000"/>
                    </a:lnL>
                    <a:lnR w="0">
                      <a:miter lim="400000"/>
                    </a:lnR>
                    <a:lnT w="0">
                      <a:miter lim="400000"/>
                    </a:lnT>
                    <a:lnB w="0">
                      <a:miter lim="400000"/>
                    </a:lnB>
                    <a:solidFill>
                      <a:schemeClr val="accent5">
                        <a:hueOff val="-82419"/>
                        <a:satOff val="-9513"/>
                        <a:lumOff val="-16343"/>
                      </a:schemeClr>
                    </a:solidFill>
                  </a:tcPr>
                </a:tc>
                <a:extLst>
                  <a:ext uri="{0D108BD9-81ED-4DB2-BD59-A6C34878D82A}">
                    <a16:rowId xmlns:a16="http://schemas.microsoft.com/office/drawing/2014/main" val="10007"/>
                  </a:ext>
                </a:extLst>
              </a:tr>
            </a:tbl>
          </a:graphicData>
        </a:graphic>
      </p:graphicFrame>
      <p:graphicFrame>
        <p:nvGraphicFramePr>
          <p:cNvPr id="275" name="Table 1-3"/>
          <p:cNvGraphicFramePr/>
          <p:nvPr/>
        </p:nvGraphicFramePr>
        <p:xfrm>
          <a:off x="5842000" y="1955800"/>
          <a:ext cx="8585200" cy="10477500"/>
        </p:xfrm>
        <a:graphic>
          <a:graphicData uri="http://schemas.openxmlformats.org/drawingml/2006/table">
            <a:tbl>
              <a:tblPr>
                <a:tableStyleId>{4C3C2611-4C71-4FC5-86AE-919BDF0F9419}</a:tableStyleId>
              </a:tblPr>
              <a:tblGrid>
                <a:gridCol w="8585200">
                  <a:extLst>
                    <a:ext uri="{9D8B030D-6E8A-4147-A177-3AD203B41FA5}">
                      <a16:colId xmlns:a16="http://schemas.microsoft.com/office/drawing/2014/main" val="20000"/>
                    </a:ext>
                  </a:extLst>
                </a:gridCol>
              </a:tblGrid>
              <a:tr h="698500">
                <a:tc>
                  <a:txBody>
                    <a:bodyPr/>
                    <a:lstStyle/>
                    <a:p>
                      <a:pPr algn="l" defTabSz="914400">
                        <a:tabLst>
                          <a:tab pos="1663700" algn="l"/>
                        </a:tabLst>
                      </a:pPr>
                      <a:r>
                        <a:rPr sz="3800" b="1"/>
                        <a:t>O negative blood</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0"/>
                  </a:ext>
                </a:extLst>
              </a:tr>
              <a:tr h="698500">
                <a:tc>
                  <a:txBody>
                    <a:bodyPr/>
                    <a:lstStyle/>
                    <a:p>
                      <a:pPr algn="l" defTabSz="914400">
                        <a:tabLst>
                          <a:tab pos="1663700" algn="l"/>
                        </a:tabLst>
                      </a:pPr>
                      <a:r>
                        <a:rPr sz="3800" b="1"/>
                        <a:t>Spinal needle</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1"/>
                  </a:ext>
                </a:extLst>
              </a:tr>
              <a:tr h="698500">
                <a:tc>
                  <a:txBody>
                    <a:bodyPr/>
                    <a:lstStyle/>
                    <a:p>
                      <a:pPr algn="l" defTabSz="914400">
                        <a:tabLst>
                          <a:tab pos="1663700" algn="l"/>
                        </a:tabLst>
                      </a:pPr>
                      <a:r>
                        <a:rPr sz="3800" b="1"/>
                        <a:t>Pencil-point spinal needles</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2"/>
                  </a:ext>
                </a:extLst>
              </a:tr>
              <a:tr h="698500">
                <a:tc>
                  <a:txBody>
                    <a:bodyPr/>
                    <a:lstStyle/>
                    <a:p>
                      <a:pPr algn="l" defTabSz="914400">
                        <a:tabLst>
                          <a:tab pos="1663700" algn="l"/>
                        </a:tabLst>
                      </a:pPr>
                      <a:r>
                        <a:rPr sz="3800" b="1"/>
                        <a:t>Monitored PACU bed</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3"/>
                  </a:ext>
                </a:extLst>
              </a:tr>
              <a:tr h="698500">
                <a:tc>
                  <a:txBody>
                    <a:bodyPr/>
                    <a:lstStyle/>
                    <a:p>
                      <a:pPr algn="l" defTabSz="914400">
                        <a:tabLst>
                          <a:tab pos="1663700" algn="l"/>
                        </a:tabLst>
                      </a:pPr>
                      <a:r>
                        <a:rPr sz="3800" b="1"/>
                        <a:t>Manual ventilation bag / Ambu bag</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4"/>
                  </a:ext>
                </a:extLst>
              </a:tr>
              <a:tr h="698500">
                <a:tc>
                  <a:txBody>
                    <a:bodyPr/>
                    <a:lstStyle/>
                    <a:p>
                      <a:pPr algn="l" defTabSz="914400">
                        <a:tabLst>
                          <a:tab pos="1663700" algn="l"/>
                        </a:tabLst>
                      </a:pPr>
                      <a:r>
                        <a:rPr sz="3800" b="1"/>
                        <a:t>Warming device</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5"/>
                  </a:ext>
                </a:extLst>
              </a:tr>
              <a:tr h="698500">
                <a:tc>
                  <a:txBody>
                    <a:bodyPr/>
                    <a:lstStyle/>
                    <a:p>
                      <a:pPr algn="l" defTabSz="914400">
                        <a:tabLst>
                          <a:tab pos="1663700" algn="l"/>
                        </a:tabLst>
                      </a:pPr>
                      <a:r>
                        <a:rPr sz="3800" b="1"/>
                        <a:t>Anesthetic Gas Machine</a:t>
                      </a:r>
                    </a:p>
                  </a:txBody>
                  <a:tcPr marL="50800" marR="50800" marT="50800" marB="50800" anchor="ctr" horzOverflow="overflow">
                    <a:lnL w="0">
                      <a:miter lim="400000"/>
                    </a:lnL>
                    <a:lnR w="0">
                      <a:miter lim="400000"/>
                    </a:lnR>
                    <a:lnT w="0">
                      <a:miter lim="400000"/>
                    </a:lnT>
                    <a:lnB w="0">
                      <a:miter lim="400000"/>
                    </a:lnB>
                    <a:solidFill>
                      <a:srgbClr val="00F900"/>
                    </a:solidFill>
                  </a:tcPr>
                </a:tc>
                <a:extLst>
                  <a:ext uri="{0D108BD9-81ED-4DB2-BD59-A6C34878D82A}">
                    <a16:rowId xmlns:a16="http://schemas.microsoft.com/office/drawing/2014/main" val="10006"/>
                  </a:ext>
                </a:extLst>
              </a:tr>
              <a:tr h="698500">
                <a:tc>
                  <a:txBody>
                    <a:bodyPr/>
                    <a:lstStyle/>
                    <a:p>
                      <a:pPr algn="l" defTabSz="914400">
                        <a:tabLst>
                          <a:tab pos="1663700" algn="l"/>
                        </a:tabLst>
                      </a:pPr>
                      <a:r>
                        <a:rPr sz="3800" b="1"/>
                        <a:t>Arterial gas analysis equipment</a:t>
                      </a:r>
                    </a:p>
                  </a:txBody>
                  <a:tcPr marL="50800" marR="50800" marT="50800" marB="50800" anchor="ctr" horzOverflow="overflow">
                    <a:lnL w="0">
                      <a:miter lim="400000"/>
                    </a:lnL>
                    <a:lnR w="0">
                      <a:miter lim="400000"/>
                    </a:lnR>
                    <a:lnT w="0">
                      <a:miter lim="400000"/>
                    </a:lnT>
                    <a:lnB w="0">
                      <a:miter lim="400000"/>
                    </a:lnB>
                    <a:solidFill>
                      <a:schemeClr val="accent4">
                        <a:hueOff val="-858837"/>
                        <a:lumOff val="-9791"/>
                      </a:schemeClr>
                    </a:solidFill>
                  </a:tcPr>
                </a:tc>
                <a:extLst>
                  <a:ext uri="{0D108BD9-81ED-4DB2-BD59-A6C34878D82A}">
                    <a16:rowId xmlns:a16="http://schemas.microsoft.com/office/drawing/2014/main" val="10007"/>
                  </a:ext>
                </a:extLst>
              </a:tr>
              <a:tr h="698500">
                <a:tc>
                  <a:txBody>
                    <a:bodyPr/>
                    <a:lstStyle/>
                    <a:p>
                      <a:pPr algn="l" defTabSz="914400">
                        <a:tabLst>
                          <a:tab pos="1663700" algn="l"/>
                        </a:tabLst>
                      </a:pPr>
                      <a:r>
                        <a:rPr sz="3800" b="1"/>
                        <a:t>Fluid warmer</a:t>
                      </a:r>
                    </a:p>
                  </a:txBody>
                  <a:tcPr marL="50800" marR="50800" marT="50800" marB="50800" anchor="ctr" horzOverflow="overflow">
                    <a:lnL w="0">
                      <a:miter lim="400000"/>
                    </a:lnL>
                    <a:lnR w="0">
                      <a:miter lim="400000"/>
                    </a:lnR>
                    <a:lnT w="0">
                      <a:miter lim="400000"/>
                    </a:lnT>
                    <a:lnB w="0">
                      <a:miter lim="400000"/>
                    </a:lnB>
                    <a:solidFill>
                      <a:schemeClr val="accent4">
                        <a:hueOff val="-858837"/>
                        <a:lumOff val="-9791"/>
                      </a:schemeClr>
                    </a:solidFill>
                  </a:tcPr>
                </a:tc>
                <a:extLst>
                  <a:ext uri="{0D108BD9-81ED-4DB2-BD59-A6C34878D82A}">
                    <a16:rowId xmlns:a16="http://schemas.microsoft.com/office/drawing/2014/main" val="10008"/>
                  </a:ext>
                </a:extLst>
              </a:tr>
              <a:tr h="698500">
                <a:tc>
                  <a:txBody>
                    <a:bodyPr/>
                    <a:lstStyle/>
                    <a:p>
                      <a:pPr algn="l" defTabSz="914400">
                        <a:tabLst>
                          <a:tab pos="1663700" algn="l"/>
                        </a:tabLst>
                      </a:pPr>
                      <a:r>
                        <a:rPr sz="3800" b="1"/>
                        <a:t>Rapid infusion device</a:t>
                      </a:r>
                    </a:p>
                  </a:txBody>
                  <a:tcPr marL="50800" marR="50800" marT="50800" marB="50800" anchor="ctr" horzOverflow="overflow">
                    <a:lnL w="0">
                      <a:miter lim="400000"/>
                    </a:lnL>
                    <a:lnR w="0">
                      <a:miter lim="400000"/>
                    </a:lnR>
                    <a:lnT w="0">
                      <a:miter lim="400000"/>
                    </a:lnT>
                    <a:lnB w="0">
                      <a:miter lim="400000"/>
                    </a:lnB>
                    <a:solidFill>
                      <a:schemeClr val="accent4">
                        <a:hueOff val="-858837"/>
                        <a:lumOff val="-9791"/>
                      </a:schemeClr>
                    </a:solidFill>
                  </a:tcPr>
                </a:tc>
                <a:extLst>
                  <a:ext uri="{0D108BD9-81ED-4DB2-BD59-A6C34878D82A}">
                    <a16:rowId xmlns:a16="http://schemas.microsoft.com/office/drawing/2014/main" val="10009"/>
                  </a:ext>
                </a:extLst>
              </a:tr>
              <a:tr h="698500">
                <a:tc>
                  <a:txBody>
                    <a:bodyPr/>
                    <a:lstStyle/>
                    <a:p>
                      <a:pPr algn="l" defTabSz="914400">
                        <a:tabLst>
                          <a:tab pos="1663700" algn="l"/>
                        </a:tabLst>
                      </a:pPr>
                      <a:r>
                        <a:rPr sz="3800" b="1"/>
                        <a:t>Epidural needles and catheters</a:t>
                      </a:r>
                    </a:p>
                  </a:txBody>
                  <a:tcPr marL="50800" marR="50800" marT="50800" marB="50800" anchor="ctr" horzOverflow="overflow">
                    <a:lnL w="0">
                      <a:miter lim="400000"/>
                    </a:lnL>
                    <a:lnR w="0">
                      <a:miter lim="400000"/>
                    </a:lnR>
                    <a:lnT w="0">
                      <a:miter lim="400000"/>
                    </a:lnT>
                    <a:lnB w="0">
                      <a:miter lim="400000"/>
                    </a:lnB>
                    <a:solidFill>
                      <a:schemeClr val="accent4">
                        <a:hueOff val="-858837"/>
                        <a:lumOff val="-9791"/>
                      </a:schemeClr>
                    </a:solidFill>
                  </a:tcPr>
                </a:tc>
                <a:extLst>
                  <a:ext uri="{0D108BD9-81ED-4DB2-BD59-A6C34878D82A}">
                    <a16:rowId xmlns:a16="http://schemas.microsoft.com/office/drawing/2014/main" val="10010"/>
                  </a:ext>
                </a:extLst>
              </a:tr>
              <a:tr h="698500">
                <a:tc>
                  <a:txBody>
                    <a:bodyPr/>
                    <a:lstStyle/>
                    <a:p>
                      <a:pPr algn="l" defTabSz="914400">
                        <a:tabLst>
                          <a:tab pos="1663700" algn="l"/>
                        </a:tabLst>
                      </a:pPr>
                      <a:r>
                        <a:rPr sz="3800" b="1"/>
                        <a:t>Infusion pumps</a:t>
                      </a:r>
                    </a:p>
                  </a:txBody>
                  <a:tcPr marL="50800" marR="50800" marT="50800" marB="50800" anchor="ctr" horzOverflow="overflow">
                    <a:lnL w="0">
                      <a:miter lim="400000"/>
                    </a:lnL>
                    <a:lnR w="0">
                      <a:miter lim="400000"/>
                    </a:lnR>
                    <a:lnT w="0">
                      <a:miter lim="400000"/>
                    </a:lnT>
                    <a:lnB w="0">
                      <a:miter lim="400000"/>
                    </a:lnB>
                    <a:solidFill>
                      <a:schemeClr val="accent4">
                        <a:hueOff val="-858837"/>
                        <a:lumOff val="-9791"/>
                      </a:schemeClr>
                    </a:solidFill>
                  </a:tcPr>
                </a:tc>
                <a:extLst>
                  <a:ext uri="{0D108BD9-81ED-4DB2-BD59-A6C34878D82A}">
                    <a16:rowId xmlns:a16="http://schemas.microsoft.com/office/drawing/2014/main" val="10011"/>
                  </a:ext>
                </a:extLst>
              </a:tr>
              <a:tr h="698500">
                <a:tc>
                  <a:txBody>
                    <a:bodyPr/>
                    <a:lstStyle/>
                    <a:p>
                      <a:pPr algn="l" defTabSz="914400">
                        <a:tabLst>
                          <a:tab pos="1663700" algn="l"/>
                        </a:tabLst>
                      </a:pPr>
                      <a:r>
                        <a:rPr sz="3800" b="1"/>
                        <a:t>Active or passive scavenging</a:t>
                      </a:r>
                    </a:p>
                  </a:txBody>
                  <a:tcPr marL="50800" marR="50800" marT="50800" marB="50800" anchor="ctr" horzOverflow="overflow">
                    <a:lnL w="0">
                      <a:miter lim="400000"/>
                    </a:lnL>
                    <a:lnR w="0">
                      <a:miter lim="400000"/>
                    </a:lnR>
                    <a:lnT w="0">
                      <a:miter lim="400000"/>
                    </a:lnT>
                    <a:lnB w="0">
                      <a:miter lim="400000"/>
                    </a:lnB>
                    <a:solidFill>
                      <a:schemeClr val="accent4">
                        <a:hueOff val="-858837"/>
                        <a:lumOff val="-9791"/>
                      </a:schemeClr>
                    </a:solidFill>
                  </a:tcPr>
                </a:tc>
                <a:extLst>
                  <a:ext uri="{0D108BD9-81ED-4DB2-BD59-A6C34878D82A}">
                    <a16:rowId xmlns:a16="http://schemas.microsoft.com/office/drawing/2014/main" val="10012"/>
                  </a:ext>
                </a:extLst>
              </a:tr>
              <a:tr h="698500">
                <a:tc>
                  <a:txBody>
                    <a:bodyPr/>
                    <a:lstStyle/>
                    <a:p>
                      <a:pPr algn="l" defTabSz="914400">
                        <a:tabLst>
                          <a:tab pos="1663700" algn="l"/>
                        </a:tabLst>
                      </a:pPr>
                      <a:r>
                        <a:rPr sz="3800" b="1"/>
                        <a:t>Ultrasound</a:t>
                      </a:r>
                    </a:p>
                  </a:txBody>
                  <a:tcPr marL="50800" marR="50800" marT="50800" marB="50800" anchor="ctr" horzOverflow="overflow">
                    <a:lnL w="0">
                      <a:miter lim="400000"/>
                    </a:lnL>
                    <a:lnR w="0">
                      <a:miter lim="400000"/>
                    </a:lnR>
                    <a:lnT w="0">
                      <a:miter lim="400000"/>
                    </a:lnT>
                    <a:lnB w="0">
                      <a:miter lim="400000"/>
                    </a:lnB>
                    <a:solidFill>
                      <a:srgbClr val="FF2600"/>
                    </a:solidFill>
                  </a:tcPr>
                </a:tc>
                <a:extLst>
                  <a:ext uri="{0D108BD9-81ED-4DB2-BD59-A6C34878D82A}">
                    <a16:rowId xmlns:a16="http://schemas.microsoft.com/office/drawing/2014/main" val="10013"/>
                  </a:ext>
                </a:extLst>
              </a:tr>
              <a:tr h="698500">
                <a:tc>
                  <a:txBody>
                    <a:bodyPr/>
                    <a:lstStyle/>
                    <a:p>
                      <a:pPr algn="l" defTabSz="914400">
                        <a:tabLst>
                          <a:tab pos="1663700" algn="l"/>
                        </a:tabLst>
                      </a:pPr>
                      <a:r>
                        <a:rPr sz="3800" b="1"/>
                        <a:t>Monitored ICU bed</a:t>
                      </a:r>
                    </a:p>
                  </a:txBody>
                  <a:tcPr marL="50800" marR="50800" marT="50800" marB="50800" anchor="ctr" horzOverflow="overflow">
                    <a:lnL w="0">
                      <a:miter lim="400000"/>
                    </a:lnL>
                    <a:lnR w="0">
                      <a:miter lim="400000"/>
                    </a:lnR>
                    <a:lnT w="0">
                      <a:miter lim="400000"/>
                    </a:lnT>
                    <a:lnB w="0">
                      <a:miter lim="400000"/>
                    </a:lnB>
                    <a:solidFill>
                      <a:srgbClr val="FF2600"/>
                    </a:solidFill>
                  </a:tcPr>
                </a:tc>
                <a:extLst>
                  <a:ext uri="{0D108BD9-81ED-4DB2-BD59-A6C34878D82A}">
                    <a16:rowId xmlns:a16="http://schemas.microsoft.com/office/drawing/2014/main" val="10014"/>
                  </a:ext>
                </a:extLst>
              </a:tr>
            </a:tbl>
          </a:graphicData>
        </a:graphic>
      </p:graphicFrame>
      <p:graphicFrame>
        <p:nvGraphicFramePr>
          <p:cNvPr id="276" name="Table 1-4"/>
          <p:cNvGraphicFramePr/>
          <p:nvPr/>
        </p:nvGraphicFramePr>
        <p:xfrm>
          <a:off x="14348374" y="1844661"/>
          <a:ext cx="8585200" cy="7040292"/>
        </p:xfrm>
        <a:graphic>
          <a:graphicData uri="http://schemas.openxmlformats.org/drawingml/2006/table">
            <a:tbl>
              <a:tblPr>
                <a:tableStyleId>{4C3C2611-4C71-4FC5-86AE-919BDF0F9419}</a:tableStyleId>
              </a:tblPr>
              <a:tblGrid>
                <a:gridCol w="8585200">
                  <a:extLst>
                    <a:ext uri="{9D8B030D-6E8A-4147-A177-3AD203B41FA5}">
                      <a16:colId xmlns:a16="http://schemas.microsoft.com/office/drawing/2014/main" val="20000"/>
                    </a:ext>
                  </a:extLst>
                </a:gridCol>
              </a:tblGrid>
              <a:tr h="1005756">
                <a:tc>
                  <a:txBody>
                    <a:bodyPr/>
                    <a:lstStyle/>
                    <a:p>
                      <a:pPr algn="l" defTabSz="914400">
                        <a:tabLst>
                          <a:tab pos="1663700" algn="l"/>
                        </a:tabLst>
                      </a:pPr>
                      <a:r>
                        <a:rPr sz="3800" b="1"/>
                        <a:t>Local anesthetics (epidural)</a:t>
                      </a:r>
                    </a:p>
                  </a:txBody>
                  <a:tcPr marL="50800" marR="50800" marT="50800" marB="50800" anchor="ctr" horzOverflow="overflow">
                    <a:lnL w="0">
                      <a:miter lim="400000"/>
                    </a:lnL>
                    <a:lnR w="0">
                      <a:miter lim="400000"/>
                    </a:lnR>
                    <a:lnT w="0">
                      <a:miter lim="400000"/>
                    </a:lnT>
                    <a:lnB w="0">
                      <a:miter lim="400000"/>
                    </a:lnB>
                    <a:solidFill>
                      <a:schemeClr val="accent4">
                        <a:hueOff val="-858837"/>
                        <a:lumOff val="-9791"/>
                      </a:schemeClr>
                    </a:solidFill>
                  </a:tcPr>
                </a:tc>
                <a:extLst>
                  <a:ext uri="{0D108BD9-81ED-4DB2-BD59-A6C34878D82A}">
                    <a16:rowId xmlns:a16="http://schemas.microsoft.com/office/drawing/2014/main" val="10000"/>
                  </a:ext>
                </a:extLst>
              </a:tr>
              <a:tr h="1005756">
                <a:tc>
                  <a:txBody>
                    <a:bodyPr/>
                    <a:lstStyle/>
                    <a:p>
                      <a:pPr algn="l" defTabSz="914400">
                        <a:tabLst>
                          <a:tab pos="1663700" algn="l"/>
                        </a:tabLst>
                      </a:pPr>
                      <a:r>
                        <a:rPr sz="3800" b="1"/>
                        <a:t>Uterine Relaxation meds</a:t>
                      </a:r>
                    </a:p>
                  </a:txBody>
                  <a:tcPr marL="50800" marR="50800" marT="50800" marB="50800" anchor="ctr" horzOverflow="overflow">
                    <a:lnL w="0">
                      <a:miter lim="400000"/>
                    </a:lnL>
                    <a:lnR w="0">
                      <a:miter lim="400000"/>
                    </a:lnR>
                    <a:lnT w="0">
                      <a:miter lim="400000"/>
                    </a:lnT>
                    <a:lnB w="0">
                      <a:miter lim="400000"/>
                    </a:lnB>
                    <a:solidFill>
                      <a:schemeClr val="accent4">
                        <a:hueOff val="-858837"/>
                        <a:lumOff val="-9791"/>
                      </a:schemeClr>
                    </a:solidFill>
                  </a:tcPr>
                </a:tc>
                <a:extLst>
                  <a:ext uri="{0D108BD9-81ED-4DB2-BD59-A6C34878D82A}">
                    <a16:rowId xmlns:a16="http://schemas.microsoft.com/office/drawing/2014/main" val="10001"/>
                  </a:ext>
                </a:extLst>
              </a:tr>
              <a:tr h="1005756">
                <a:tc>
                  <a:txBody>
                    <a:bodyPr/>
                    <a:lstStyle/>
                    <a:p>
                      <a:pPr algn="l" defTabSz="914400">
                        <a:tabLst>
                          <a:tab pos="1663700" algn="l"/>
                        </a:tabLst>
                      </a:pPr>
                      <a:r>
                        <a:rPr sz="3800" b="1"/>
                        <a:t>Calcium Gluconate</a:t>
                      </a:r>
                    </a:p>
                  </a:txBody>
                  <a:tcPr marL="50800" marR="50800" marT="50800" marB="50800" anchor="ctr" horzOverflow="overflow">
                    <a:lnL w="0">
                      <a:miter lim="400000"/>
                    </a:lnL>
                    <a:lnR w="0">
                      <a:miter lim="400000"/>
                    </a:lnR>
                    <a:lnT w="0">
                      <a:miter lim="400000"/>
                    </a:lnT>
                    <a:lnB w="0">
                      <a:miter lim="400000"/>
                    </a:lnB>
                    <a:solidFill>
                      <a:schemeClr val="accent4">
                        <a:hueOff val="-858837"/>
                        <a:lumOff val="-9791"/>
                      </a:schemeClr>
                    </a:solidFill>
                  </a:tcPr>
                </a:tc>
                <a:extLst>
                  <a:ext uri="{0D108BD9-81ED-4DB2-BD59-A6C34878D82A}">
                    <a16:rowId xmlns:a16="http://schemas.microsoft.com/office/drawing/2014/main" val="10002"/>
                  </a:ext>
                </a:extLst>
              </a:tr>
              <a:tr h="1005756">
                <a:tc>
                  <a:txBody>
                    <a:bodyPr/>
                    <a:lstStyle/>
                    <a:p>
                      <a:pPr algn="l" defTabSz="914400">
                        <a:tabLst>
                          <a:tab pos="1663700" algn="l"/>
                        </a:tabLst>
                      </a:pPr>
                      <a:r>
                        <a:rPr sz="3800" b="1"/>
                        <a:t>Sodium Bicarbonate</a:t>
                      </a:r>
                    </a:p>
                  </a:txBody>
                  <a:tcPr marL="50800" marR="50800" marT="50800" marB="50800" anchor="ctr" horzOverflow="overflow">
                    <a:lnL w="0">
                      <a:miter lim="400000"/>
                    </a:lnL>
                    <a:lnR w="0">
                      <a:miter lim="400000"/>
                    </a:lnR>
                    <a:lnT w="0">
                      <a:miter lim="400000"/>
                    </a:lnT>
                    <a:lnB w="0">
                      <a:miter lim="400000"/>
                    </a:lnB>
                    <a:solidFill>
                      <a:schemeClr val="accent4">
                        <a:hueOff val="-858837"/>
                        <a:lumOff val="-9791"/>
                      </a:schemeClr>
                    </a:solidFill>
                  </a:tcPr>
                </a:tc>
                <a:extLst>
                  <a:ext uri="{0D108BD9-81ED-4DB2-BD59-A6C34878D82A}">
                    <a16:rowId xmlns:a16="http://schemas.microsoft.com/office/drawing/2014/main" val="10003"/>
                  </a:ext>
                </a:extLst>
              </a:tr>
              <a:tr h="1005756">
                <a:tc>
                  <a:txBody>
                    <a:bodyPr/>
                    <a:lstStyle/>
                    <a:p>
                      <a:pPr algn="l" defTabSz="914400">
                        <a:tabLst>
                          <a:tab pos="1663700" algn="l"/>
                        </a:tabLst>
                      </a:pPr>
                      <a:r>
                        <a:rPr sz="3800" b="1"/>
                        <a:t>Co-induction agents</a:t>
                      </a:r>
                    </a:p>
                  </a:txBody>
                  <a:tcPr marL="50800" marR="50800" marT="50800" marB="50800" anchor="ctr" horzOverflow="overflow">
                    <a:lnL w="0">
                      <a:miter lim="400000"/>
                    </a:lnL>
                    <a:lnR w="0">
                      <a:miter lim="400000"/>
                    </a:lnR>
                    <a:lnT w="0">
                      <a:miter lim="400000"/>
                    </a:lnT>
                    <a:lnB w="0">
                      <a:miter lim="400000"/>
                    </a:lnB>
                    <a:solidFill>
                      <a:srgbClr val="FF2600"/>
                    </a:solidFill>
                  </a:tcPr>
                </a:tc>
                <a:extLst>
                  <a:ext uri="{0D108BD9-81ED-4DB2-BD59-A6C34878D82A}">
                    <a16:rowId xmlns:a16="http://schemas.microsoft.com/office/drawing/2014/main" val="10004"/>
                  </a:ext>
                </a:extLst>
              </a:tr>
              <a:tr h="1005756">
                <a:tc>
                  <a:txBody>
                    <a:bodyPr/>
                    <a:lstStyle/>
                    <a:p>
                      <a:pPr algn="l" defTabSz="914400">
                        <a:tabLst>
                          <a:tab pos="1663700" algn="l"/>
                        </a:tabLst>
                      </a:pPr>
                      <a:r>
                        <a:rPr sz="3800" b="1"/>
                        <a:t>Lipid emulsion</a:t>
                      </a:r>
                    </a:p>
                  </a:txBody>
                  <a:tcPr marL="50800" marR="50800" marT="50800" marB="50800" anchor="ctr" horzOverflow="overflow">
                    <a:lnL w="0">
                      <a:miter lim="400000"/>
                    </a:lnL>
                    <a:lnR w="0">
                      <a:miter lim="400000"/>
                    </a:lnR>
                    <a:lnT w="0">
                      <a:miter lim="400000"/>
                    </a:lnT>
                    <a:lnB w="0">
                      <a:miter lim="400000"/>
                    </a:lnB>
                    <a:solidFill>
                      <a:srgbClr val="FF2600"/>
                    </a:solidFill>
                  </a:tcPr>
                </a:tc>
                <a:extLst>
                  <a:ext uri="{0D108BD9-81ED-4DB2-BD59-A6C34878D82A}">
                    <a16:rowId xmlns:a16="http://schemas.microsoft.com/office/drawing/2014/main" val="10005"/>
                  </a:ext>
                </a:extLst>
              </a:tr>
              <a:tr h="1005756">
                <a:tc>
                  <a:txBody>
                    <a:bodyPr/>
                    <a:lstStyle/>
                    <a:p>
                      <a:pPr algn="l" defTabSz="914400">
                        <a:tabLst>
                          <a:tab pos="1663700" algn="l"/>
                        </a:tabLst>
                      </a:pPr>
                      <a:r>
                        <a:rPr sz="3800" b="1"/>
                        <a:t>Malignant Hyperthermia Treatment</a:t>
                      </a:r>
                    </a:p>
                  </a:txBody>
                  <a:tcPr marL="50800" marR="50800" marT="50800" marB="50800" anchor="ctr" horzOverflow="overflow">
                    <a:lnL w="0">
                      <a:miter lim="400000"/>
                    </a:lnL>
                    <a:lnR w="0">
                      <a:miter lim="400000"/>
                    </a:lnR>
                    <a:lnT w="0">
                      <a:miter lim="400000"/>
                    </a:lnT>
                    <a:lnB w="0">
                      <a:miter lim="400000"/>
                    </a:lnB>
                    <a:solidFill>
                      <a:srgbClr val="FF2600"/>
                    </a:solid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B0970D82-81A1-3020-5103-F8CB26FF7FE8}"/>
              </a:ext>
            </a:extLst>
          </p:cNvPr>
          <p:cNvSpPr txBox="1"/>
          <p:nvPr/>
        </p:nvSpPr>
        <p:spPr>
          <a:xfrm>
            <a:off x="19454293" y="12204369"/>
            <a:ext cx="4507644"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800" b="1" i="0" u="none" strike="noStrike" cap="none" spc="0" normalizeH="0" baseline="0" dirty="0">
                <a:ln>
                  <a:noFill/>
                </a:ln>
                <a:solidFill>
                  <a:srgbClr val="FFFFFF"/>
                </a:solidFill>
                <a:effectLst/>
                <a:uFillTx/>
                <a:latin typeface="+mn-lt"/>
                <a:ea typeface="+mn-ea"/>
                <a:cs typeface="+mn-cs"/>
                <a:sym typeface="Helvetica Neue"/>
              </a:rPr>
              <a:t>#SOAPAM2025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7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27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grpId="4" nodeType="afterEffect">
                                  <p:stCondLst>
                                    <p:cond delay="0"/>
                                  </p:stCondLst>
                                  <p:iterate>
                                    <p:tmAbs val="0"/>
                                  </p:iterate>
                                  <p:childTnLst>
                                    <p:set>
                                      <p:cBhvr>
                                        <p:cTn id="16" fill="hold">
                                          <p:stCondLst>
                                            <p:cond delay="0"/>
                                          </p:stCondLst>
                                        </p:cTn>
                                        <p:tgtEl>
                                          <p:spTgt spid="272"/>
                                        </p:tgtEl>
                                        <p:attrNameLst>
                                          <p:attrName>style.visibility</p:attrName>
                                        </p:attrNameLst>
                                      </p:cBhvr>
                                      <p:to>
                                        <p:strVal val="hidden"/>
                                      </p:to>
                                    </p:set>
                                  </p:childTnLst>
                                </p:cTn>
                              </p:par>
                            </p:childTnLst>
                          </p:cTn>
                        </p:par>
                        <p:par>
                          <p:cTn id="17" fill="hold">
                            <p:stCondLst>
                              <p:cond delay="0"/>
                            </p:stCondLst>
                            <p:childTnLst>
                              <p:par>
                                <p:cTn id="18" presetID="1" presetClass="exit" presetSubtype="0" fill="hold" grpId="5" nodeType="afterEffect">
                                  <p:stCondLst>
                                    <p:cond delay="0"/>
                                  </p:stCondLst>
                                  <p:iterate>
                                    <p:tmAbs val="0"/>
                                  </p:iterate>
                                  <p:childTnLst>
                                    <p:set>
                                      <p:cBhvr>
                                        <p:cTn id="19" fill="hold">
                                          <p:stCondLst>
                                            <p:cond delay="0"/>
                                          </p:stCondLst>
                                        </p:cTn>
                                        <p:tgtEl>
                                          <p:spTgt spid="27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6" nodeType="clickEffect">
                                  <p:stCondLst>
                                    <p:cond delay="0"/>
                                  </p:stCondLst>
                                  <p:iterate>
                                    <p:tmAbs val="0"/>
                                  </p:iterate>
                                  <p:childTnLst>
                                    <p:set>
                                      <p:cBhvr>
                                        <p:cTn id="23" fill="hold"/>
                                        <p:tgtEl>
                                          <p:spTgt spid="268"/>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7" nodeType="afterEffect">
                                  <p:stCondLst>
                                    <p:cond delay="0"/>
                                  </p:stCondLst>
                                  <p:iterate>
                                    <p:tmAbs val="0"/>
                                  </p:iterate>
                                  <p:childTnLst>
                                    <p:set>
                                      <p:cBhvr>
                                        <p:cTn id="26" fill="hold"/>
                                        <p:tgtEl>
                                          <p:spTgt spid="273"/>
                                        </p:tgtEl>
                                        <p:attrNameLst>
                                          <p:attrName>style.visibility</p:attrName>
                                        </p:attrNameLst>
                                      </p:cBhvr>
                                      <p:to>
                                        <p:strVal val="visible"/>
                                      </p:to>
                                    </p:set>
                                  </p:childTnLst>
                                </p:cTn>
                              </p:par>
                            </p:childTnLst>
                          </p:cTn>
                        </p:par>
                        <p:par>
                          <p:cTn id="27" fill="hold">
                            <p:stCondLst>
                              <p:cond delay="0"/>
                            </p:stCondLst>
                            <p:childTnLst>
                              <p:par>
                                <p:cTn id="28" presetID="1" presetClass="exit" presetSubtype="0" fill="hold" grpId="8" nodeType="afterEffect">
                                  <p:stCondLst>
                                    <p:cond delay="0"/>
                                  </p:stCondLst>
                                  <p:iterate>
                                    <p:tmAbs val="0"/>
                                  </p:iterate>
                                  <p:childTnLst>
                                    <p:set>
                                      <p:cBhvr>
                                        <p:cTn id="29" fill="hold">
                                          <p:stCondLst>
                                            <p:cond delay="0"/>
                                          </p:stCondLst>
                                        </p:cTn>
                                        <p:tgtEl>
                                          <p:spTgt spid="27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9" nodeType="clickEffect">
                                  <p:stCondLst>
                                    <p:cond delay="0"/>
                                  </p:stCondLst>
                                  <p:iterate>
                                    <p:tmAbs val="0"/>
                                  </p:iterate>
                                  <p:childTnLst>
                                    <p:set>
                                      <p:cBhvr>
                                        <p:cTn id="33" fill="hold"/>
                                        <p:tgtEl>
                                          <p:spTgt spid="262"/>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10" nodeType="afterEffect">
                                  <p:stCondLst>
                                    <p:cond delay="0"/>
                                  </p:stCondLst>
                                  <p:iterate>
                                    <p:tmAbs val="0"/>
                                  </p:iterate>
                                  <p:childTnLst>
                                    <p:set>
                                      <p:cBhvr>
                                        <p:cTn id="36" fill="hold"/>
                                        <p:tgtEl>
                                          <p:spTgt spid="275"/>
                                        </p:tgtEl>
                                        <p:attrNameLst>
                                          <p:attrName>style.visibility</p:attrName>
                                        </p:attrNameLst>
                                      </p:cBhvr>
                                      <p:to>
                                        <p:strVal val="visible"/>
                                      </p:to>
                                    </p:set>
                                  </p:childTnLst>
                                </p:cTn>
                              </p:par>
                            </p:childTnLst>
                          </p:cTn>
                        </p:par>
                        <p:par>
                          <p:cTn id="37" fill="hold">
                            <p:stCondLst>
                              <p:cond delay="0"/>
                            </p:stCondLst>
                            <p:childTnLst>
                              <p:par>
                                <p:cTn id="38" presetID="1" presetClass="exit" presetSubtype="0" fill="hold" grpId="11" nodeType="afterEffect">
                                  <p:stCondLst>
                                    <p:cond delay="0"/>
                                  </p:stCondLst>
                                  <p:iterate>
                                    <p:tmAbs val="0"/>
                                  </p:iterate>
                                  <p:childTnLst>
                                    <p:set>
                                      <p:cBhvr>
                                        <p:cTn id="39" fill="hold">
                                          <p:stCondLst>
                                            <p:cond delay="0"/>
                                          </p:stCondLst>
                                        </p:cTn>
                                        <p:tgtEl>
                                          <p:spTgt spid="2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9" animBg="1" advAuto="0"/>
      <p:bldP spid="268" grpId="6" animBg="1" advAuto="0"/>
      <p:bldP spid="271" grpId="2" animBg="1" advAuto="0"/>
      <p:bldP spid="272" grpId="4" animBg="1" advAuto="0"/>
      <p:bldP spid="273" grpId="7" animBg="1" advAuto="0"/>
      <p:bldP spid="273" grpId="11" animBg="1" advAuto="0"/>
      <p:bldP spid="274" grpId="3" animBg="1" advAuto="0"/>
      <p:bldP spid="274" grpId="8" animBg="1" advAuto="0"/>
      <p:bldP spid="275" grpId="10" animBg="1" advAuto="0"/>
      <p:bldP spid="276" grpId="1" animBg="1" advAuto="0"/>
      <p:bldP spid="276" grpId="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onclusions"/>
          <p:cNvSpPr txBox="1">
            <a:spLocks noGrp="1"/>
          </p:cNvSpPr>
          <p:nvPr>
            <p:ph type="title"/>
          </p:nvPr>
        </p:nvSpPr>
        <p:spPr>
          <a:xfrm>
            <a:off x="376766" y="351366"/>
            <a:ext cx="21971001" cy="1433164"/>
          </a:xfrm>
          <a:prstGeom prst="rect">
            <a:avLst/>
          </a:prstGeom>
        </p:spPr>
        <p:txBody>
          <a:bodyPr/>
          <a:lstStyle/>
          <a:p>
            <a:r>
              <a:t>Conclusions</a:t>
            </a:r>
          </a:p>
        </p:txBody>
      </p:sp>
      <p:grpSp>
        <p:nvGrpSpPr>
          <p:cNvPr id="281" name="Group"/>
          <p:cNvGrpSpPr/>
          <p:nvPr/>
        </p:nvGrpSpPr>
        <p:grpSpPr>
          <a:xfrm>
            <a:off x="1655560" y="1907116"/>
            <a:ext cx="21043901" cy="2349501"/>
            <a:chOff x="0" y="0"/>
            <a:chExt cx="21043900" cy="2349500"/>
          </a:xfrm>
        </p:grpSpPr>
        <p:sp>
          <p:nvSpPr>
            <p:cNvPr id="279" name="Rounded Rectangle"/>
            <p:cNvSpPr/>
            <p:nvPr/>
          </p:nvSpPr>
          <p:spPr>
            <a:xfrm>
              <a:off x="0" y="31750"/>
              <a:ext cx="21043900" cy="2286000"/>
            </a:xfrm>
            <a:prstGeom prst="roundRect">
              <a:avLst>
                <a:gd name="adj" fmla="val 8333"/>
              </a:avLst>
            </a:prstGeom>
            <a:solidFill>
              <a:srgbClr val="E6F8F8"/>
            </a:solidFill>
            <a:ln w="63500" cap="flat">
              <a:solidFill>
                <a:srgbClr val="203264"/>
              </a:solidFill>
              <a:prstDash val="solid"/>
              <a:miter lim="400000"/>
            </a:ln>
            <a:effectLst/>
          </p:spPr>
          <p:txBody>
            <a:bodyPr wrap="square" lIns="50800" tIns="50800" rIns="50800" bIns="50800" numCol="1" anchor="ctr">
              <a:noAutofit/>
            </a:body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80" name="noun-doctors-5866566-00449F.png" descr="noun-doctors-5866566-00449F.png"/>
            <p:cNvPicPr>
              <a:picLocks noChangeAspect="1"/>
            </p:cNvPicPr>
            <p:nvPr/>
          </p:nvPicPr>
          <p:blipFill>
            <a:blip r:embed="rId3"/>
            <a:stretch>
              <a:fillRect/>
            </a:stretch>
          </p:blipFill>
          <p:spPr>
            <a:xfrm>
              <a:off x="9405156" y="0"/>
              <a:ext cx="2349501" cy="2349500"/>
            </a:xfrm>
            <a:prstGeom prst="rect">
              <a:avLst/>
            </a:prstGeom>
            <a:ln w="12700" cap="flat">
              <a:noFill/>
              <a:miter lim="400000"/>
            </a:ln>
            <a:effectLst/>
          </p:spPr>
        </p:pic>
      </p:grpSp>
      <p:sp>
        <p:nvSpPr>
          <p:cNvPr id="282" name="Spinal anesthesia should only be provided when their are anesthesia providers with competency in GA-ET immediately available"/>
          <p:cNvSpPr/>
          <p:nvPr/>
        </p:nvSpPr>
        <p:spPr>
          <a:xfrm>
            <a:off x="1658282" y="4466540"/>
            <a:ext cx="21038458" cy="2412000"/>
          </a:xfrm>
          <a:prstGeom prst="roundRect">
            <a:avLst>
              <a:gd name="adj" fmla="val 9021"/>
            </a:avLst>
          </a:prstGeom>
          <a:solidFill>
            <a:schemeClr val="accent3">
              <a:hueOff val="362282"/>
              <a:satOff val="31803"/>
              <a:lumOff val="-18242"/>
            </a:schemeClr>
          </a:solidFill>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457200">
              <a:lnSpc>
                <a:spcPct val="100000"/>
              </a:lnSpc>
              <a:spcBef>
                <a:spcPts val="0"/>
              </a:spcBef>
              <a:defRPr sz="4500" b="1">
                <a:solidFill>
                  <a:srgbClr val="FFFFFF"/>
                </a:solidFill>
              </a:defRPr>
            </a:lvl1pPr>
          </a:lstStyle>
          <a:p>
            <a:r>
              <a:t>Spinal anesthesia should only be provided when their are anesthesia providers with competency in GA-ET immediately available</a:t>
            </a:r>
          </a:p>
        </p:txBody>
      </p:sp>
      <p:sp>
        <p:nvSpPr>
          <p:cNvPr id="283" name="IF primary Anesthesia Provider is NOT deemed competent for independent practice, an Anesthesia Provider who is competent must be immediately available"/>
          <p:cNvSpPr/>
          <p:nvPr/>
        </p:nvSpPr>
        <p:spPr>
          <a:xfrm>
            <a:off x="1658282" y="9924585"/>
            <a:ext cx="21038458" cy="2412000"/>
          </a:xfrm>
          <a:prstGeom prst="roundRect">
            <a:avLst>
              <a:gd name="adj" fmla="val 5903"/>
            </a:avLst>
          </a:prstGeom>
          <a:solidFill>
            <a:schemeClr val="accent3">
              <a:hueOff val="362282"/>
              <a:satOff val="31803"/>
              <a:lumOff val="-18242"/>
            </a:schemeClr>
          </a:solidFill>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457200">
              <a:lnSpc>
                <a:spcPct val="100000"/>
              </a:lnSpc>
              <a:spcBef>
                <a:spcPts val="0"/>
              </a:spcBef>
              <a:defRPr sz="4500" b="1">
                <a:solidFill>
                  <a:srgbClr val="FFFFFF"/>
                </a:solidFill>
              </a:defRPr>
            </a:lvl1pPr>
          </a:lstStyle>
          <a:p>
            <a:r>
              <a:rPr dirty="0"/>
              <a:t>IF primary Anesthesia Provider is NOT competent for independent practice, an Anesthesia Provider who is competent must be immediately available</a:t>
            </a:r>
          </a:p>
        </p:txBody>
      </p:sp>
      <p:sp>
        <p:nvSpPr>
          <p:cNvPr id="284" name="Any competant Anesthesia Provider (Physician, non-specialist Physician or non Physician) can be solely responsible for anesthesia care"/>
          <p:cNvSpPr/>
          <p:nvPr/>
        </p:nvSpPr>
        <p:spPr>
          <a:xfrm>
            <a:off x="1655560" y="7210119"/>
            <a:ext cx="21038458" cy="2412000"/>
          </a:xfrm>
          <a:prstGeom prst="roundRect">
            <a:avLst>
              <a:gd name="adj" fmla="val 9021"/>
            </a:avLst>
          </a:prstGeom>
          <a:solidFill>
            <a:schemeClr val="accent3">
              <a:hueOff val="362282"/>
              <a:satOff val="31803"/>
              <a:lumOff val="-18242"/>
            </a:schemeClr>
          </a:solidFill>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457200">
              <a:lnSpc>
                <a:spcPct val="100000"/>
              </a:lnSpc>
              <a:spcBef>
                <a:spcPts val="0"/>
              </a:spcBef>
              <a:defRPr sz="4500" b="1">
                <a:solidFill>
                  <a:srgbClr val="FFFFFF"/>
                </a:solidFill>
              </a:defRPr>
            </a:lvl1pPr>
          </a:lstStyle>
          <a:p>
            <a:r>
              <a:rPr dirty="0"/>
              <a:t>Any competent Anesthesia Provider (Physician, non-specialist Physician or non Physician) can be solely responsible for anesthesia care</a:t>
            </a:r>
          </a:p>
        </p:txBody>
      </p:sp>
      <p:sp>
        <p:nvSpPr>
          <p:cNvPr id="2" name="TextBox 1">
            <a:extLst>
              <a:ext uri="{FF2B5EF4-FFF2-40B4-BE49-F238E27FC236}">
                <a16:creationId xmlns:a16="http://schemas.microsoft.com/office/drawing/2014/main" id="{FD301BE4-B64A-2733-8E51-191F243F7757}"/>
              </a:ext>
            </a:extLst>
          </p:cNvPr>
          <p:cNvSpPr txBox="1"/>
          <p:nvPr/>
        </p:nvSpPr>
        <p:spPr>
          <a:xfrm>
            <a:off x="19454293" y="12204369"/>
            <a:ext cx="4507644"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en-US" sz="4800" b="1" i="0" u="none" strike="noStrike" cap="none" spc="0" normalizeH="0" baseline="0" dirty="0">
                <a:ln>
                  <a:noFill/>
                </a:ln>
                <a:solidFill>
                  <a:srgbClr val="FFFFFF"/>
                </a:solidFill>
                <a:effectLst/>
                <a:uFillTx/>
                <a:latin typeface="+mn-lt"/>
                <a:ea typeface="+mn-ea"/>
                <a:cs typeface="+mn-cs"/>
                <a:sym typeface="Helvetica Neue"/>
              </a:rPr>
              <a:t>#SOAPAM2025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1" animBg="1" advAuto="0"/>
      <p:bldP spid="283" grpId="3" animBg="1" advAuto="0"/>
      <p:bldP spid="284" grpId="2" animBg="1" advAuto="0"/>
    </p:bldLst>
  </p:timing>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72</TotalTime>
  <Words>947</Words>
  <Application>Microsoft Macintosh PowerPoint</Application>
  <PresentationFormat>Custom</PresentationFormat>
  <Paragraphs>143</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Narrow</vt:lpstr>
      <vt:lpstr>Calibri</vt:lpstr>
      <vt:lpstr>Helvetica Neue</vt:lpstr>
      <vt:lpstr>Helvetica Neue Medium</vt:lpstr>
      <vt:lpstr>21_BasicWhite</vt:lpstr>
      <vt:lpstr>Expert Consensus on Minimum Anesthesia Requirements for Cesarean (MARC): A Delphi Study</vt:lpstr>
      <vt:lpstr>PowerPoint Presentation</vt:lpstr>
      <vt:lpstr>PowerPoint Presentation</vt:lpstr>
      <vt:lpstr>PowerPoint Presentation</vt:lpstr>
      <vt:lpstr>Conclusions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Ronald George</cp:lastModifiedBy>
  <cp:revision>3</cp:revision>
  <dcterms:modified xsi:type="dcterms:W3CDTF">2025-05-04T01:49:39Z</dcterms:modified>
</cp:coreProperties>
</file>