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5"/>
    <p:restoredTop sz="78474" autoAdjust="0"/>
  </p:normalViewPr>
  <p:slideViewPr>
    <p:cSldViewPr snapToGrid="0">
      <p:cViewPr varScale="1">
        <p:scale>
          <a:sx n="53" d="100"/>
          <a:sy n="53" d="100"/>
        </p:scale>
        <p:origin x="10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F0F5E-74C7-054E-89B6-FA47D7CDDFF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0F97E-D3ED-9E4B-AC12-43D059AF0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5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Accreta:</a:t>
            </a:r>
          </a:p>
          <a:p>
            <a:pPr>
              <a:buNone/>
            </a:pPr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American College of Obstetricians and Gynecologists.</a:t>
            </a:r>
          </a:p>
          <a:p>
            <a:pPr>
              <a:buNone/>
            </a:pPr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Committee Opinion No. 529: Placenta accreta. Reaffirmed</a:t>
            </a:r>
          </a:p>
          <a:p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2017. Obstet Gynecol. 2012;120:207–211.</a:t>
            </a:r>
          </a:p>
          <a:p>
            <a:endParaRPr lang="en-US" dirty="0"/>
          </a:p>
          <a:p>
            <a:pPr>
              <a:buNone/>
            </a:pPr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Stotler B, Padmanabhan A, Devine P, et al. Transfusion</a:t>
            </a:r>
          </a:p>
          <a:p>
            <a:pPr>
              <a:buNone/>
            </a:pPr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requirements in obstetric patients with placenta accreta.</a:t>
            </a:r>
          </a:p>
          <a:p>
            <a:r>
              <a:rPr lang="en-CA" dirty="0">
                <a:solidFill>
                  <a:srgbClr val="141413"/>
                </a:solidFill>
                <a:effectLst/>
                <a:latin typeface="Helvetica" pitchFamily="2" charset="0"/>
              </a:rPr>
              <a:t>Transfusion. 2011;51:2627–2633.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0F97E-D3ED-9E4B-AC12-43D059AF05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7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Meeting included:</a:t>
            </a:r>
          </a:p>
          <a:p>
            <a:pPr marL="171450" indent="-171450">
              <a:buFontTx/>
              <a:buChar char="-"/>
            </a:pPr>
            <a:r>
              <a:rPr lang="en-US" dirty="0"/>
              <a:t>Anesthesia</a:t>
            </a:r>
          </a:p>
          <a:p>
            <a:pPr marL="171450" indent="-171450">
              <a:buFontTx/>
              <a:buChar char="-"/>
            </a:pPr>
            <a:r>
              <a:rPr lang="en-US" dirty="0"/>
              <a:t>OB</a:t>
            </a:r>
          </a:p>
          <a:p>
            <a:pPr marL="171450" indent="-171450">
              <a:buFontTx/>
              <a:buChar char="-"/>
            </a:pPr>
            <a:r>
              <a:rPr lang="en-US" dirty="0"/>
              <a:t>Cardiology</a:t>
            </a:r>
          </a:p>
          <a:p>
            <a:pPr marL="171450" indent="-171450">
              <a:buFontTx/>
              <a:buChar char="-"/>
            </a:pPr>
            <a:r>
              <a:rPr lang="en-US" dirty="0"/>
              <a:t>Pediatrics</a:t>
            </a:r>
          </a:p>
          <a:p>
            <a:pPr lvl="0">
              <a:lnSpc>
                <a:spcPct val="100000"/>
              </a:lnSpc>
            </a:pPr>
            <a:r>
              <a:rPr lang="en-US" b="0" i="0" dirty="0"/>
              <a:t>MDT meeting with a decision for an elective CS at 36 weeks. </a:t>
            </a:r>
          </a:p>
          <a:p>
            <a:pPr lvl="0">
              <a:lnSpc>
                <a:spcPct val="100000"/>
              </a:lnSpc>
            </a:pPr>
            <a:r>
              <a:rPr lang="en-US" b="0" i="0" dirty="0"/>
              <a:t>Management of possible PPH was discussed given the devastating impact of hypovolemia on FC. </a:t>
            </a:r>
          </a:p>
          <a:p>
            <a:pPr lvl="0">
              <a:lnSpc>
                <a:spcPct val="100000"/>
              </a:lnSpc>
            </a:pPr>
            <a:r>
              <a:rPr lang="en-US" b="0" i="0" dirty="0"/>
              <a:t>With limited options,  not able to give ergots or it </a:t>
            </a:r>
            <a:r>
              <a:rPr lang="en-US" b="0" i="0" dirty="0" err="1"/>
              <a:t>Hemabate</a:t>
            </a:r>
            <a:r>
              <a:rPr lang="en-US" b="0" i="0" dirty="0"/>
              <a:t> was decided that any placental adherence would require hysterectomy. </a:t>
            </a:r>
          </a:p>
          <a:p>
            <a:pPr lvl="0">
              <a:lnSpc>
                <a:spcPct val="100000"/>
              </a:lnSpc>
            </a:pPr>
            <a:endParaRPr lang="en-US" b="0" i="0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0F97E-D3ED-9E4B-AC12-43D059AF05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10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0F97E-D3ED-9E4B-AC12-43D059AF05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F2964EA8-200F-47C5-90C2-1DBA3D6D7C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8700" y="5078187"/>
            <a:ext cx="3222058" cy="96462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9">
            <a:extLst>
              <a:ext uri="{FF2B5EF4-FFF2-40B4-BE49-F238E27FC236}">
                <a16:creationId xmlns:a16="http://schemas.microsoft.com/office/drawing/2014/main" id="{7878E298-5074-4E51-993E-34931A897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1413" y="0"/>
            <a:ext cx="4941887" cy="572611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D26D0E-18C6-4DB1-B3A5-75E29BD65B17}"/>
              </a:ext>
            </a:extLst>
          </p:cNvPr>
          <p:cNvCxnSpPr>
            <a:cxnSpLocks/>
          </p:cNvCxnSpPr>
          <p:nvPr/>
        </p:nvCxnSpPr>
        <p:spPr>
          <a:xfrm>
            <a:off x="1028700" y="457211"/>
            <a:ext cx="1142999" cy="0"/>
          </a:xfrm>
          <a:prstGeom prst="line">
            <a:avLst/>
          </a:prstGeom>
          <a:noFill/>
          <a:ln w="15875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89B90B-5C3C-4760-9360-5AE10BF8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3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337C3D7-7DDB-42A8-901A-EC153DD274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0"/>
            <a:ext cx="4953000" cy="3302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B95226-A076-4D55-B408-1389A2F8C7A0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1028700" y="3556002"/>
            <a:ext cx="3108960" cy="2286000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6673F10-179D-4539-AA33-AE34EC0457EF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454152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B6CFC30-1A59-4D28-9E30-0FF7D632C6A2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805434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C4F3CC75-F9FA-4F77-9DD5-7E6C0F5C98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93B5B65C-5DE0-4F81-8115-758CDB591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F4A2ACE-2D85-4F78-818F-BBA6F6F0C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0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DCD8D3-DF79-446E-9961-5797EE888B4C}"/>
              </a:ext>
            </a:extLst>
          </p:cNvPr>
          <p:cNvCxnSpPr>
            <a:cxnSpLocks/>
          </p:cNvCxnSpPr>
          <p:nvPr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57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mma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CB4EDDC-C544-421C-905C-A4D40D98A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9CBFDBF-2D2B-469A-9B2F-72F90474F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BA55D6-2810-4163-9D43-FEDA674E2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829" y="573503"/>
            <a:ext cx="10156826" cy="1369591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E87E0B-D644-4037-B322-715C648BAD3B}"/>
              </a:ext>
            </a:extLst>
          </p:cNvPr>
          <p:cNvCxnSpPr>
            <a:cxnSpLocks/>
          </p:cNvCxnSpPr>
          <p:nvPr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330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940246AD-CE4F-4FD8-BCF6-5BA9ED62ACD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543302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8ECBB79-D5D3-4ECE-99F9-1B6834629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C667C6DE-A3D4-4738-B7FC-43FB39FD7A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12C18C04-19C8-4ECC-83E8-6E65128CEF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6"/>
            <a:ext cx="3924300" cy="28495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D14E5D8-EB42-4C87-B4AE-4746909A2D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39813" y="5067300"/>
            <a:ext cx="3913187" cy="1319213"/>
          </a:xfrm>
        </p:spPr>
        <p:txBody>
          <a:bodyPr>
            <a:normAutofit/>
          </a:bodyPr>
          <a:lstStyle>
            <a:lvl1pPr>
              <a:defRPr lang="en-US" sz="1600" kern="1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0649945F-7BBD-4042-AA34-709CE3402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1936C4A-DE5F-4BFE-AED0-47E48CD4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981B703-4F1F-41A6-AD71-3FFB2820FF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0130" y="465136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26594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D86C-72E2-C7B7-E899-28F6FF4A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FC975-836B-3B89-A1D3-8F1B64668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DA467-BBC7-A6B1-1B5A-1C665DFF6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48E8F-1F57-3598-40B2-BDF213B1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BF338-BDCB-473C-7E60-2369D618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1006E-759C-E493-1D99-BC35CF42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54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869B-D09B-4CB7-9FED-33C339717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DD513-72D8-78EF-C7E7-E0C24DFD0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F4211-529B-BFC3-8E53-B42061B2C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B4777-3F21-ECEE-EF64-DFA68146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F4DC7-DB59-2F32-E7AD-95E3D21B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2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1D25CF-5413-4949-A54A-8716608406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58050" y="2000250"/>
            <a:ext cx="4667250" cy="33988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224E3A4F-8479-4D38-A6D4-85F0883F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D5A5341A-4863-40E8-8B9A-FB4E7192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D2FED0-CD95-48B0-B54A-1F64F952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EF5E91-A275-4181-9C62-BC0773AD0512}"/>
              </a:ext>
            </a:extLst>
          </p:cNvPr>
          <p:cNvCxnSpPr>
            <a:cxnSpLocks/>
          </p:cNvCxnSpPr>
          <p:nvPr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59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423630CA-0A51-4B04-A57B-9E412A8FCD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47137" y="3862387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C994AE8-9E30-418E-8361-5D851AFA42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854450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D4E5783-2917-458E-BE61-F3D5AAA8F9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309086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1D734B5-5F1C-4E34-81FF-AD75105E83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5757DE8-43D6-4A47-ABC9-B39EC8016C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5"/>
            <a:ext cx="3924300" cy="43910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984C97B0-0D42-4831-9ABD-390370C0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CE8438DF-723C-49AB-AD18-1C40F107F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2FDE8-62A6-4290-88E6-2795313DE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465137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606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C85317C-3A2D-483F-B913-714129E19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73045" y="2426610"/>
            <a:ext cx="2378075" cy="111125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FEC7-1EEC-4FF2-868A-9799EA69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155" y="2714986"/>
            <a:ext cx="6674802" cy="6553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02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and Grap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3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364FFEF-B933-46C6-A918-A80C987DB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147" y="0"/>
            <a:ext cx="3938588" cy="64008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4" name="Picture 3" hidden="1">
            <a:extLst>
              <a:ext uri="{FF2B5EF4-FFF2-40B4-BE49-F238E27FC236}">
                <a16:creationId xmlns:a16="http://schemas.microsoft.com/office/drawing/2014/main" id="{59E5EAF8-68C2-4910-8F66-D9320B957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967" y="2105933"/>
            <a:ext cx="5297883" cy="102421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E48E1-D3BE-4B52-B2EC-13A514CB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966" y="2105933"/>
            <a:ext cx="5297883" cy="2237467"/>
          </a:xfrm>
        </p:spPr>
        <p:txBody>
          <a:bodyPr anchor="t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211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50815B22-13FE-47CD-9F79-73704A27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7669539-CB64-44F5-999D-7B9E61F8A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BA076-F3B9-47CB-80C2-BE29F157D04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54075" y="1625600"/>
            <a:ext cx="10499725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09627E-FE70-43A1-B0CB-4D4F6C32C2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4074" y="122239"/>
            <a:ext cx="10499725" cy="1355724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274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41BF345D-81AF-4851-83A1-6233984890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1917" y="517972"/>
            <a:ext cx="31089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C4F3A57-45ED-498D-858C-3EE63DF129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6601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1AC5BB09-E3BA-4948-93B3-EDCAAB8031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1197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BF83C6B7-5484-4586-8830-098BDCD9C9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66324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0C5663B1-EED6-4D80-A7C2-19E1366387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9069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0">
            <a:extLst>
              <a:ext uri="{FF2B5EF4-FFF2-40B4-BE49-F238E27FC236}">
                <a16:creationId xmlns:a16="http://schemas.microsoft.com/office/drawing/2014/main" id="{D21E7B61-407B-40A7-9AF6-0D7E7106BCF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96046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415C3ACC-5A8A-46E6-BA0D-90ADD27E2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0D00A5C2-DCEE-4CB3-9307-61EB88B1D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8CB70-B054-4294-AD29-EE7A75C7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51507"/>
            <a:ext cx="8991563" cy="1005839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0D608-4E7A-4014-9F62-CB43A0C839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6638" y="2717800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C3A63B0-4EEA-45BC-A016-5FDA0969EA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1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080679B-5220-4478-B631-7112F870B7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9E4F61A3-2797-46FB-ACA7-0443E3BBDD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3907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4ED733B-1DE9-4FDC-BD5F-2BE3BB07C9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0402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79191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275B11D-8F3F-472B-BBCC-A4F7415AC0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700" y="3543300"/>
            <a:ext cx="3924300" cy="33147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F0629D-1A5F-4F4F-90D6-430379624E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1250" y="1981200"/>
            <a:ext cx="4972050" cy="4473575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z="1600">
                <a:solidFill>
                  <a:schemeClr val="tx2">
                    <a:lumMod val="50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rPr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218C063B-0EE9-4FD5-A116-241C24545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417B369-6569-4DCC-B684-BE1A7C5D0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EC1A7-43C3-481E-95D0-5616242E1A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4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C6CF0E0-8FF2-4FE7-AC69-85BEFA656508}"/>
              </a:ext>
            </a:extLst>
          </p:cNvPr>
          <p:cNvCxnSpPr>
            <a:cxnSpLocks/>
          </p:cNvCxnSpPr>
          <p:nvPr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00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6C5C-89EE-A840-A316-E706B24698F8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8393EC8C-AACF-8246-AEB6-BBFA7126F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8">
          <p15:clr>
            <a:srgbClr val="F26B43"/>
          </p15:clr>
        </p15:guide>
        <p15:guide id="2" pos="1176">
          <p15:clr>
            <a:srgbClr val="F26B43"/>
          </p15:clr>
        </p15:guide>
        <p15:guide id="3" pos="1296">
          <p15:clr>
            <a:srgbClr val="F26B43"/>
          </p15:clr>
        </p15:guide>
        <p15:guide id="4" pos="1824">
          <p15:clr>
            <a:srgbClr val="F26B43"/>
          </p15:clr>
        </p15:guide>
        <p15:guide id="5" pos="1944">
          <p15:clr>
            <a:srgbClr val="F26B43"/>
          </p15:clr>
        </p15:guide>
        <p15:guide id="6" pos="2472">
          <p15:clr>
            <a:srgbClr val="F26B43"/>
          </p15:clr>
        </p15:guide>
        <p15:guide id="7" pos="2592">
          <p15:clr>
            <a:srgbClr val="F26B43"/>
          </p15:clr>
        </p15:guide>
        <p15:guide id="8" pos="3120">
          <p15:clr>
            <a:srgbClr val="F26B43"/>
          </p15:clr>
        </p15:guide>
        <p15:guide id="9" pos="3240">
          <p15:clr>
            <a:srgbClr val="F26B43"/>
          </p15:clr>
        </p15:guide>
        <p15:guide id="10" pos="3792">
          <p15:clr>
            <a:srgbClr val="F26B43"/>
          </p15:clr>
        </p15:guide>
        <p15:guide id="11" pos="3912">
          <p15:clr>
            <a:srgbClr val="F26B43"/>
          </p15:clr>
        </p15:guide>
        <p15:guide id="12" pos="4416">
          <p15:clr>
            <a:srgbClr val="F26B43"/>
          </p15:clr>
        </p15:guide>
        <p15:guide id="13" pos="4560">
          <p15:clr>
            <a:srgbClr val="F26B43"/>
          </p15:clr>
        </p15:guide>
        <p15:guide id="14" pos="5088">
          <p15:clr>
            <a:srgbClr val="F26B43"/>
          </p15:clr>
        </p15:guide>
        <p15:guide id="15" pos="5208">
          <p15:clr>
            <a:srgbClr val="F26B43"/>
          </p15:clr>
        </p15:guide>
        <p15:guide id="16" pos="5736">
          <p15:clr>
            <a:srgbClr val="F26B43"/>
          </p15:clr>
        </p15:guide>
        <p15:guide id="17" pos="5856">
          <p15:clr>
            <a:srgbClr val="F26B43"/>
          </p15:clr>
        </p15:guide>
        <p15:guide id="18" pos="6384">
          <p15:clr>
            <a:srgbClr val="F26B43"/>
          </p15:clr>
        </p15:guide>
        <p15:guide id="19" pos="6504">
          <p15:clr>
            <a:srgbClr val="F26B43"/>
          </p15:clr>
        </p15:guide>
        <p15:guide id="20" pos="7032">
          <p15:clr>
            <a:srgbClr val="F26B43"/>
          </p15:clr>
        </p15:guide>
        <p15:guide id="21" orient="horz" pos="288">
          <p15:clr>
            <a:srgbClr val="F26B43"/>
          </p15:clr>
        </p15:guide>
        <p15:guide id="22" orient="horz" pos="1128">
          <p15:clr>
            <a:srgbClr val="F26B43"/>
          </p15:clr>
        </p15:guide>
        <p15:guide id="23" orient="horz" pos="1248">
          <p15:clr>
            <a:srgbClr val="F26B43"/>
          </p15:clr>
        </p15:guide>
        <p15:guide id="24" orient="horz" pos="2088">
          <p15:clr>
            <a:srgbClr val="F26B43"/>
          </p15:clr>
        </p15:guide>
        <p15:guide id="25" orient="horz" pos="2232">
          <p15:clr>
            <a:srgbClr val="F26B43"/>
          </p15:clr>
        </p15:guide>
        <p15:guide id="26" orient="horz" pos="3048">
          <p15:clr>
            <a:srgbClr val="F26B43"/>
          </p15:clr>
        </p15:guide>
        <p15:guide id="27" orient="horz" pos="3192">
          <p15:clr>
            <a:srgbClr val="F26B43"/>
          </p15:clr>
        </p15:guide>
        <p15:guide id="28" orient="horz" pos="4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JP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221D0D-B7BC-3865-40D5-5AC924142683}"/>
              </a:ext>
            </a:extLst>
          </p:cNvPr>
          <p:cNvSpPr txBox="1"/>
          <p:nvPr/>
        </p:nvSpPr>
        <p:spPr>
          <a:xfrm>
            <a:off x="781342" y="603585"/>
            <a:ext cx="10629316" cy="237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E87A181-B310-D8EB-4474-861FA263B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48789" y="5783866"/>
            <a:ext cx="1033191" cy="1033191"/>
          </a:xfrm>
          <a:prstGeom prst="rect">
            <a:avLst/>
          </a:prstGeom>
        </p:spPr>
      </p:pic>
      <p:pic>
        <p:nvPicPr>
          <p:cNvPr id="7" name="Picture 6" descr="A black and green logo&#10;&#10;Description automatically generated">
            <a:extLst>
              <a:ext uri="{FF2B5EF4-FFF2-40B4-BE49-F238E27FC236}">
                <a16:creationId xmlns:a16="http://schemas.microsoft.com/office/drawing/2014/main" id="{2D62529C-BF4E-4D40-BC91-DC01782746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9092" y="5909782"/>
            <a:ext cx="1909916" cy="825084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0A7FDB3-8D01-211D-83F0-10E7643572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4513" y="4546532"/>
            <a:ext cx="9639301" cy="964620"/>
          </a:xfrm>
        </p:spPr>
        <p:txBody>
          <a:bodyPr/>
          <a:lstStyle/>
          <a:p>
            <a:r>
              <a:rPr lang="en-US" sz="1800" dirty="0"/>
              <a:t>Geoffrey Elder, Reda Hafiane, Elizabeth Miller, Mohamed </a:t>
            </a:r>
            <a:r>
              <a:rPr lang="en-US" sz="1800" dirty="0" err="1"/>
              <a:t>Eissa</a:t>
            </a:r>
            <a:endParaRPr lang="en-US" sz="1800" dirty="0"/>
          </a:p>
          <a:p>
            <a:r>
              <a:rPr lang="en-US" sz="1800" dirty="0"/>
              <a:t>University of Ottawa, Canada</a:t>
            </a:r>
          </a:p>
          <a:p>
            <a:r>
              <a:rPr lang="en-US" sz="1800" dirty="0"/>
              <a:t>May 1, 2025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C87F05D-9D6F-CD1D-80D8-1E1A2F311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10796224" cy="2242441"/>
          </a:xfrm>
        </p:spPr>
        <p:txBody>
          <a:bodyPr>
            <a:noAutofit/>
          </a:bodyPr>
          <a:lstStyle/>
          <a:p>
            <a:r>
              <a:rPr lang="en-CA" sz="4800" dirty="0"/>
              <a:t>Multidisciplinary Approach for Managing a Patient with Fontan Circulation for Tricuspid Atresia and Placenta Accreta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43069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59DDC1-DE36-C084-D945-C9666964C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55C5A09-3679-FE25-9611-9933DE62DE12}"/>
              </a:ext>
            </a:extLst>
          </p:cNvPr>
          <p:cNvSpPr txBox="1"/>
          <p:nvPr/>
        </p:nvSpPr>
        <p:spPr>
          <a:xfrm>
            <a:off x="781200" y="2448000"/>
            <a:ext cx="4993816" cy="344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CA" sz="1500" dirty="0"/>
              <a:t>Single ventricle circulation with passive pulmonary circulation</a:t>
            </a:r>
          </a:p>
          <a:p>
            <a:r>
              <a:rPr lang="en-CA" sz="1500" dirty="0"/>
              <a:t>Physiology is heavily reliant on preload for hemodynamic stability</a:t>
            </a:r>
          </a:p>
          <a:p>
            <a:r>
              <a:rPr lang="en-CA" sz="1500" dirty="0"/>
              <a:t>Advancement in surgical and medical care has allowed for significant improvement patient survival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7303002-6914-976F-DF8D-C489CE383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789" y="5783866"/>
            <a:ext cx="1033191" cy="1033191"/>
          </a:xfrm>
          <a:prstGeom prst="rect">
            <a:avLst/>
          </a:prstGeom>
        </p:spPr>
      </p:pic>
      <p:pic>
        <p:nvPicPr>
          <p:cNvPr id="7" name="Picture 6" descr="A black and green logo&#10;&#10;Description automatically generated">
            <a:extLst>
              <a:ext uri="{FF2B5EF4-FFF2-40B4-BE49-F238E27FC236}">
                <a16:creationId xmlns:a16="http://schemas.microsoft.com/office/drawing/2014/main" id="{CD8C1C1E-B1F1-A308-0715-9445C69655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9092" y="5909782"/>
            <a:ext cx="1909916" cy="8250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8715413-96A0-A143-D471-3BD04B70B331}"/>
              </a:ext>
            </a:extLst>
          </p:cNvPr>
          <p:cNvSpPr txBox="1"/>
          <p:nvPr/>
        </p:nvSpPr>
        <p:spPr>
          <a:xfrm>
            <a:off x="6215077" y="2448000"/>
            <a:ext cx="5458916" cy="1699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500"/>
            </a:lvl1pPr>
            <a:lvl2pPr marL="6858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CA" dirty="0"/>
              <a:t>Abnormal invasion of the uterine wall</a:t>
            </a:r>
          </a:p>
          <a:p>
            <a:r>
              <a:rPr lang="en-CA" dirty="0"/>
              <a:t>Portends a predictable risk of requiring a Massive Transfusion Protocol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7DAE0E-102D-8FC8-A597-892AB233F7DD}"/>
              </a:ext>
            </a:extLst>
          </p:cNvPr>
          <p:cNvCxnSpPr>
            <a:cxnSpLocks/>
          </p:cNvCxnSpPr>
          <p:nvPr/>
        </p:nvCxnSpPr>
        <p:spPr>
          <a:xfrm>
            <a:off x="5995118" y="2069432"/>
            <a:ext cx="0" cy="356134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ADC9D44-30E9-8949-5260-223166486E09}"/>
              </a:ext>
            </a:extLst>
          </p:cNvPr>
          <p:cNvSpPr txBox="1"/>
          <p:nvPr/>
        </p:nvSpPr>
        <p:spPr>
          <a:xfrm>
            <a:off x="828000" y="1728000"/>
            <a:ext cx="5156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CA" sz="2400" dirty="0">
                <a:latin typeface="+mj-lt"/>
              </a:rPr>
              <a:t>Fontan Circulation</a:t>
            </a:r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CEB8C25A-722A-6DF7-DE0D-389FF5C73F0D}"/>
              </a:ext>
            </a:extLst>
          </p:cNvPr>
          <p:cNvSpPr txBox="1">
            <a:spLocks/>
          </p:cNvSpPr>
          <p:nvPr/>
        </p:nvSpPr>
        <p:spPr>
          <a:xfrm>
            <a:off x="540000" y="396000"/>
            <a:ext cx="10515600" cy="82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/>
              <a:t>Background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63ECD1-B252-5C69-761E-377F0E2348A0}"/>
              </a:ext>
            </a:extLst>
          </p:cNvPr>
          <p:cNvSpPr txBox="1"/>
          <p:nvPr/>
        </p:nvSpPr>
        <p:spPr>
          <a:xfrm>
            <a:off x="6264000" y="1728000"/>
            <a:ext cx="5903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CA" sz="2400" dirty="0"/>
              <a:t>Placenta Accreta Spectrum</a:t>
            </a:r>
          </a:p>
        </p:txBody>
      </p:sp>
    </p:spTree>
    <p:extLst>
      <p:ext uri="{BB962C8B-B14F-4D97-AF65-F5344CB8AC3E}">
        <p14:creationId xmlns:p14="http://schemas.microsoft.com/office/powerpoint/2010/main" val="2824171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4FB134-CE23-7048-5E29-64DDEA2B5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5717D4-2E1D-94CE-9C72-42574B09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6000"/>
            <a:ext cx="10515600" cy="828000"/>
          </a:xfrm>
        </p:spPr>
        <p:txBody>
          <a:bodyPr anchor="t"/>
          <a:lstStyle/>
          <a:p>
            <a:r>
              <a:rPr lang="en-US" sz="4800" dirty="0"/>
              <a:t>Case</a:t>
            </a:r>
            <a:r>
              <a:rPr lang="en-US" dirty="0"/>
              <a:t> </a:t>
            </a:r>
            <a:r>
              <a:rPr lang="en-US" sz="4800" dirty="0"/>
              <a:t>Description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298B246-99C5-4E11-389F-D899C1F0C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0" y="2448000"/>
            <a:ext cx="4941737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CA" dirty="0"/>
              <a:t>22 </a:t>
            </a:r>
            <a:r>
              <a:rPr lang="en-CA" dirty="0" err="1"/>
              <a:t>y.o</a:t>
            </a:r>
            <a:r>
              <a:rPr lang="en-CA" dirty="0"/>
              <a:t>. Primigravida with tricuspid atresia, ASD and VSD who had undergone Fontan repair.</a:t>
            </a:r>
          </a:p>
          <a:p>
            <a:pPr>
              <a:lnSpc>
                <a:spcPct val="170000"/>
              </a:lnSpc>
              <a:buNone/>
            </a:pPr>
            <a:r>
              <a:rPr lang="en-CA" dirty="0"/>
              <a:t>TTE Findings:</a:t>
            </a:r>
          </a:p>
          <a:p>
            <a:pPr lvl="1">
              <a:lnSpc>
                <a:spcPct val="170000"/>
              </a:lnSpc>
            </a:pPr>
            <a:r>
              <a:rPr lang="en-CA" dirty="0" err="1"/>
              <a:t>Respirophasic</a:t>
            </a:r>
            <a:r>
              <a:rPr lang="en-CA" dirty="0"/>
              <a:t> flow from the venae cava into the PA</a:t>
            </a:r>
          </a:p>
          <a:p>
            <a:pPr lvl="1">
              <a:lnSpc>
                <a:spcPct val="170000"/>
              </a:lnSpc>
            </a:pPr>
            <a:r>
              <a:rPr lang="en-CA" dirty="0"/>
              <a:t>Normal LV size and function with LVEF &gt; 55%</a:t>
            </a:r>
          </a:p>
          <a:p>
            <a:pPr lvl="1">
              <a:lnSpc>
                <a:spcPct val="170000"/>
              </a:lnSpc>
            </a:pPr>
            <a:r>
              <a:rPr lang="en-CA" dirty="0"/>
              <a:t>An atretic RV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CA" dirty="0"/>
              <a:t>Abdominal ultrasound revealed placenta previa.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CA" dirty="0"/>
              <a:t>3 episodes of APH during gestation.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DD3508-E9F3-612B-C20C-210BC9385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964" y="2448000"/>
            <a:ext cx="5625043" cy="4351338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31+5: Multidisciplinary meeting held to plan delivery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33+5: She represents to hospital with APH  </a:t>
            </a:r>
          </a:p>
          <a:p>
            <a:pPr marL="0" indent="0">
              <a:buNone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err="1"/>
              <a:t>Cesarean</a:t>
            </a:r>
            <a:r>
              <a:rPr lang="en-CA" dirty="0"/>
              <a:t> completed under epidural anesthetic in the main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Healthy Baby boy delivered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PPH secondary to placenta accreta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Prompt execution of Hysterectomy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1691860-CCCE-68A0-DE96-2087EA6455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789" y="5783866"/>
            <a:ext cx="1033191" cy="1033191"/>
          </a:xfrm>
          <a:prstGeom prst="rect">
            <a:avLst/>
          </a:prstGeom>
        </p:spPr>
      </p:pic>
      <p:pic>
        <p:nvPicPr>
          <p:cNvPr id="10" name="Picture 9" descr="A black and green logo&#10;&#10;Description automatically generated">
            <a:extLst>
              <a:ext uri="{FF2B5EF4-FFF2-40B4-BE49-F238E27FC236}">
                <a16:creationId xmlns:a16="http://schemas.microsoft.com/office/drawing/2014/main" id="{602170DC-E902-8FF3-7443-B0493FDF4E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9092" y="5909782"/>
            <a:ext cx="1909916" cy="82508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AC5A29-E138-D9C3-A1D3-1B2050C454E4}"/>
              </a:ext>
            </a:extLst>
          </p:cNvPr>
          <p:cNvSpPr txBox="1"/>
          <p:nvPr/>
        </p:nvSpPr>
        <p:spPr>
          <a:xfrm>
            <a:off x="828000" y="1728000"/>
            <a:ext cx="5156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CA" sz="2400" dirty="0">
                <a:latin typeface="+mj-lt"/>
              </a:rPr>
              <a:t>The patient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9AB24-6711-5EB1-D511-EB5BB1C97D2D}"/>
              </a:ext>
            </a:extLst>
          </p:cNvPr>
          <p:cNvSpPr txBox="1"/>
          <p:nvPr/>
        </p:nvSpPr>
        <p:spPr>
          <a:xfrm>
            <a:off x="6273081" y="1731446"/>
            <a:ext cx="5903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CA" sz="2400" dirty="0"/>
              <a:t>Management</a:t>
            </a:r>
            <a:endParaRPr lang="en-CA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C10070-7E7F-5EDD-2015-51800353B148}"/>
              </a:ext>
            </a:extLst>
          </p:cNvPr>
          <p:cNvCxnSpPr>
            <a:cxnSpLocks/>
          </p:cNvCxnSpPr>
          <p:nvPr/>
        </p:nvCxnSpPr>
        <p:spPr>
          <a:xfrm>
            <a:off x="5995118" y="2069432"/>
            <a:ext cx="0" cy="356134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647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58B582-FF98-A345-4DF1-2B63E4ABF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4D26F8-84C0-6259-3E46-993A14C25018}"/>
              </a:ext>
            </a:extLst>
          </p:cNvPr>
          <p:cNvSpPr txBox="1"/>
          <p:nvPr/>
        </p:nvSpPr>
        <p:spPr>
          <a:xfrm>
            <a:off x="913213" y="1728000"/>
            <a:ext cx="4829853" cy="4225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CA" sz="1500" dirty="0"/>
              <a:t>A c-section is a life-threatening situation for patients with congenital heart disease. </a:t>
            </a:r>
          </a:p>
          <a:p>
            <a:r>
              <a:rPr lang="en-CA" sz="1500" dirty="0"/>
              <a:t>Fontan circulation is physiologically dependant on preload.</a:t>
            </a:r>
          </a:p>
          <a:p>
            <a:r>
              <a:rPr lang="en-CA" sz="1500" dirty="0"/>
              <a:t>Possibility of hysterectomy had been pre-emptively discussed with the patient.</a:t>
            </a:r>
          </a:p>
          <a:p>
            <a:r>
              <a:rPr lang="en-CA" sz="1500" dirty="0"/>
              <a:t>Extensive multidisciplinary planning and counselling enabled rapid, effective response.</a:t>
            </a:r>
          </a:p>
        </p:txBody>
      </p:sp>
      <p:pic>
        <p:nvPicPr>
          <p:cNvPr id="4" name="Picture 3" descr="A black and green logo&#10;&#10;Description automatically generated">
            <a:extLst>
              <a:ext uri="{FF2B5EF4-FFF2-40B4-BE49-F238E27FC236}">
                <a16:creationId xmlns:a16="http://schemas.microsoft.com/office/drawing/2014/main" id="{66A34758-9535-0FB1-5A5D-280432EBA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9092" y="5909782"/>
            <a:ext cx="1909916" cy="82508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F8511C9-7820-AE1B-28B4-CF93B4700C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48789" y="5783866"/>
            <a:ext cx="1033191" cy="1033191"/>
          </a:xfrm>
          <a:prstGeom prst="rect">
            <a:avLst/>
          </a:prstGeom>
        </p:spPr>
      </p:pic>
      <p:pic>
        <p:nvPicPr>
          <p:cNvPr id="7" name="Picture 6" descr="A close-up of an ultrasound&#10;&#10;AI-generated content may be incorrect.">
            <a:extLst>
              <a:ext uri="{FF2B5EF4-FFF2-40B4-BE49-F238E27FC236}">
                <a16:creationId xmlns:a16="http://schemas.microsoft.com/office/drawing/2014/main" id="{F9F2E482-56C2-2D63-DC74-1665CC51E4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647" y="1517711"/>
            <a:ext cx="5192459" cy="4111331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C9455DBA-FA70-1AB3-BDE6-5FCB453FF3C5}"/>
              </a:ext>
            </a:extLst>
          </p:cNvPr>
          <p:cNvSpPr txBox="1">
            <a:spLocks/>
          </p:cNvSpPr>
          <p:nvPr/>
        </p:nvSpPr>
        <p:spPr>
          <a:xfrm>
            <a:off x="540000" y="396000"/>
            <a:ext cx="10515600" cy="82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/>
              <a:t>Discussion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EF3F30-89F4-F127-C3EF-2F6BB1AEE7E5}"/>
              </a:ext>
            </a:extLst>
          </p:cNvPr>
          <p:cNvCxnSpPr>
            <a:cxnSpLocks/>
          </p:cNvCxnSpPr>
          <p:nvPr/>
        </p:nvCxnSpPr>
        <p:spPr>
          <a:xfrm>
            <a:off x="5995118" y="2069432"/>
            <a:ext cx="0" cy="356134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9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Minimalist Presentation">
      <a:dk1>
        <a:sysClr val="windowText" lastClr="000000"/>
      </a:dk1>
      <a:lt1>
        <a:sysClr val="window" lastClr="FFFFFF"/>
      </a:lt1>
      <a:dk2>
        <a:srgbClr val="ABABAB"/>
      </a:dk2>
      <a:lt2>
        <a:srgbClr val="F2F1EE"/>
      </a:lt2>
      <a:accent1>
        <a:srgbClr val="D8D2CD"/>
      </a:accent1>
      <a:accent2>
        <a:srgbClr val="C0C9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Biome Light"/>
        <a:ea typeface=""/>
        <a:cs typeface=""/>
      </a:majorFont>
      <a:minorFont>
        <a:latin typeface="Biom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color presentation_Win32_LW_v2.potx" id="{B7F4C684-7BE5-4BD8-BEBE-7F207A45F474}" vid="{9091DE1E-F617-4C59-950B-F96736B889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Minimalist Presentation">
    <a:dk1>
      <a:sysClr val="windowText" lastClr="000000"/>
    </a:dk1>
    <a:lt1>
      <a:sysClr val="window" lastClr="FFFFFF"/>
    </a:lt1>
    <a:dk2>
      <a:srgbClr val="ABABAB"/>
    </a:dk2>
    <a:lt2>
      <a:srgbClr val="F2F1EE"/>
    </a:lt2>
    <a:accent1>
      <a:srgbClr val="D8D2CD"/>
    </a:accent1>
    <a:accent2>
      <a:srgbClr val="C0C9C2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Minimalist Presentation">
    <a:dk1>
      <a:sysClr val="windowText" lastClr="000000"/>
    </a:dk1>
    <a:lt1>
      <a:sysClr val="window" lastClr="FFFFFF"/>
    </a:lt1>
    <a:dk2>
      <a:srgbClr val="ABABAB"/>
    </a:dk2>
    <a:lt2>
      <a:srgbClr val="F2F1EE"/>
    </a:lt2>
    <a:accent1>
      <a:srgbClr val="D8D2CD"/>
    </a:accent1>
    <a:accent2>
      <a:srgbClr val="C0C9C2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Minimalist Presentation">
    <a:dk1>
      <a:sysClr val="windowText" lastClr="000000"/>
    </a:dk1>
    <a:lt1>
      <a:sysClr val="window" lastClr="FFFFFF"/>
    </a:lt1>
    <a:dk2>
      <a:srgbClr val="ABABAB"/>
    </a:dk2>
    <a:lt2>
      <a:srgbClr val="F2F1EE"/>
    </a:lt2>
    <a:accent1>
      <a:srgbClr val="D8D2CD"/>
    </a:accent1>
    <a:accent2>
      <a:srgbClr val="C0C9C2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Minimalist Presentation">
    <a:dk1>
      <a:sysClr val="windowText" lastClr="000000"/>
    </a:dk1>
    <a:lt1>
      <a:sysClr val="window" lastClr="FFFFFF"/>
    </a:lt1>
    <a:dk2>
      <a:srgbClr val="ABABAB"/>
    </a:dk2>
    <a:lt2>
      <a:srgbClr val="F2F1EE"/>
    </a:lt2>
    <a:accent1>
      <a:srgbClr val="D8D2CD"/>
    </a:accent1>
    <a:accent2>
      <a:srgbClr val="C0C9C2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4504</TotalTime>
  <Words>342</Words>
  <Application>Microsoft Office PowerPoint</Application>
  <PresentationFormat>Widescreen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Biome Light</vt:lpstr>
      <vt:lpstr>Helvetica</vt:lpstr>
      <vt:lpstr>1_Office Theme</vt:lpstr>
      <vt:lpstr>Multidisciplinary Approach for Managing a Patient with Fontan Circulation for Tricuspid Atresia and Placenta Accreta </vt:lpstr>
      <vt:lpstr>PowerPoint Presentation</vt:lpstr>
      <vt:lpstr>Case Description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Elder, Geoffrey (MED)</dc:creator>
  <cp:lastModifiedBy>Mohamed Salah</cp:lastModifiedBy>
  <cp:revision>16</cp:revision>
  <dcterms:created xsi:type="dcterms:W3CDTF">2025-03-21T22:10:57Z</dcterms:created>
  <dcterms:modified xsi:type="dcterms:W3CDTF">2025-04-01T23:54:02Z</dcterms:modified>
</cp:coreProperties>
</file>