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sldIdLst>
    <p:sldId id="259" r:id="rId6"/>
    <p:sldId id="261" r:id="rId7"/>
    <p:sldId id="263" r:id="rId8"/>
    <p:sldId id="262" r:id="rId9"/>
  </p:sldIdLst>
  <p:sldSz cx="12192000" cy="6858000"/>
  <p:notesSz cx="6858000" cy="9144000"/>
  <p:embeddedFontLst>
    <p:embeddedFont>
      <p:font typeface="Montserrat Bold" pitchFamily="2" charset="77"/>
      <p:regular r:id="rId10"/>
      <p:bold r:id="rId11"/>
    </p:embeddedFont>
    <p:embeddedFont>
      <p:font typeface="Montserrat Ultra-Bold" pitchFamily="2" charset="77"/>
      <p:regular r:id="rId12"/>
      <p:bold r:id="rId13"/>
    </p:embeddedFont>
  </p:embeddedFontLst>
  <p:defaultTextStyle>
    <a:defPPr>
      <a:defRPr lang="en-US"/>
    </a:defPPr>
    <a:lvl1pPr marL="0" algn="l" defTabSz="507914" rtl="0" eaLnBrk="1" latinLnBrk="0" hangingPunct="1">
      <a:defRPr sz="1000" kern="1200">
        <a:solidFill>
          <a:schemeClr val="tx1"/>
        </a:solidFill>
        <a:latin typeface="+mn-lt"/>
        <a:ea typeface="+mn-ea"/>
        <a:cs typeface="+mn-cs"/>
      </a:defRPr>
    </a:lvl1pPr>
    <a:lvl2pPr marL="253957" algn="l" defTabSz="507914" rtl="0" eaLnBrk="1" latinLnBrk="0" hangingPunct="1">
      <a:defRPr sz="1000" kern="1200">
        <a:solidFill>
          <a:schemeClr val="tx1"/>
        </a:solidFill>
        <a:latin typeface="+mn-lt"/>
        <a:ea typeface="+mn-ea"/>
        <a:cs typeface="+mn-cs"/>
      </a:defRPr>
    </a:lvl2pPr>
    <a:lvl3pPr marL="507914" algn="l" defTabSz="507914" rtl="0" eaLnBrk="1" latinLnBrk="0" hangingPunct="1">
      <a:defRPr sz="1000" kern="1200">
        <a:solidFill>
          <a:schemeClr val="tx1"/>
        </a:solidFill>
        <a:latin typeface="+mn-lt"/>
        <a:ea typeface="+mn-ea"/>
        <a:cs typeface="+mn-cs"/>
      </a:defRPr>
    </a:lvl3pPr>
    <a:lvl4pPr marL="761871" algn="l" defTabSz="507914" rtl="0" eaLnBrk="1" latinLnBrk="0" hangingPunct="1">
      <a:defRPr sz="1000" kern="1200">
        <a:solidFill>
          <a:schemeClr val="tx1"/>
        </a:solidFill>
        <a:latin typeface="+mn-lt"/>
        <a:ea typeface="+mn-ea"/>
        <a:cs typeface="+mn-cs"/>
      </a:defRPr>
    </a:lvl4pPr>
    <a:lvl5pPr marL="1015828" algn="l" defTabSz="507914" rtl="0" eaLnBrk="1" latinLnBrk="0" hangingPunct="1">
      <a:defRPr sz="1000" kern="1200">
        <a:solidFill>
          <a:schemeClr val="tx1"/>
        </a:solidFill>
        <a:latin typeface="+mn-lt"/>
        <a:ea typeface="+mn-ea"/>
        <a:cs typeface="+mn-cs"/>
      </a:defRPr>
    </a:lvl5pPr>
    <a:lvl6pPr marL="1269785" algn="l" defTabSz="507914" rtl="0" eaLnBrk="1" latinLnBrk="0" hangingPunct="1">
      <a:defRPr sz="1000" kern="1200">
        <a:solidFill>
          <a:schemeClr val="tx1"/>
        </a:solidFill>
        <a:latin typeface="+mn-lt"/>
        <a:ea typeface="+mn-ea"/>
        <a:cs typeface="+mn-cs"/>
      </a:defRPr>
    </a:lvl6pPr>
    <a:lvl7pPr marL="1523742" algn="l" defTabSz="507914" rtl="0" eaLnBrk="1" latinLnBrk="0" hangingPunct="1">
      <a:defRPr sz="1000" kern="1200">
        <a:solidFill>
          <a:schemeClr val="tx1"/>
        </a:solidFill>
        <a:latin typeface="+mn-lt"/>
        <a:ea typeface="+mn-ea"/>
        <a:cs typeface="+mn-cs"/>
      </a:defRPr>
    </a:lvl7pPr>
    <a:lvl8pPr marL="1777698" algn="l" defTabSz="507914" rtl="0" eaLnBrk="1" latinLnBrk="0" hangingPunct="1">
      <a:defRPr sz="1000" kern="1200">
        <a:solidFill>
          <a:schemeClr val="tx1"/>
        </a:solidFill>
        <a:latin typeface="+mn-lt"/>
        <a:ea typeface="+mn-ea"/>
        <a:cs typeface="+mn-cs"/>
      </a:defRPr>
    </a:lvl8pPr>
    <a:lvl9pPr marL="2031656" algn="l" defTabSz="507914" rtl="0" eaLnBrk="1" latinLnBrk="0" hangingPunct="1">
      <a:defRPr sz="1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0" userDrawn="1">
          <p15:clr>
            <a:srgbClr val="A4A3A4"/>
          </p15:clr>
        </p15:guide>
        <p15:guide id="2" pos="19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94" autoAdjust="0"/>
    <p:restoredTop sz="94597" autoAdjust="0"/>
  </p:normalViewPr>
  <p:slideViewPr>
    <p:cSldViewPr>
      <p:cViewPr varScale="1">
        <p:scale>
          <a:sx n="70" d="100"/>
          <a:sy n="70" d="100"/>
        </p:scale>
        <p:origin x="192" y="984"/>
      </p:cViewPr>
      <p:guideLst>
        <p:guide orient="horz" pos="1440"/>
        <p:guide pos="19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font" Target="fonts/font4.fntdata"/><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2.fntdata"/><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478AA4-A0FE-9446-A0B1-4392602D8D4B}" type="doc">
      <dgm:prSet loTypeId="urn:microsoft.com/office/officeart/2005/8/layout/matrix1" loCatId="" qsTypeId="urn:microsoft.com/office/officeart/2005/8/quickstyle/simple3" qsCatId="simple" csTypeId="urn:microsoft.com/office/officeart/2005/8/colors/accent1_5" csCatId="accent1" phldr="1"/>
      <dgm:spPr/>
      <dgm:t>
        <a:bodyPr/>
        <a:lstStyle/>
        <a:p>
          <a:endParaRPr lang="en-US"/>
        </a:p>
      </dgm:t>
    </dgm:pt>
    <dgm:pt modelId="{B6CA5625-8E15-3148-A854-BC9C903B98B5}">
      <dgm:prSet phldrT="[Text]"/>
      <dgm:spPr/>
      <dgm:t>
        <a:bodyPr/>
        <a:lstStyle/>
        <a:p>
          <a:r>
            <a:rPr lang="en-US" dirty="0"/>
            <a:t>Failure Criteria</a:t>
          </a:r>
        </a:p>
      </dgm:t>
    </dgm:pt>
    <dgm:pt modelId="{1844D619-68A2-4E43-8E69-0C6963C9EBE9}" type="parTrans" cxnId="{ED299180-CB1A-634C-8EEF-1D806943237E}">
      <dgm:prSet/>
      <dgm:spPr/>
      <dgm:t>
        <a:bodyPr/>
        <a:lstStyle/>
        <a:p>
          <a:endParaRPr lang="en-US"/>
        </a:p>
      </dgm:t>
    </dgm:pt>
    <dgm:pt modelId="{F4544300-A83B-2D48-A01B-F814B8E25031}" type="sibTrans" cxnId="{ED299180-CB1A-634C-8EEF-1D806943237E}">
      <dgm:prSet/>
      <dgm:spPr/>
      <dgm:t>
        <a:bodyPr/>
        <a:lstStyle/>
        <a:p>
          <a:endParaRPr lang="en-US"/>
        </a:p>
      </dgm:t>
    </dgm:pt>
    <dgm:pt modelId="{4DF2ED36-86CF-7B48-91F4-08A6406F98DA}">
      <dgm:prSet phldrT="[Text]"/>
      <dgm:spPr/>
      <dgm:t>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Conversion to general anesthesia (GA) that used an endotracheal tube or supraglottic airway</a:t>
          </a:r>
          <a:endParaRPr lang="en-US" dirty="0"/>
        </a:p>
      </dgm:t>
    </dgm:pt>
    <dgm:pt modelId="{C7708095-B6DD-1142-9A6E-6F904A43CA5F}" type="parTrans" cxnId="{5A993D2F-CF83-9941-A641-8B9D9701F17E}">
      <dgm:prSet/>
      <dgm:spPr/>
      <dgm:t>
        <a:bodyPr/>
        <a:lstStyle/>
        <a:p>
          <a:endParaRPr lang="en-US"/>
        </a:p>
      </dgm:t>
    </dgm:pt>
    <dgm:pt modelId="{4DDDF812-7114-4D44-8D52-95AF437D5520}" type="sibTrans" cxnId="{5A993D2F-CF83-9941-A641-8B9D9701F17E}">
      <dgm:prSet/>
      <dgm:spPr/>
      <dgm:t>
        <a:bodyPr/>
        <a:lstStyle/>
        <a:p>
          <a:endParaRPr lang="en-US"/>
        </a:p>
      </dgm:t>
    </dgm:pt>
    <dgm:pt modelId="{E3BCA79E-DFBE-4A44-9677-7D8A0E7A6692}">
      <dgm:prSet phldrT="[Text]"/>
      <dgm:spPr/>
      <dgm:t>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Administration of intravenous (IV) propofol in doses greater than 10 mg</a:t>
          </a:r>
          <a:endParaRPr lang="en-US" dirty="0"/>
        </a:p>
      </dgm:t>
    </dgm:pt>
    <dgm:pt modelId="{CAC265DD-5B47-2342-9B96-D3A57BD61702}" type="parTrans" cxnId="{69699050-F3F5-CD4B-9957-E7697D483FAA}">
      <dgm:prSet/>
      <dgm:spPr/>
      <dgm:t>
        <a:bodyPr/>
        <a:lstStyle/>
        <a:p>
          <a:endParaRPr lang="en-US"/>
        </a:p>
      </dgm:t>
    </dgm:pt>
    <dgm:pt modelId="{FE8BC288-59FB-454C-8BEC-43C9C6089D13}" type="sibTrans" cxnId="{69699050-F3F5-CD4B-9957-E7697D483FAA}">
      <dgm:prSet/>
      <dgm:spPr/>
      <dgm:t>
        <a:bodyPr/>
        <a:lstStyle/>
        <a:p>
          <a:endParaRPr lang="en-US"/>
        </a:p>
      </dgm:t>
    </dgm:pt>
    <dgm:pt modelId="{33E576A0-4838-A742-A93D-F00C1CF2E927}">
      <dgm:prSet phldrT="[Text]"/>
      <dgm:spPr/>
      <dgm:t>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IV fentanyl greater than 100 mcg</a:t>
          </a:r>
          <a:endParaRPr lang="en-US" dirty="0"/>
        </a:p>
      </dgm:t>
    </dgm:pt>
    <dgm:pt modelId="{B44721F5-7867-CE40-8798-BD4EA992CED2}" type="parTrans" cxnId="{E12D703F-4282-6243-8E91-FAFF2535FFF6}">
      <dgm:prSet/>
      <dgm:spPr/>
      <dgm:t>
        <a:bodyPr/>
        <a:lstStyle/>
        <a:p>
          <a:endParaRPr lang="en-US"/>
        </a:p>
      </dgm:t>
    </dgm:pt>
    <dgm:pt modelId="{4B642210-1C31-764C-8C44-1F8B7F087414}" type="sibTrans" cxnId="{E12D703F-4282-6243-8E91-FAFF2535FFF6}">
      <dgm:prSet/>
      <dgm:spPr/>
      <dgm:t>
        <a:bodyPr/>
        <a:lstStyle/>
        <a:p>
          <a:endParaRPr lang="en-US"/>
        </a:p>
      </dgm:t>
    </dgm:pt>
    <dgm:pt modelId="{DEB1DC2F-CA06-1E4C-AE2E-8110F9900F95}">
      <dgm:prSet/>
      <dgm:spPr>
        <a:gradFill rotWithShape="0">
          <a:gsLst>
            <a:gs pos="16000">
              <a:schemeClr val="accent1">
                <a:alpha val="90000"/>
                <a:hueOff val="0"/>
                <a:satOff val="0"/>
                <a:lumOff val="0"/>
                <a:alphaOff val="-13333"/>
                <a:tint val="50000"/>
                <a:satMod val="300000"/>
              </a:schemeClr>
            </a:gs>
            <a:gs pos="50000">
              <a:schemeClr val="accent1">
                <a:alpha val="90000"/>
                <a:hueOff val="0"/>
                <a:satOff val="0"/>
                <a:lumOff val="0"/>
                <a:alphaOff val="-13333"/>
                <a:tint val="37000"/>
                <a:satMod val="300000"/>
              </a:schemeClr>
            </a:gs>
            <a:gs pos="100000">
              <a:schemeClr val="accent1">
                <a:alpha val="90000"/>
                <a:hueOff val="0"/>
                <a:satOff val="0"/>
                <a:lumOff val="0"/>
                <a:alphaOff val="-13333"/>
                <a:tint val="15000"/>
                <a:satMod val="350000"/>
              </a:schemeClr>
            </a:gs>
          </a:gsLst>
        </a:gradFill>
      </dgm:spPr>
      <dgm:t>
        <a:bodyPr/>
        <a:lstStyle/>
        <a:p>
          <a:r>
            <a:rPr lang="en-US" dirty="0"/>
            <a:t>Anyone who inhaled Nitrous Oxide</a:t>
          </a:r>
        </a:p>
      </dgm:t>
    </dgm:pt>
    <dgm:pt modelId="{FECE67B1-20A6-2B4B-A6C2-B3C1386AFB67}" type="parTrans" cxnId="{6404D872-A724-ED48-90C5-AD98E8027B45}">
      <dgm:prSet/>
      <dgm:spPr/>
      <dgm:t>
        <a:bodyPr/>
        <a:lstStyle/>
        <a:p>
          <a:endParaRPr lang="en-US"/>
        </a:p>
      </dgm:t>
    </dgm:pt>
    <dgm:pt modelId="{5ED44C0D-5B78-E24F-8B9F-136739DC5DF0}" type="sibTrans" cxnId="{6404D872-A724-ED48-90C5-AD98E8027B45}">
      <dgm:prSet/>
      <dgm:spPr/>
      <dgm:t>
        <a:bodyPr/>
        <a:lstStyle/>
        <a:p>
          <a:endParaRPr lang="en-US"/>
        </a:p>
      </dgm:t>
    </dgm:pt>
    <dgm:pt modelId="{5C4F80CD-A269-604C-A8E3-94B7AE8B9684}" type="pres">
      <dgm:prSet presAssocID="{E8478AA4-A0FE-9446-A0B1-4392602D8D4B}" presName="diagram" presStyleCnt="0">
        <dgm:presLayoutVars>
          <dgm:chMax val="1"/>
          <dgm:dir/>
          <dgm:animLvl val="ctr"/>
          <dgm:resizeHandles val="exact"/>
        </dgm:presLayoutVars>
      </dgm:prSet>
      <dgm:spPr/>
    </dgm:pt>
    <dgm:pt modelId="{6E72738D-F7CD-014A-BEF8-0987C888143B}" type="pres">
      <dgm:prSet presAssocID="{E8478AA4-A0FE-9446-A0B1-4392602D8D4B}" presName="matrix" presStyleCnt="0"/>
      <dgm:spPr/>
    </dgm:pt>
    <dgm:pt modelId="{412C7F78-6029-5D44-AEDB-1919DA320D82}" type="pres">
      <dgm:prSet presAssocID="{E8478AA4-A0FE-9446-A0B1-4392602D8D4B}" presName="tile1" presStyleLbl="node1" presStyleIdx="0" presStyleCnt="4" custLinFactNeighborX="-1577" custLinFactNeighborY="-3131"/>
      <dgm:spPr/>
    </dgm:pt>
    <dgm:pt modelId="{2148A48F-9185-1241-B310-38872167C149}" type="pres">
      <dgm:prSet presAssocID="{E8478AA4-A0FE-9446-A0B1-4392602D8D4B}" presName="tile1text" presStyleLbl="node1" presStyleIdx="0" presStyleCnt="4">
        <dgm:presLayoutVars>
          <dgm:chMax val="0"/>
          <dgm:chPref val="0"/>
          <dgm:bulletEnabled val="1"/>
        </dgm:presLayoutVars>
      </dgm:prSet>
      <dgm:spPr/>
    </dgm:pt>
    <dgm:pt modelId="{06DB88FD-DFB9-A14F-A2C5-8DC4F9C5EF06}" type="pres">
      <dgm:prSet presAssocID="{E8478AA4-A0FE-9446-A0B1-4392602D8D4B}" presName="tile2" presStyleLbl="node1" presStyleIdx="1" presStyleCnt="4"/>
      <dgm:spPr/>
    </dgm:pt>
    <dgm:pt modelId="{52FAFF46-1EEE-B64C-9D55-7B4E513C7D7B}" type="pres">
      <dgm:prSet presAssocID="{E8478AA4-A0FE-9446-A0B1-4392602D8D4B}" presName="tile2text" presStyleLbl="node1" presStyleIdx="1" presStyleCnt="4">
        <dgm:presLayoutVars>
          <dgm:chMax val="0"/>
          <dgm:chPref val="0"/>
          <dgm:bulletEnabled val="1"/>
        </dgm:presLayoutVars>
      </dgm:prSet>
      <dgm:spPr/>
    </dgm:pt>
    <dgm:pt modelId="{D6404134-7B34-154A-BA4F-EF6EE953ACC0}" type="pres">
      <dgm:prSet presAssocID="{E8478AA4-A0FE-9446-A0B1-4392602D8D4B}" presName="tile3" presStyleLbl="node1" presStyleIdx="2" presStyleCnt="4"/>
      <dgm:spPr/>
    </dgm:pt>
    <dgm:pt modelId="{3F1A7625-0AB7-5844-BFDB-14A5E424B8BD}" type="pres">
      <dgm:prSet presAssocID="{E8478AA4-A0FE-9446-A0B1-4392602D8D4B}" presName="tile3text" presStyleLbl="node1" presStyleIdx="2" presStyleCnt="4">
        <dgm:presLayoutVars>
          <dgm:chMax val="0"/>
          <dgm:chPref val="0"/>
          <dgm:bulletEnabled val="1"/>
        </dgm:presLayoutVars>
      </dgm:prSet>
      <dgm:spPr/>
    </dgm:pt>
    <dgm:pt modelId="{0015254C-8BD0-4847-B4CA-9C2A47CFE652}" type="pres">
      <dgm:prSet presAssocID="{E8478AA4-A0FE-9446-A0B1-4392602D8D4B}" presName="tile4" presStyleLbl="node1" presStyleIdx="3" presStyleCnt="4"/>
      <dgm:spPr/>
    </dgm:pt>
    <dgm:pt modelId="{FB741F97-AFB4-694F-A6A3-EA6444A72DDB}" type="pres">
      <dgm:prSet presAssocID="{E8478AA4-A0FE-9446-A0B1-4392602D8D4B}" presName="tile4text" presStyleLbl="node1" presStyleIdx="3" presStyleCnt="4">
        <dgm:presLayoutVars>
          <dgm:chMax val="0"/>
          <dgm:chPref val="0"/>
          <dgm:bulletEnabled val="1"/>
        </dgm:presLayoutVars>
      </dgm:prSet>
      <dgm:spPr/>
    </dgm:pt>
    <dgm:pt modelId="{E167965A-8EC8-7842-999B-A7EE903F3172}" type="pres">
      <dgm:prSet presAssocID="{E8478AA4-A0FE-9446-A0B1-4392602D8D4B}" presName="centerTile" presStyleLbl="fgShp" presStyleIdx="0" presStyleCnt="1">
        <dgm:presLayoutVars>
          <dgm:chMax val="0"/>
          <dgm:chPref val="0"/>
        </dgm:presLayoutVars>
      </dgm:prSet>
      <dgm:spPr/>
    </dgm:pt>
  </dgm:ptLst>
  <dgm:cxnLst>
    <dgm:cxn modelId="{BF831A15-5617-8F4A-866B-D28403712704}" type="presOf" srcId="{33E576A0-4838-A742-A93D-F00C1CF2E927}" destId="{FB741F97-AFB4-694F-A6A3-EA6444A72DDB}" srcOrd="1" destOrd="0" presId="urn:microsoft.com/office/officeart/2005/8/layout/matrix1"/>
    <dgm:cxn modelId="{BD058F1B-8808-354B-BC6A-45F5E8A277C1}" type="presOf" srcId="{E3BCA79E-DFBE-4A44-9677-7D8A0E7A6692}" destId="{D6404134-7B34-154A-BA4F-EF6EE953ACC0}" srcOrd="0" destOrd="0" presId="urn:microsoft.com/office/officeart/2005/8/layout/matrix1"/>
    <dgm:cxn modelId="{A5C7DC23-7FC8-B84F-90F0-6D6D6B68F726}" type="presOf" srcId="{33E576A0-4838-A742-A93D-F00C1CF2E927}" destId="{0015254C-8BD0-4847-B4CA-9C2A47CFE652}" srcOrd="0" destOrd="0" presId="urn:microsoft.com/office/officeart/2005/8/layout/matrix1"/>
    <dgm:cxn modelId="{5A993D2F-CF83-9941-A641-8B9D9701F17E}" srcId="{B6CA5625-8E15-3148-A854-BC9C903B98B5}" destId="{4DF2ED36-86CF-7B48-91F4-08A6406F98DA}" srcOrd="0" destOrd="0" parTransId="{C7708095-B6DD-1142-9A6E-6F904A43CA5F}" sibTransId="{4DDDF812-7114-4D44-8D52-95AF437D5520}"/>
    <dgm:cxn modelId="{E12D703F-4282-6243-8E91-FAFF2535FFF6}" srcId="{B6CA5625-8E15-3148-A854-BC9C903B98B5}" destId="{33E576A0-4838-A742-A93D-F00C1CF2E927}" srcOrd="3" destOrd="0" parTransId="{B44721F5-7867-CE40-8798-BD4EA992CED2}" sibTransId="{4B642210-1C31-764C-8C44-1F8B7F087414}"/>
    <dgm:cxn modelId="{69699050-F3F5-CD4B-9957-E7697D483FAA}" srcId="{B6CA5625-8E15-3148-A854-BC9C903B98B5}" destId="{E3BCA79E-DFBE-4A44-9677-7D8A0E7A6692}" srcOrd="2" destOrd="0" parTransId="{CAC265DD-5B47-2342-9B96-D3A57BD61702}" sibTransId="{FE8BC288-59FB-454C-8BEC-43C9C6089D13}"/>
    <dgm:cxn modelId="{3ABFBE5C-8D47-5E44-89E3-B36188224149}" type="presOf" srcId="{4DF2ED36-86CF-7B48-91F4-08A6406F98DA}" destId="{2148A48F-9185-1241-B310-38872167C149}" srcOrd="1" destOrd="0" presId="urn:microsoft.com/office/officeart/2005/8/layout/matrix1"/>
    <dgm:cxn modelId="{6404D872-A724-ED48-90C5-AD98E8027B45}" srcId="{B6CA5625-8E15-3148-A854-BC9C903B98B5}" destId="{DEB1DC2F-CA06-1E4C-AE2E-8110F9900F95}" srcOrd="1" destOrd="0" parTransId="{FECE67B1-20A6-2B4B-A6C2-B3C1386AFB67}" sibTransId="{5ED44C0D-5B78-E24F-8B9F-136739DC5DF0}"/>
    <dgm:cxn modelId="{9BF4237A-2F6C-C74B-9D70-FCBD85D65D78}" type="presOf" srcId="{4DF2ED36-86CF-7B48-91F4-08A6406F98DA}" destId="{412C7F78-6029-5D44-AEDB-1919DA320D82}" srcOrd="0" destOrd="0" presId="urn:microsoft.com/office/officeart/2005/8/layout/matrix1"/>
    <dgm:cxn modelId="{ED299180-CB1A-634C-8EEF-1D806943237E}" srcId="{E8478AA4-A0FE-9446-A0B1-4392602D8D4B}" destId="{B6CA5625-8E15-3148-A854-BC9C903B98B5}" srcOrd="0" destOrd="0" parTransId="{1844D619-68A2-4E43-8E69-0C6963C9EBE9}" sibTransId="{F4544300-A83B-2D48-A01B-F814B8E25031}"/>
    <dgm:cxn modelId="{75139A8F-7E41-3549-A009-AF108651BFAB}" type="presOf" srcId="{E8478AA4-A0FE-9446-A0B1-4392602D8D4B}" destId="{5C4F80CD-A269-604C-A8E3-94B7AE8B9684}" srcOrd="0" destOrd="0" presId="urn:microsoft.com/office/officeart/2005/8/layout/matrix1"/>
    <dgm:cxn modelId="{1AF23DA6-71C0-1F42-A7C3-0137B75D539E}" type="presOf" srcId="{DEB1DC2F-CA06-1E4C-AE2E-8110F9900F95}" destId="{52FAFF46-1EEE-B64C-9D55-7B4E513C7D7B}" srcOrd="1" destOrd="0" presId="urn:microsoft.com/office/officeart/2005/8/layout/matrix1"/>
    <dgm:cxn modelId="{A1EC05C4-AE80-7A46-B46A-EE4DF23CC2B1}" type="presOf" srcId="{DEB1DC2F-CA06-1E4C-AE2E-8110F9900F95}" destId="{06DB88FD-DFB9-A14F-A2C5-8DC4F9C5EF06}" srcOrd="0" destOrd="0" presId="urn:microsoft.com/office/officeart/2005/8/layout/matrix1"/>
    <dgm:cxn modelId="{F1023FF7-86A3-C243-979F-2D5F2AD5E8CB}" type="presOf" srcId="{B6CA5625-8E15-3148-A854-BC9C903B98B5}" destId="{E167965A-8EC8-7842-999B-A7EE903F3172}" srcOrd="0" destOrd="0" presId="urn:microsoft.com/office/officeart/2005/8/layout/matrix1"/>
    <dgm:cxn modelId="{33D94EFD-FE80-AC4B-8174-48447F68886C}" type="presOf" srcId="{E3BCA79E-DFBE-4A44-9677-7D8A0E7A6692}" destId="{3F1A7625-0AB7-5844-BFDB-14A5E424B8BD}" srcOrd="1" destOrd="0" presId="urn:microsoft.com/office/officeart/2005/8/layout/matrix1"/>
    <dgm:cxn modelId="{84A4BF6C-FEFF-2945-9FF6-F495E3CB2D68}" type="presParOf" srcId="{5C4F80CD-A269-604C-A8E3-94B7AE8B9684}" destId="{6E72738D-F7CD-014A-BEF8-0987C888143B}" srcOrd="0" destOrd="0" presId="urn:microsoft.com/office/officeart/2005/8/layout/matrix1"/>
    <dgm:cxn modelId="{0E8C6F2F-503B-EB44-9ED5-9FFBBF1CB8BB}" type="presParOf" srcId="{6E72738D-F7CD-014A-BEF8-0987C888143B}" destId="{412C7F78-6029-5D44-AEDB-1919DA320D82}" srcOrd="0" destOrd="0" presId="urn:microsoft.com/office/officeart/2005/8/layout/matrix1"/>
    <dgm:cxn modelId="{FF197999-060B-9749-8D5C-6A0B71D98DC7}" type="presParOf" srcId="{6E72738D-F7CD-014A-BEF8-0987C888143B}" destId="{2148A48F-9185-1241-B310-38872167C149}" srcOrd="1" destOrd="0" presId="urn:microsoft.com/office/officeart/2005/8/layout/matrix1"/>
    <dgm:cxn modelId="{A530F92F-1AC8-1443-A106-43463064AEE9}" type="presParOf" srcId="{6E72738D-F7CD-014A-BEF8-0987C888143B}" destId="{06DB88FD-DFB9-A14F-A2C5-8DC4F9C5EF06}" srcOrd="2" destOrd="0" presId="urn:microsoft.com/office/officeart/2005/8/layout/matrix1"/>
    <dgm:cxn modelId="{1DB05151-CEE8-9043-B5D9-F6E3A01F12F3}" type="presParOf" srcId="{6E72738D-F7CD-014A-BEF8-0987C888143B}" destId="{52FAFF46-1EEE-B64C-9D55-7B4E513C7D7B}" srcOrd="3" destOrd="0" presId="urn:microsoft.com/office/officeart/2005/8/layout/matrix1"/>
    <dgm:cxn modelId="{0D71D983-42E5-D349-A29F-55ECE033DF5B}" type="presParOf" srcId="{6E72738D-F7CD-014A-BEF8-0987C888143B}" destId="{D6404134-7B34-154A-BA4F-EF6EE953ACC0}" srcOrd="4" destOrd="0" presId="urn:microsoft.com/office/officeart/2005/8/layout/matrix1"/>
    <dgm:cxn modelId="{B12CD5B8-E2A0-CE42-8BFB-6342BB830878}" type="presParOf" srcId="{6E72738D-F7CD-014A-BEF8-0987C888143B}" destId="{3F1A7625-0AB7-5844-BFDB-14A5E424B8BD}" srcOrd="5" destOrd="0" presId="urn:microsoft.com/office/officeart/2005/8/layout/matrix1"/>
    <dgm:cxn modelId="{F0866A81-13C9-7D47-9360-35920F1EAEA3}" type="presParOf" srcId="{6E72738D-F7CD-014A-BEF8-0987C888143B}" destId="{0015254C-8BD0-4847-B4CA-9C2A47CFE652}" srcOrd="6" destOrd="0" presId="urn:microsoft.com/office/officeart/2005/8/layout/matrix1"/>
    <dgm:cxn modelId="{E84D8C20-1EB4-8041-8634-94C14E84D17F}" type="presParOf" srcId="{6E72738D-F7CD-014A-BEF8-0987C888143B}" destId="{FB741F97-AFB4-694F-A6A3-EA6444A72DDB}" srcOrd="7" destOrd="0" presId="urn:microsoft.com/office/officeart/2005/8/layout/matrix1"/>
    <dgm:cxn modelId="{C11F1990-38C6-9D4F-B540-FCE06D614AB9}" type="presParOf" srcId="{5C4F80CD-A269-604C-A8E3-94B7AE8B9684}" destId="{E167965A-8EC8-7842-999B-A7EE903F3172}"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C7F78-6029-5D44-AEDB-1919DA320D82}">
      <dsp:nvSpPr>
        <dsp:cNvPr id="0" name=""/>
        <dsp:cNvSpPr/>
      </dsp:nvSpPr>
      <dsp:spPr>
        <a:xfrm rot="16200000">
          <a:off x="347794" y="-347794"/>
          <a:ext cx="1368954" cy="2064543"/>
        </a:xfrm>
        <a:prstGeom prst="round1Rect">
          <a:avLst/>
        </a:prstGeom>
        <a:gradFill rotWithShape="0">
          <a:gsLst>
            <a:gs pos="0">
              <a:schemeClr val="accent1">
                <a:alpha val="90000"/>
                <a:hueOff val="0"/>
                <a:satOff val="0"/>
                <a:lumOff val="0"/>
                <a:alphaOff val="0"/>
                <a:tint val="50000"/>
                <a:satMod val="300000"/>
              </a:schemeClr>
            </a:gs>
            <a:gs pos="35000">
              <a:schemeClr val="accent1">
                <a:alpha val="90000"/>
                <a:hueOff val="0"/>
                <a:satOff val="0"/>
                <a:lumOff val="0"/>
                <a:alphaOff val="0"/>
                <a:tint val="37000"/>
                <a:satMod val="300000"/>
              </a:schemeClr>
            </a:gs>
            <a:gs pos="100000">
              <a:schemeClr val="accent1">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effectLst/>
              <a:latin typeface="Times New Roman" panose="02020603050405020304" pitchFamily="18" charset="0"/>
              <a:ea typeface="Calibri" panose="020F0502020204030204" pitchFamily="34" charset="0"/>
              <a:cs typeface="Times New Roman" panose="02020603050405020304" pitchFamily="18" charset="0"/>
            </a:rPr>
            <a:t>Conversion to general anesthesia (GA) that used an endotracheal tube or supraglottic airway</a:t>
          </a:r>
          <a:endParaRPr lang="en-US" sz="1400" kern="1200" dirty="0"/>
        </a:p>
      </dsp:txBody>
      <dsp:txXfrm rot="5400000">
        <a:off x="0" y="0"/>
        <a:ext cx="2064543" cy="1026715"/>
      </dsp:txXfrm>
    </dsp:sp>
    <dsp:sp modelId="{06DB88FD-DFB9-A14F-A2C5-8DC4F9C5EF06}">
      <dsp:nvSpPr>
        <dsp:cNvPr id="0" name=""/>
        <dsp:cNvSpPr/>
      </dsp:nvSpPr>
      <dsp:spPr>
        <a:xfrm>
          <a:off x="2064543" y="0"/>
          <a:ext cx="2064543" cy="1368954"/>
        </a:xfrm>
        <a:prstGeom prst="round1Rect">
          <a:avLst/>
        </a:prstGeom>
        <a:gradFill rotWithShape="0">
          <a:gsLst>
            <a:gs pos="16000">
              <a:schemeClr val="accent1">
                <a:alpha val="90000"/>
                <a:hueOff val="0"/>
                <a:satOff val="0"/>
                <a:lumOff val="0"/>
                <a:alphaOff val="-13333"/>
                <a:tint val="50000"/>
                <a:satMod val="300000"/>
              </a:schemeClr>
            </a:gs>
            <a:gs pos="50000">
              <a:schemeClr val="accent1">
                <a:alpha val="90000"/>
                <a:hueOff val="0"/>
                <a:satOff val="0"/>
                <a:lumOff val="0"/>
                <a:alphaOff val="-13333"/>
                <a:tint val="37000"/>
                <a:satMod val="300000"/>
              </a:schemeClr>
            </a:gs>
            <a:gs pos="100000">
              <a:schemeClr val="accent1">
                <a:alpha val="90000"/>
                <a:hueOff val="0"/>
                <a:satOff val="0"/>
                <a:lumOff val="0"/>
                <a:alphaOff val="-13333"/>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Anyone who inhaled Nitrous Oxide</a:t>
          </a:r>
        </a:p>
      </dsp:txBody>
      <dsp:txXfrm>
        <a:off x="2064543" y="0"/>
        <a:ext cx="2064543" cy="1026715"/>
      </dsp:txXfrm>
    </dsp:sp>
    <dsp:sp modelId="{D6404134-7B34-154A-BA4F-EF6EE953ACC0}">
      <dsp:nvSpPr>
        <dsp:cNvPr id="0" name=""/>
        <dsp:cNvSpPr/>
      </dsp:nvSpPr>
      <dsp:spPr>
        <a:xfrm rot="10800000">
          <a:off x="0" y="1368954"/>
          <a:ext cx="2064543" cy="1368954"/>
        </a:xfrm>
        <a:prstGeom prst="round1Rect">
          <a:avLst/>
        </a:prstGeom>
        <a:gradFill rotWithShape="0">
          <a:gsLst>
            <a:gs pos="0">
              <a:schemeClr val="accent1">
                <a:alpha val="90000"/>
                <a:hueOff val="0"/>
                <a:satOff val="0"/>
                <a:lumOff val="0"/>
                <a:alphaOff val="-26667"/>
                <a:tint val="50000"/>
                <a:satMod val="300000"/>
              </a:schemeClr>
            </a:gs>
            <a:gs pos="35000">
              <a:schemeClr val="accent1">
                <a:alpha val="90000"/>
                <a:hueOff val="0"/>
                <a:satOff val="0"/>
                <a:lumOff val="0"/>
                <a:alphaOff val="-26667"/>
                <a:tint val="37000"/>
                <a:satMod val="300000"/>
              </a:schemeClr>
            </a:gs>
            <a:gs pos="100000">
              <a:schemeClr val="accent1">
                <a:alpha val="90000"/>
                <a:hueOff val="0"/>
                <a:satOff val="0"/>
                <a:lumOff val="0"/>
                <a:alphaOff val="-26667"/>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effectLst/>
              <a:latin typeface="Times New Roman" panose="02020603050405020304" pitchFamily="18" charset="0"/>
              <a:ea typeface="Calibri" panose="020F0502020204030204" pitchFamily="34" charset="0"/>
              <a:cs typeface="Times New Roman" panose="02020603050405020304" pitchFamily="18" charset="0"/>
            </a:rPr>
            <a:t>Administration of intravenous (IV) propofol in doses greater than 10 mg</a:t>
          </a:r>
          <a:endParaRPr lang="en-US" sz="1400" kern="1200" dirty="0"/>
        </a:p>
      </dsp:txBody>
      <dsp:txXfrm rot="10800000">
        <a:off x="0" y="1711192"/>
        <a:ext cx="2064543" cy="1026715"/>
      </dsp:txXfrm>
    </dsp:sp>
    <dsp:sp modelId="{0015254C-8BD0-4847-B4CA-9C2A47CFE652}">
      <dsp:nvSpPr>
        <dsp:cNvPr id="0" name=""/>
        <dsp:cNvSpPr/>
      </dsp:nvSpPr>
      <dsp:spPr>
        <a:xfrm rot="5400000">
          <a:off x="2412338" y="1021159"/>
          <a:ext cx="1368954" cy="2064543"/>
        </a:xfrm>
        <a:prstGeom prst="round1Rect">
          <a:avLst/>
        </a:prstGeom>
        <a:gradFill rotWithShape="0">
          <a:gsLst>
            <a:gs pos="0">
              <a:schemeClr val="accent1">
                <a:alpha val="90000"/>
                <a:hueOff val="0"/>
                <a:satOff val="0"/>
                <a:lumOff val="0"/>
                <a:alphaOff val="-40000"/>
                <a:tint val="50000"/>
                <a:satMod val="300000"/>
              </a:schemeClr>
            </a:gs>
            <a:gs pos="35000">
              <a:schemeClr val="accent1">
                <a:alpha val="90000"/>
                <a:hueOff val="0"/>
                <a:satOff val="0"/>
                <a:lumOff val="0"/>
                <a:alphaOff val="-40000"/>
                <a:tint val="37000"/>
                <a:satMod val="300000"/>
              </a:schemeClr>
            </a:gs>
            <a:gs pos="100000">
              <a:schemeClr val="accent1">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effectLst/>
              <a:latin typeface="Times New Roman" panose="02020603050405020304" pitchFamily="18" charset="0"/>
              <a:ea typeface="Calibri" panose="020F0502020204030204" pitchFamily="34" charset="0"/>
              <a:cs typeface="Times New Roman" panose="02020603050405020304" pitchFamily="18" charset="0"/>
            </a:rPr>
            <a:t>IV fentanyl greater than 100 mcg</a:t>
          </a:r>
          <a:endParaRPr lang="en-US" sz="1400" kern="1200" dirty="0"/>
        </a:p>
      </dsp:txBody>
      <dsp:txXfrm rot="-5400000">
        <a:off x="2064543" y="1711192"/>
        <a:ext cx="2064543" cy="1026715"/>
      </dsp:txXfrm>
    </dsp:sp>
    <dsp:sp modelId="{E167965A-8EC8-7842-999B-A7EE903F3172}">
      <dsp:nvSpPr>
        <dsp:cNvPr id="0" name=""/>
        <dsp:cNvSpPr/>
      </dsp:nvSpPr>
      <dsp:spPr>
        <a:xfrm>
          <a:off x="1445180" y="1026715"/>
          <a:ext cx="1238726" cy="684477"/>
        </a:xfrm>
        <a:prstGeom prst="roundRect">
          <a:avLst/>
        </a:prstGeom>
        <a:gradFill rotWithShape="0">
          <a:gsLst>
            <a:gs pos="0">
              <a:schemeClr val="accent1">
                <a:tint val="40000"/>
                <a:hueOff val="0"/>
                <a:satOff val="0"/>
                <a:lumOff val="0"/>
                <a:alphaOff val="0"/>
                <a:tint val="50000"/>
                <a:satMod val="300000"/>
              </a:schemeClr>
            </a:gs>
            <a:gs pos="35000">
              <a:schemeClr val="accent1">
                <a:tint val="40000"/>
                <a:hueOff val="0"/>
                <a:satOff val="0"/>
                <a:lumOff val="0"/>
                <a:alphaOff val="0"/>
                <a:tint val="37000"/>
                <a:satMod val="300000"/>
              </a:schemeClr>
            </a:gs>
            <a:gs pos="100000">
              <a:schemeClr val="accent1">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Failure Criteria</a:t>
          </a:r>
        </a:p>
      </dsp:txBody>
      <dsp:txXfrm>
        <a:off x="1478593" y="1060128"/>
        <a:ext cx="1171900" cy="61765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4"/>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1"/>
            <a:ext cx="4267200" cy="1168400"/>
          </a:xfrm>
        </p:spPr>
        <p:txBody>
          <a:bodyPr/>
          <a:lstStyle>
            <a:lvl1pPr marL="0" indent="0" algn="ctr">
              <a:buNone/>
              <a:defRPr>
                <a:solidFill>
                  <a:schemeClr val="tx1">
                    <a:tint val="75000"/>
                  </a:schemeClr>
                </a:solidFill>
              </a:defRPr>
            </a:lvl1pPr>
            <a:lvl2pPr marL="183341" indent="0" algn="ctr">
              <a:buNone/>
              <a:defRPr>
                <a:solidFill>
                  <a:schemeClr val="tx1">
                    <a:tint val="75000"/>
                  </a:schemeClr>
                </a:solidFill>
              </a:defRPr>
            </a:lvl2pPr>
            <a:lvl3pPr marL="366682" indent="0" algn="ctr">
              <a:buNone/>
              <a:defRPr>
                <a:solidFill>
                  <a:schemeClr val="tx1">
                    <a:tint val="75000"/>
                  </a:schemeClr>
                </a:solidFill>
              </a:defRPr>
            </a:lvl3pPr>
            <a:lvl4pPr marL="550023" indent="0" algn="ctr">
              <a:buNone/>
              <a:defRPr>
                <a:solidFill>
                  <a:schemeClr val="tx1">
                    <a:tint val="75000"/>
                  </a:schemeClr>
                </a:solidFill>
              </a:defRPr>
            </a:lvl4pPr>
            <a:lvl5pPr marL="733364" indent="0" algn="ctr">
              <a:buNone/>
              <a:defRPr>
                <a:solidFill>
                  <a:schemeClr val="tx1">
                    <a:tint val="75000"/>
                  </a:schemeClr>
                </a:solidFill>
              </a:defRPr>
            </a:lvl5pPr>
            <a:lvl6pPr marL="916705" indent="0" algn="ctr">
              <a:buNone/>
              <a:defRPr>
                <a:solidFill>
                  <a:schemeClr val="tx1">
                    <a:tint val="75000"/>
                  </a:schemeClr>
                </a:solidFill>
              </a:defRPr>
            </a:lvl6pPr>
            <a:lvl7pPr marL="1100046" indent="0" algn="ctr">
              <a:buNone/>
              <a:defRPr>
                <a:solidFill>
                  <a:schemeClr val="tx1">
                    <a:tint val="75000"/>
                  </a:schemeClr>
                </a:solidFill>
              </a:defRPr>
            </a:lvl7pPr>
            <a:lvl8pPr marL="1283388" indent="0" algn="ctr">
              <a:buNone/>
              <a:defRPr>
                <a:solidFill>
                  <a:schemeClr val="tx1">
                    <a:tint val="75000"/>
                  </a:schemeClr>
                </a:solidFill>
              </a:defRPr>
            </a:lvl8pPr>
            <a:lvl9pPr marL="146672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4"/>
            <a:ext cx="1371600" cy="390101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4"/>
            <a:ext cx="4013200" cy="390101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5"/>
            <a:ext cx="5181600" cy="908050"/>
          </a:xfrm>
        </p:spPr>
        <p:txBody>
          <a:bodyPr anchor="t"/>
          <a:lstStyle>
            <a:lvl1pPr algn="l">
              <a:defRPr sz="1604" b="1" cap="all"/>
            </a:lvl1pPr>
          </a:lstStyle>
          <a:p>
            <a:r>
              <a:rPr lang="en-US"/>
              <a:t>Click to edit Master title style</a:t>
            </a:r>
          </a:p>
        </p:txBody>
      </p:sp>
      <p:sp>
        <p:nvSpPr>
          <p:cNvPr id="3" name="Text Placeholder 2"/>
          <p:cNvSpPr>
            <a:spLocks noGrp="1"/>
          </p:cNvSpPr>
          <p:nvPr>
            <p:ph type="body" idx="1"/>
          </p:nvPr>
        </p:nvSpPr>
        <p:spPr>
          <a:xfrm>
            <a:off x="481542" y="1937810"/>
            <a:ext cx="5181600" cy="1000124"/>
          </a:xfrm>
        </p:spPr>
        <p:txBody>
          <a:bodyPr anchor="b"/>
          <a:lstStyle>
            <a:lvl1pPr marL="0" indent="0">
              <a:buNone/>
              <a:defRPr sz="802">
                <a:solidFill>
                  <a:schemeClr val="tx1">
                    <a:tint val="75000"/>
                  </a:schemeClr>
                </a:solidFill>
              </a:defRPr>
            </a:lvl1pPr>
            <a:lvl2pPr marL="183341" indent="0">
              <a:buNone/>
              <a:defRPr sz="722">
                <a:solidFill>
                  <a:schemeClr val="tx1">
                    <a:tint val="75000"/>
                  </a:schemeClr>
                </a:solidFill>
              </a:defRPr>
            </a:lvl2pPr>
            <a:lvl3pPr marL="366682" indent="0">
              <a:buNone/>
              <a:defRPr sz="641">
                <a:solidFill>
                  <a:schemeClr val="tx1">
                    <a:tint val="75000"/>
                  </a:schemeClr>
                </a:solidFill>
              </a:defRPr>
            </a:lvl3pPr>
            <a:lvl4pPr marL="550023" indent="0">
              <a:buNone/>
              <a:defRPr sz="561">
                <a:solidFill>
                  <a:schemeClr val="tx1">
                    <a:tint val="75000"/>
                  </a:schemeClr>
                </a:solidFill>
              </a:defRPr>
            </a:lvl4pPr>
            <a:lvl5pPr marL="733364" indent="0">
              <a:buNone/>
              <a:defRPr sz="561">
                <a:solidFill>
                  <a:schemeClr val="tx1">
                    <a:tint val="75000"/>
                  </a:schemeClr>
                </a:solidFill>
              </a:defRPr>
            </a:lvl5pPr>
            <a:lvl6pPr marL="916705" indent="0">
              <a:buNone/>
              <a:defRPr sz="561">
                <a:solidFill>
                  <a:schemeClr val="tx1">
                    <a:tint val="75000"/>
                  </a:schemeClr>
                </a:solidFill>
              </a:defRPr>
            </a:lvl6pPr>
            <a:lvl7pPr marL="1100046" indent="0">
              <a:buNone/>
              <a:defRPr sz="561">
                <a:solidFill>
                  <a:schemeClr val="tx1">
                    <a:tint val="75000"/>
                  </a:schemeClr>
                </a:solidFill>
              </a:defRPr>
            </a:lvl7pPr>
            <a:lvl8pPr marL="1283388" indent="0">
              <a:buNone/>
              <a:defRPr sz="561">
                <a:solidFill>
                  <a:schemeClr val="tx1">
                    <a:tint val="75000"/>
                  </a:schemeClr>
                </a:solidFill>
              </a:defRPr>
            </a:lvl8pPr>
            <a:lvl9pPr marL="1466729" indent="0">
              <a:buNone/>
              <a:defRPr sz="5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1"/>
            <a:ext cx="2692400" cy="3017309"/>
          </a:xfrm>
        </p:spPr>
        <p:txBody>
          <a:bodyPr/>
          <a:lstStyle>
            <a:lvl1pPr>
              <a:defRPr sz="1123"/>
            </a:lvl1pPr>
            <a:lvl2pPr>
              <a:defRPr sz="962"/>
            </a:lvl2pPr>
            <a:lvl3pPr>
              <a:defRPr sz="802"/>
            </a:lvl3pPr>
            <a:lvl4pPr>
              <a:defRPr sz="722"/>
            </a:lvl4pPr>
            <a:lvl5pPr>
              <a:defRPr sz="722"/>
            </a:lvl5pPr>
            <a:lvl6pPr>
              <a:defRPr sz="722"/>
            </a:lvl6pPr>
            <a:lvl7pPr>
              <a:defRPr sz="722"/>
            </a:lvl7pPr>
            <a:lvl8pPr>
              <a:defRPr sz="722"/>
            </a:lvl8pPr>
            <a:lvl9pPr>
              <a:defRPr sz="7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1"/>
            <a:ext cx="2692400" cy="3017309"/>
          </a:xfrm>
        </p:spPr>
        <p:txBody>
          <a:bodyPr/>
          <a:lstStyle>
            <a:lvl1pPr>
              <a:defRPr sz="1123"/>
            </a:lvl1pPr>
            <a:lvl2pPr>
              <a:defRPr sz="962"/>
            </a:lvl2pPr>
            <a:lvl3pPr>
              <a:defRPr sz="802"/>
            </a:lvl3pPr>
            <a:lvl4pPr>
              <a:defRPr sz="722"/>
            </a:lvl4pPr>
            <a:lvl5pPr>
              <a:defRPr sz="722"/>
            </a:lvl5pPr>
            <a:lvl6pPr>
              <a:defRPr sz="722"/>
            </a:lvl6pPr>
            <a:lvl7pPr>
              <a:defRPr sz="722"/>
            </a:lvl7pPr>
            <a:lvl8pPr>
              <a:defRPr sz="722"/>
            </a:lvl8pPr>
            <a:lvl9pPr>
              <a:defRPr sz="7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10"/>
            <a:ext cx="2693459" cy="426508"/>
          </a:xfrm>
        </p:spPr>
        <p:txBody>
          <a:bodyPr anchor="b"/>
          <a:lstStyle>
            <a:lvl1pPr marL="0" indent="0">
              <a:buNone/>
              <a:defRPr sz="962" b="1"/>
            </a:lvl1pPr>
            <a:lvl2pPr marL="183341" indent="0">
              <a:buNone/>
              <a:defRPr sz="802" b="1"/>
            </a:lvl2pPr>
            <a:lvl3pPr marL="366682" indent="0">
              <a:buNone/>
              <a:defRPr sz="722" b="1"/>
            </a:lvl3pPr>
            <a:lvl4pPr marL="550023" indent="0">
              <a:buNone/>
              <a:defRPr sz="641" b="1"/>
            </a:lvl4pPr>
            <a:lvl5pPr marL="733364" indent="0">
              <a:buNone/>
              <a:defRPr sz="641" b="1"/>
            </a:lvl5pPr>
            <a:lvl6pPr marL="916705" indent="0">
              <a:buNone/>
              <a:defRPr sz="641" b="1"/>
            </a:lvl6pPr>
            <a:lvl7pPr marL="1100046" indent="0">
              <a:buNone/>
              <a:defRPr sz="641" b="1"/>
            </a:lvl7pPr>
            <a:lvl8pPr marL="1283388" indent="0">
              <a:buNone/>
              <a:defRPr sz="641" b="1"/>
            </a:lvl8pPr>
            <a:lvl9pPr marL="1466729" indent="0">
              <a:buNone/>
              <a:defRPr sz="641" b="1"/>
            </a:lvl9pPr>
          </a:lstStyle>
          <a:p>
            <a:pPr lvl="0"/>
            <a:r>
              <a:rPr lang="en-US"/>
              <a:t>Click to edit Master text styles</a:t>
            </a:r>
          </a:p>
        </p:txBody>
      </p:sp>
      <p:sp>
        <p:nvSpPr>
          <p:cNvPr id="4" name="Content Placeholder 3"/>
          <p:cNvSpPr>
            <a:spLocks noGrp="1"/>
          </p:cNvSpPr>
          <p:nvPr>
            <p:ph sz="half" idx="2"/>
          </p:nvPr>
        </p:nvSpPr>
        <p:spPr>
          <a:xfrm>
            <a:off x="304800" y="1449918"/>
            <a:ext cx="2693459" cy="2634191"/>
          </a:xfrm>
        </p:spPr>
        <p:txBody>
          <a:bodyPr/>
          <a:lstStyle>
            <a:lvl1pPr>
              <a:defRPr sz="962"/>
            </a:lvl1pPr>
            <a:lvl2pPr>
              <a:defRPr sz="802"/>
            </a:lvl2pPr>
            <a:lvl3pPr>
              <a:defRPr sz="722"/>
            </a:lvl3pPr>
            <a:lvl4pPr>
              <a:defRPr sz="641"/>
            </a:lvl4pPr>
            <a:lvl5pPr>
              <a:defRPr sz="641"/>
            </a:lvl5pPr>
            <a:lvl6pPr>
              <a:defRPr sz="641"/>
            </a:lvl6pPr>
            <a:lvl7pPr>
              <a:defRPr sz="641"/>
            </a:lvl7pPr>
            <a:lvl8pPr>
              <a:defRPr sz="641"/>
            </a:lvl8pPr>
            <a:lvl9pPr>
              <a:defRPr sz="64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5" y="1023410"/>
            <a:ext cx="2694516" cy="426508"/>
          </a:xfrm>
        </p:spPr>
        <p:txBody>
          <a:bodyPr anchor="b"/>
          <a:lstStyle>
            <a:lvl1pPr marL="0" indent="0">
              <a:buNone/>
              <a:defRPr sz="962" b="1"/>
            </a:lvl1pPr>
            <a:lvl2pPr marL="183341" indent="0">
              <a:buNone/>
              <a:defRPr sz="802" b="1"/>
            </a:lvl2pPr>
            <a:lvl3pPr marL="366682" indent="0">
              <a:buNone/>
              <a:defRPr sz="722" b="1"/>
            </a:lvl3pPr>
            <a:lvl4pPr marL="550023" indent="0">
              <a:buNone/>
              <a:defRPr sz="641" b="1"/>
            </a:lvl4pPr>
            <a:lvl5pPr marL="733364" indent="0">
              <a:buNone/>
              <a:defRPr sz="641" b="1"/>
            </a:lvl5pPr>
            <a:lvl6pPr marL="916705" indent="0">
              <a:buNone/>
              <a:defRPr sz="641" b="1"/>
            </a:lvl6pPr>
            <a:lvl7pPr marL="1100046" indent="0">
              <a:buNone/>
              <a:defRPr sz="641" b="1"/>
            </a:lvl7pPr>
            <a:lvl8pPr marL="1283388" indent="0">
              <a:buNone/>
              <a:defRPr sz="641" b="1"/>
            </a:lvl8pPr>
            <a:lvl9pPr marL="1466729" indent="0">
              <a:buNone/>
              <a:defRPr sz="641" b="1"/>
            </a:lvl9pPr>
          </a:lstStyle>
          <a:p>
            <a:pPr lvl="0"/>
            <a:r>
              <a:rPr lang="en-US"/>
              <a:t>Click to edit Master text styles</a:t>
            </a:r>
          </a:p>
        </p:txBody>
      </p:sp>
      <p:sp>
        <p:nvSpPr>
          <p:cNvPr id="6" name="Content Placeholder 5"/>
          <p:cNvSpPr>
            <a:spLocks noGrp="1"/>
          </p:cNvSpPr>
          <p:nvPr>
            <p:ph sz="quarter" idx="4"/>
          </p:nvPr>
        </p:nvSpPr>
        <p:spPr>
          <a:xfrm>
            <a:off x="3096685" y="1449918"/>
            <a:ext cx="2694516" cy="2634191"/>
          </a:xfrm>
        </p:spPr>
        <p:txBody>
          <a:bodyPr/>
          <a:lstStyle>
            <a:lvl1pPr>
              <a:defRPr sz="962"/>
            </a:lvl1pPr>
            <a:lvl2pPr>
              <a:defRPr sz="802"/>
            </a:lvl2pPr>
            <a:lvl3pPr>
              <a:defRPr sz="722"/>
            </a:lvl3pPr>
            <a:lvl4pPr>
              <a:defRPr sz="641"/>
            </a:lvl4pPr>
            <a:lvl5pPr>
              <a:defRPr sz="641"/>
            </a:lvl5pPr>
            <a:lvl6pPr>
              <a:defRPr sz="641"/>
            </a:lvl6pPr>
            <a:lvl7pPr>
              <a:defRPr sz="641"/>
            </a:lvl7pPr>
            <a:lvl8pPr>
              <a:defRPr sz="641"/>
            </a:lvl8pPr>
            <a:lvl9pPr>
              <a:defRPr sz="64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2" y="182034"/>
            <a:ext cx="2005542" cy="774700"/>
          </a:xfrm>
        </p:spPr>
        <p:txBody>
          <a:bodyPr anchor="b"/>
          <a:lstStyle>
            <a:lvl1pPr algn="l">
              <a:defRPr sz="802" b="1"/>
            </a:lvl1pPr>
          </a:lstStyle>
          <a:p>
            <a:r>
              <a:rPr lang="en-US"/>
              <a:t>Click to edit Master title style</a:t>
            </a:r>
          </a:p>
        </p:txBody>
      </p:sp>
      <p:sp>
        <p:nvSpPr>
          <p:cNvPr id="3" name="Content Placeholder 2"/>
          <p:cNvSpPr>
            <a:spLocks noGrp="1"/>
          </p:cNvSpPr>
          <p:nvPr>
            <p:ph idx="1"/>
          </p:nvPr>
        </p:nvSpPr>
        <p:spPr>
          <a:xfrm>
            <a:off x="2383367" y="182035"/>
            <a:ext cx="3407834" cy="3902075"/>
          </a:xfrm>
        </p:spPr>
        <p:txBody>
          <a:bodyPr/>
          <a:lstStyle>
            <a:lvl1pPr>
              <a:defRPr sz="1283"/>
            </a:lvl1pPr>
            <a:lvl2pPr>
              <a:defRPr sz="1123"/>
            </a:lvl2pPr>
            <a:lvl3pPr>
              <a:defRPr sz="962"/>
            </a:lvl3pPr>
            <a:lvl4pPr>
              <a:defRPr sz="802"/>
            </a:lvl4pPr>
            <a:lvl5pPr>
              <a:defRPr sz="802"/>
            </a:lvl5pPr>
            <a:lvl6pPr>
              <a:defRPr sz="802"/>
            </a:lvl6pPr>
            <a:lvl7pPr>
              <a:defRPr sz="802"/>
            </a:lvl7pPr>
            <a:lvl8pPr>
              <a:defRPr sz="802"/>
            </a:lvl8pPr>
            <a:lvl9pPr>
              <a:defRPr sz="8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2" y="956734"/>
            <a:ext cx="2005542" cy="3127376"/>
          </a:xfrm>
        </p:spPr>
        <p:txBody>
          <a:bodyPr/>
          <a:lstStyle>
            <a:lvl1pPr marL="0" indent="0">
              <a:buNone/>
              <a:defRPr sz="561"/>
            </a:lvl1pPr>
            <a:lvl2pPr marL="183341" indent="0">
              <a:buNone/>
              <a:defRPr sz="481"/>
            </a:lvl2pPr>
            <a:lvl3pPr marL="366682" indent="0">
              <a:buNone/>
              <a:defRPr sz="401"/>
            </a:lvl3pPr>
            <a:lvl4pPr marL="550023" indent="0">
              <a:buNone/>
              <a:defRPr sz="361"/>
            </a:lvl4pPr>
            <a:lvl5pPr marL="733364" indent="0">
              <a:buNone/>
              <a:defRPr sz="361"/>
            </a:lvl5pPr>
            <a:lvl6pPr marL="916705" indent="0">
              <a:buNone/>
              <a:defRPr sz="361"/>
            </a:lvl6pPr>
            <a:lvl7pPr marL="1100046" indent="0">
              <a:buNone/>
              <a:defRPr sz="361"/>
            </a:lvl7pPr>
            <a:lvl8pPr marL="1283388" indent="0">
              <a:buNone/>
              <a:defRPr sz="361"/>
            </a:lvl8pPr>
            <a:lvl9pPr marL="1466729" indent="0">
              <a:buNone/>
              <a:defRPr sz="361"/>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1"/>
            <a:ext cx="3657600" cy="377825"/>
          </a:xfrm>
        </p:spPr>
        <p:txBody>
          <a:bodyPr anchor="b"/>
          <a:lstStyle>
            <a:lvl1pPr algn="l">
              <a:defRPr sz="802"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1283"/>
            </a:lvl1pPr>
            <a:lvl2pPr marL="183341" indent="0">
              <a:buNone/>
              <a:defRPr sz="1123"/>
            </a:lvl2pPr>
            <a:lvl3pPr marL="366682" indent="0">
              <a:buNone/>
              <a:defRPr sz="962"/>
            </a:lvl3pPr>
            <a:lvl4pPr marL="550023" indent="0">
              <a:buNone/>
              <a:defRPr sz="802"/>
            </a:lvl4pPr>
            <a:lvl5pPr marL="733364" indent="0">
              <a:buNone/>
              <a:defRPr sz="802"/>
            </a:lvl5pPr>
            <a:lvl6pPr marL="916705" indent="0">
              <a:buNone/>
              <a:defRPr sz="802"/>
            </a:lvl6pPr>
            <a:lvl7pPr marL="1100046" indent="0">
              <a:buNone/>
              <a:defRPr sz="802"/>
            </a:lvl7pPr>
            <a:lvl8pPr marL="1283388" indent="0">
              <a:buNone/>
              <a:defRPr sz="802"/>
            </a:lvl8pPr>
            <a:lvl9pPr marL="1466729" indent="0">
              <a:buNone/>
              <a:defRPr sz="802"/>
            </a:lvl9pPr>
          </a:lstStyle>
          <a:p>
            <a:endParaRPr lang="en-US"/>
          </a:p>
        </p:txBody>
      </p:sp>
      <p:sp>
        <p:nvSpPr>
          <p:cNvPr id="4" name="Text Placeholder 3"/>
          <p:cNvSpPr>
            <a:spLocks noGrp="1"/>
          </p:cNvSpPr>
          <p:nvPr>
            <p:ph type="body" sz="half" idx="2"/>
          </p:nvPr>
        </p:nvSpPr>
        <p:spPr>
          <a:xfrm>
            <a:off x="1194859" y="3578226"/>
            <a:ext cx="3657600" cy="536575"/>
          </a:xfrm>
        </p:spPr>
        <p:txBody>
          <a:bodyPr/>
          <a:lstStyle>
            <a:lvl1pPr marL="0" indent="0">
              <a:buNone/>
              <a:defRPr sz="561"/>
            </a:lvl1pPr>
            <a:lvl2pPr marL="183341" indent="0">
              <a:buNone/>
              <a:defRPr sz="481"/>
            </a:lvl2pPr>
            <a:lvl3pPr marL="366682" indent="0">
              <a:buNone/>
              <a:defRPr sz="401"/>
            </a:lvl3pPr>
            <a:lvl4pPr marL="550023" indent="0">
              <a:buNone/>
              <a:defRPr sz="361"/>
            </a:lvl4pPr>
            <a:lvl5pPr marL="733364" indent="0">
              <a:buNone/>
              <a:defRPr sz="361"/>
            </a:lvl5pPr>
            <a:lvl6pPr marL="916705" indent="0">
              <a:buNone/>
              <a:defRPr sz="361"/>
            </a:lvl6pPr>
            <a:lvl7pPr marL="1100046" indent="0">
              <a:buNone/>
              <a:defRPr sz="361"/>
            </a:lvl7pPr>
            <a:lvl8pPr marL="1283388" indent="0">
              <a:buNone/>
              <a:defRPr sz="361"/>
            </a:lvl8pPr>
            <a:lvl9pPr marL="1466729" indent="0">
              <a:buNone/>
              <a:defRPr sz="361"/>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1"/>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8"/>
            <a:ext cx="1422400" cy="243417"/>
          </a:xfrm>
          <a:prstGeom prst="rect">
            <a:avLst/>
          </a:prstGeom>
        </p:spPr>
        <p:txBody>
          <a:bodyPr vert="horz" lIns="91440" tIns="45720" rIns="91440" bIns="45720" rtlCol="0" anchor="ctr"/>
          <a:lstStyle>
            <a:lvl1pPr algn="l">
              <a:defRPr sz="481">
                <a:solidFill>
                  <a:schemeClr val="tx1">
                    <a:tint val="75000"/>
                  </a:schemeClr>
                </a:solidFill>
              </a:defRPr>
            </a:lvl1pPr>
          </a:lstStyle>
          <a:p>
            <a:fld id="{1D8BD707-D9CF-40AE-B4C6-C98DA3205C09}" type="datetimeFigureOut">
              <a:rPr lang="en-US" smtClean="0"/>
              <a:pPr/>
              <a:t>4/2/24</a:t>
            </a:fld>
            <a:endParaRPr lang="en-US"/>
          </a:p>
        </p:txBody>
      </p:sp>
      <p:sp>
        <p:nvSpPr>
          <p:cNvPr id="5" name="Footer Placeholder 4"/>
          <p:cNvSpPr>
            <a:spLocks noGrp="1"/>
          </p:cNvSpPr>
          <p:nvPr>
            <p:ph type="ftr" sz="quarter" idx="3"/>
          </p:nvPr>
        </p:nvSpPr>
        <p:spPr>
          <a:xfrm>
            <a:off x="2082800" y="4237568"/>
            <a:ext cx="1930400" cy="243417"/>
          </a:xfrm>
          <a:prstGeom prst="rect">
            <a:avLst/>
          </a:prstGeom>
        </p:spPr>
        <p:txBody>
          <a:bodyPr vert="horz" lIns="91440" tIns="45720" rIns="91440" bIns="45720" rtlCol="0" anchor="ctr"/>
          <a:lstStyle>
            <a:lvl1pPr algn="ctr">
              <a:defRPr sz="48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8"/>
            <a:ext cx="1422400" cy="243417"/>
          </a:xfrm>
          <a:prstGeom prst="rect">
            <a:avLst/>
          </a:prstGeom>
        </p:spPr>
        <p:txBody>
          <a:bodyPr vert="horz" lIns="91440" tIns="45720" rIns="91440" bIns="45720" rtlCol="0" anchor="ctr"/>
          <a:lstStyle>
            <a:lvl1pPr algn="r">
              <a:defRPr sz="481">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6682" rtl="0" eaLnBrk="1" latinLnBrk="0" hangingPunct="1">
        <a:spcBef>
          <a:spcPct val="0"/>
        </a:spcBef>
        <a:buNone/>
        <a:defRPr sz="1764" kern="1200">
          <a:solidFill>
            <a:schemeClr val="tx1"/>
          </a:solidFill>
          <a:latin typeface="+mj-lt"/>
          <a:ea typeface="+mj-ea"/>
          <a:cs typeface="+mj-cs"/>
        </a:defRPr>
      </a:lvl1pPr>
    </p:titleStyle>
    <p:bodyStyle>
      <a:lvl1pPr marL="137506" indent="-137506" algn="l" defTabSz="366682" rtl="0" eaLnBrk="1" latinLnBrk="0" hangingPunct="1">
        <a:spcBef>
          <a:spcPct val="20000"/>
        </a:spcBef>
        <a:buFont typeface="Arial" pitchFamily="34" charset="0"/>
        <a:buChar char="•"/>
        <a:defRPr sz="1283" kern="1200">
          <a:solidFill>
            <a:schemeClr val="tx1"/>
          </a:solidFill>
          <a:latin typeface="+mn-lt"/>
          <a:ea typeface="+mn-ea"/>
          <a:cs typeface="+mn-cs"/>
        </a:defRPr>
      </a:lvl1pPr>
      <a:lvl2pPr marL="297930" indent="-114589" algn="l" defTabSz="366682" rtl="0" eaLnBrk="1" latinLnBrk="0" hangingPunct="1">
        <a:spcBef>
          <a:spcPct val="20000"/>
        </a:spcBef>
        <a:buFont typeface="Arial" pitchFamily="34" charset="0"/>
        <a:buChar char="–"/>
        <a:defRPr sz="1123" kern="1200">
          <a:solidFill>
            <a:schemeClr val="tx1"/>
          </a:solidFill>
          <a:latin typeface="+mn-lt"/>
          <a:ea typeface="+mn-ea"/>
          <a:cs typeface="+mn-cs"/>
        </a:defRPr>
      </a:lvl2pPr>
      <a:lvl3pPr marL="458353" indent="-91671" algn="l" defTabSz="366682" rtl="0" eaLnBrk="1" latinLnBrk="0" hangingPunct="1">
        <a:spcBef>
          <a:spcPct val="20000"/>
        </a:spcBef>
        <a:buFont typeface="Arial" pitchFamily="34" charset="0"/>
        <a:buChar char="•"/>
        <a:defRPr sz="962" kern="1200">
          <a:solidFill>
            <a:schemeClr val="tx1"/>
          </a:solidFill>
          <a:latin typeface="+mn-lt"/>
          <a:ea typeface="+mn-ea"/>
          <a:cs typeface="+mn-cs"/>
        </a:defRPr>
      </a:lvl3pPr>
      <a:lvl4pPr marL="641694"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4pPr>
      <a:lvl5pPr marL="825035"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5pPr>
      <a:lvl6pPr marL="1008376"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6pPr>
      <a:lvl7pPr marL="1191717"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7pPr>
      <a:lvl8pPr marL="1375058"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8pPr>
      <a:lvl9pPr marL="1558400" indent="-91671" algn="l" defTabSz="366682" rtl="0" eaLnBrk="1" latinLnBrk="0" hangingPunct="1">
        <a:spcBef>
          <a:spcPct val="20000"/>
        </a:spcBef>
        <a:buFont typeface="Arial" pitchFamily="34" charset="0"/>
        <a:buChar char="•"/>
        <a:defRPr sz="802" kern="1200">
          <a:solidFill>
            <a:schemeClr val="tx1"/>
          </a:solidFill>
          <a:latin typeface="+mn-lt"/>
          <a:ea typeface="+mn-ea"/>
          <a:cs typeface="+mn-cs"/>
        </a:defRPr>
      </a:lvl9pPr>
    </p:bodyStyle>
    <p:otherStyle>
      <a:defPPr>
        <a:defRPr lang="en-US"/>
      </a:defPPr>
      <a:lvl1pPr marL="0" algn="l" defTabSz="366682" rtl="0" eaLnBrk="1" latinLnBrk="0" hangingPunct="1">
        <a:defRPr sz="722" kern="1200">
          <a:solidFill>
            <a:schemeClr val="tx1"/>
          </a:solidFill>
          <a:latin typeface="+mn-lt"/>
          <a:ea typeface="+mn-ea"/>
          <a:cs typeface="+mn-cs"/>
        </a:defRPr>
      </a:lvl1pPr>
      <a:lvl2pPr marL="183341" algn="l" defTabSz="366682" rtl="0" eaLnBrk="1" latinLnBrk="0" hangingPunct="1">
        <a:defRPr sz="722" kern="1200">
          <a:solidFill>
            <a:schemeClr val="tx1"/>
          </a:solidFill>
          <a:latin typeface="+mn-lt"/>
          <a:ea typeface="+mn-ea"/>
          <a:cs typeface="+mn-cs"/>
        </a:defRPr>
      </a:lvl2pPr>
      <a:lvl3pPr marL="366682" algn="l" defTabSz="366682" rtl="0" eaLnBrk="1" latinLnBrk="0" hangingPunct="1">
        <a:defRPr sz="722" kern="1200">
          <a:solidFill>
            <a:schemeClr val="tx1"/>
          </a:solidFill>
          <a:latin typeface="+mn-lt"/>
          <a:ea typeface="+mn-ea"/>
          <a:cs typeface="+mn-cs"/>
        </a:defRPr>
      </a:lvl3pPr>
      <a:lvl4pPr marL="550023" algn="l" defTabSz="366682" rtl="0" eaLnBrk="1" latinLnBrk="0" hangingPunct="1">
        <a:defRPr sz="722" kern="1200">
          <a:solidFill>
            <a:schemeClr val="tx1"/>
          </a:solidFill>
          <a:latin typeface="+mn-lt"/>
          <a:ea typeface="+mn-ea"/>
          <a:cs typeface="+mn-cs"/>
        </a:defRPr>
      </a:lvl4pPr>
      <a:lvl5pPr marL="733364" algn="l" defTabSz="366682" rtl="0" eaLnBrk="1" latinLnBrk="0" hangingPunct="1">
        <a:defRPr sz="722" kern="1200">
          <a:solidFill>
            <a:schemeClr val="tx1"/>
          </a:solidFill>
          <a:latin typeface="+mn-lt"/>
          <a:ea typeface="+mn-ea"/>
          <a:cs typeface="+mn-cs"/>
        </a:defRPr>
      </a:lvl5pPr>
      <a:lvl6pPr marL="916705" algn="l" defTabSz="366682" rtl="0" eaLnBrk="1" latinLnBrk="0" hangingPunct="1">
        <a:defRPr sz="722" kern="1200">
          <a:solidFill>
            <a:schemeClr val="tx1"/>
          </a:solidFill>
          <a:latin typeface="+mn-lt"/>
          <a:ea typeface="+mn-ea"/>
          <a:cs typeface="+mn-cs"/>
        </a:defRPr>
      </a:lvl6pPr>
      <a:lvl7pPr marL="1100046" algn="l" defTabSz="366682" rtl="0" eaLnBrk="1" latinLnBrk="0" hangingPunct="1">
        <a:defRPr sz="722" kern="1200">
          <a:solidFill>
            <a:schemeClr val="tx1"/>
          </a:solidFill>
          <a:latin typeface="+mn-lt"/>
          <a:ea typeface="+mn-ea"/>
          <a:cs typeface="+mn-cs"/>
        </a:defRPr>
      </a:lvl7pPr>
      <a:lvl8pPr marL="1283388" algn="l" defTabSz="366682" rtl="0" eaLnBrk="1" latinLnBrk="0" hangingPunct="1">
        <a:defRPr sz="722" kern="1200">
          <a:solidFill>
            <a:schemeClr val="tx1"/>
          </a:solidFill>
          <a:latin typeface="+mn-lt"/>
          <a:ea typeface="+mn-ea"/>
          <a:cs typeface="+mn-cs"/>
        </a:defRPr>
      </a:lvl8pPr>
      <a:lvl9pPr marL="1466729" algn="l" defTabSz="366682" rtl="0" eaLnBrk="1" latinLnBrk="0" hangingPunct="1">
        <a:defRPr sz="72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1215" y="6263188"/>
            <a:ext cx="1052008" cy="454636"/>
          </a:xfrm>
          <a:custGeom>
            <a:avLst/>
            <a:gdLst/>
            <a:ahLst/>
            <a:cxnLst/>
            <a:rect l="l" t="t" r="r" b="b"/>
            <a:pathLst>
              <a:path w="2623446" h="1133750">
                <a:moveTo>
                  <a:pt x="0" y="0"/>
                </a:moveTo>
                <a:lnTo>
                  <a:pt x="2623446" y="0"/>
                </a:lnTo>
                <a:lnTo>
                  <a:pt x="2623446" y="1133750"/>
                </a:lnTo>
                <a:lnTo>
                  <a:pt x="0" y="1133750"/>
                </a:lnTo>
                <a:lnTo>
                  <a:pt x="0" y="0"/>
                </a:lnTo>
                <a:close/>
              </a:path>
            </a:pathLst>
          </a:custGeom>
          <a:blipFill>
            <a:blip r:embed="rId2"/>
            <a:stretch>
              <a:fillRect/>
            </a:stretch>
          </a:blipFill>
        </p:spPr>
        <p:txBody>
          <a:bodyPr/>
          <a:lstStyle/>
          <a:p>
            <a:endParaRPr lang="en-US" sz="558"/>
          </a:p>
        </p:txBody>
      </p:sp>
      <p:sp>
        <p:nvSpPr>
          <p:cNvPr id="3" name="TextBox 3"/>
          <p:cNvSpPr txBox="1"/>
          <p:nvPr/>
        </p:nvSpPr>
        <p:spPr>
          <a:xfrm>
            <a:off x="1251155" y="6248400"/>
            <a:ext cx="4239000" cy="469424"/>
          </a:xfrm>
          <a:prstGeom prst="rect">
            <a:avLst/>
          </a:prstGeom>
        </p:spPr>
        <p:txBody>
          <a:bodyPr wrap="square" lIns="0" tIns="0" rIns="0" bIns="0" rtlCol="0" anchor="t">
            <a:spAutoFit/>
          </a:bodyPr>
          <a:lstStyle/>
          <a:p>
            <a:pPr>
              <a:lnSpc>
                <a:spcPts val="1902"/>
              </a:lnSpc>
              <a:spcBef>
                <a:spcPct val="0"/>
              </a:spcBef>
            </a:pPr>
            <a:r>
              <a:rPr lang="en-US" sz="1358" dirty="0">
                <a:solidFill>
                  <a:srgbClr val="09203B"/>
                </a:solidFill>
                <a:latin typeface="Montserrat Bold"/>
              </a:rPr>
              <a:t>SOAP 2024 </a:t>
            </a:r>
            <a:r>
              <a:rPr lang="en-US" sz="1358" dirty="0">
                <a:solidFill>
                  <a:srgbClr val="09203B"/>
                </a:solidFill>
                <a:latin typeface="Montserrat Ultra-Bold"/>
              </a:rPr>
              <a:t>ANNUAL MEETING</a:t>
            </a:r>
          </a:p>
          <a:p>
            <a:pPr>
              <a:lnSpc>
                <a:spcPts val="1902"/>
              </a:lnSpc>
              <a:spcBef>
                <a:spcPct val="0"/>
              </a:spcBef>
            </a:pPr>
            <a:endParaRPr lang="en-US" sz="1358" dirty="0">
              <a:solidFill>
                <a:srgbClr val="09203B"/>
              </a:solidFill>
              <a:latin typeface="Montserrat Bold"/>
            </a:endParaRPr>
          </a:p>
        </p:txBody>
      </p:sp>
      <p:sp>
        <p:nvSpPr>
          <p:cNvPr id="5" name="AutoShape 5"/>
          <p:cNvSpPr/>
          <p:nvPr/>
        </p:nvSpPr>
        <p:spPr>
          <a:xfrm flipV="1">
            <a:off x="1219200" y="6629400"/>
            <a:ext cx="10972800" cy="602"/>
          </a:xfrm>
          <a:prstGeom prst="line">
            <a:avLst/>
          </a:prstGeom>
          <a:ln w="200025" cap="flat">
            <a:solidFill>
              <a:srgbClr val="ED8F28"/>
            </a:solidFill>
            <a:prstDash val="solid"/>
            <a:headEnd type="none" w="sm" len="sm"/>
            <a:tailEnd type="none" w="sm" len="sm"/>
          </a:ln>
        </p:spPr>
        <p:txBody>
          <a:bodyPr/>
          <a:lstStyle/>
          <a:p>
            <a:endParaRPr lang="en-US" sz="558"/>
          </a:p>
        </p:txBody>
      </p:sp>
      <p:sp>
        <p:nvSpPr>
          <p:cNvPr id="6" name="Rectangle: Rounded Corners 3">
            <a:extLst>
              <a:ext uri="{FF2B5EF4-FFF2-40B4-BE49-F238E27FC236}">
                <a16:creationId xmlns:a16="http://schemas.microsoft.com/office/drawing/2014/main" id="{F14DF40B-381B-C3BF-CAC1-243FC7D3175E}"/>
              </a:ext>
            </a:extLst>
          </p:cNvPr>
          <p:cNvSpPr/>
          <p:nvPr/>
        </p:nvSpPr>
        <p:spPr>
          <a:xfrm>
            <a:off x="611811" y="584016"/>
            <a:ext cx="5254306" cy="2766551"/>
          </a:xfrm>
          <a:prstGeom prst="roundRect">
            <a:avLst/>
          </a:prstGeom>
          <a:solidFill>
            <a:schemeClr val="tx2">
              <a:lumMod val="50000"/>
              <a:lumOff val="50000"/>
              <a:alpha val="15651"/>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highlight>
                <a:srgbClr val="00FFFF"/>
              </a:highlight>
            </a:endParaRPr>
          </a:p>
        </p:txBody>
      </p:sp>
      <p:pic>
        <p:nvPicPr>
          <p:cNvPr id="8" name="Content Placeholder 3">
            <a:extLst>
              <a:ext uri="{FF2B5EF4-FFF2-40B4-BE49-F238E27FC236}">
                <a16:creationId xmlns:a16="http://schemas.microsoft.com/office/drawing/2014/main" id="{B42AD8D7-7B23-7125-7E9B-86D5F1CEF598}"/>
              </a:ext>
            </a:extLst>
          </p:cNvPr>
          <p:cNvPicPr>
            <a:picLocks noChangeAspect="1"/>
          </p:cNvPicPr>
          <p:nvPr/>
        </p:nvPicPr>
        <p:blipFill rotWithShape="1">
          <a:blip r:embed="rId3"/>
          <a:srcRect t="26100" b="26280"/>
          <a:stretch/>
        </p:blipFill>
        <p:spPr>
          <a:xfrm>
            <a:off x="6781800" y="132403"/>
            <a:ext cx="4351338" cy="2072081"/>
          </a:xfrm>
          <a:prstGeom prst="rect">
            <a:avLst/>
          </a:prstGeom>
        </p:spPr>
      </p:pic>
      <p:pic>
        <p:nvPicPr>
          <p:cNvPr id="9" name="Picture 2" descr="Texas A&amp;M School of Medicine">
            <a:extLst>
              <a:ext uri="{FF2B5EF4-FFF2-40B4-BE49-F238E27FC236}">
                <a16:creationId xmlns:a16="http://schemas.microsoft.com/office/drawing/2014/main" id="{56399298-5509-EA73-C2F1-0069535AB0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0768" y="2098486"/>
            <a:ext cx="3775658" cy="1252081"/>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4">
            <a:extLst>
              <a:ext uri="{FF2B5EF4-FFF2-40B4-BE49-F238E27FC236}">
                <a16:creationId xmlns:a16="http://schemas.microsoft.com/office/drawing/2014/main" id="{2371BBCF-98F2-5B10-1C52-DA75A94A6DF2}"/>
              </a:ext>
            </a:extLst>
          </p:cNvPr>
          <p:cNvSpPr/>
          <p:nvPr/>
        </p:nvSpPr>
        <p:spPr>
          <a:xfrm>
            <a:off x="611811" y="3496637"/>
            <a:ext cx="5254306" cy="2659727"/>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0787EB1-CD67-F8E1-F766-7F7B99BD8B74}"/>
              </a:ext>
            </a:extLst>
          </p:cNvPr>
          <p:cNvSpPr txBox="1"/>
          <p:nvPr/>
        </p:nvSpPr>
        <p:spPr>
          <a:xfrm>
            <a:off x="830510" y="2724817"/>
            <a:ext cx="4957894" cy="584775"/>
          </a:xfrm>
          <a:prstGeom prst="rect">
            <a:avLst/>
          </a:prstGeom>
          <a:noFill/>
        </p:spPr>
        <p:txBody>
          <a:bodyPr wrap="square" rtlCol="0">
            <a:spAutoFit/>
          </a:bodyPr>
          <a:lstStyle/>
          <a:p>
            <a:pPr algn="ctr"/>
            <a:r>
              <a:rPr lang="en-US" sz="1600" baseline="30000" dirty="0">
                <a:latin typeface="Times New Roman" panose="02020603050405020304" pitchFamily="18" charset="0"/>
                <a:cs typeface="Times New Roman" panose="02020603050405020304" pitchFamily="18" charset="0"/>
              </a:rPr>
              <a:t>1</a:t>
            </a:r>
            <a:r>
              <a:rPr lang="en-US" sz="1600" dirty="0">
                <a:latin typeface="Times New Roman" panose="02020603050405020304" pitchFamily="18" charset="0"/>
                <a:cs typeface="Times New Roman" panose="02020603050405020304" pitchFamily="18" charset="0"/>
              </a:rPr>
              <a:t>Texas A&amp;M School of </a:t>
            </a:r>
            <a:r>
              <a:rPr lang="en-US" sz="1400" dirty="0">
                <a:latin typeface="Times New Roman" panose="02020603050405020304" pitchFamily="18" charset="0"/>
                <a:cs typeface="Times New Roman" panose="02020603050405020304" pitchFamily="18" charset="0"/>
              </a:rPr>
              <a:t>Medicine</a:t>
            </a:r>
            <a:r>
              <a:rPr lang="en-US" sz="1600" dirty="0">
                <a:latin typeface="Times New Roman" panose="02020603050405020304" pitchFamily="18" charset="0"/>
                <a:cs typeface="Times New Roman" panose="02020603050405020304" pitchFamily="18" charset="0"/>
              </a:rPr>
              <a:t>, Bryan, TX, USA, </a:t>
            </a:r>
            <a:r>
              <a:rPr lang="en-US" sz="1600" baseline="30000" dirty="0">
                <a:latin typeface="Times New Roman" panose="02020603050405020304" pitchFamily="18" charset="0"/>
                <a:cs typeface="Times New Roman" panose="02020603050405020304" pitchFamily="18" charset="0"/>
              </a:rPr>
              <a:t>2</a:t>
            </a:r>
            <a:r>
              <a:rPr lang="en-US" sz="1600" dirty="0">
                <a:latin typeface="Times New Roman" panose="02020603050405020304" pitchFamily="18" charset="0"/>
                <a:cs typeface="Times New Roman" panose="02020603050405020304" pitchFamily="18" charset="0"/>
              </a:rPr>
              <a:t>Baylor Scott &amp; White, Temple, TX, USA</a:t>
            </a:r>
            <a:endParaRPr lang="en-US" sz="1600" dirty="0"/>
          </a:p>
        </p:txBody>
      </p:sp>
      <p:sp>
        <p:nvSpPr>
          <p:cNvPr id="13" name="TextBox 12">
            <a:extLst>
              <a:ext uri="{FF2B5EF4-FFF2-40B4-BE49-F238E27FC236}">
                <a16:creationId xmlns:a16="http://schemas.microsoft.com/office/drawing/2014/main" id="{46B99CE5-1F85-A108-2F74-68D167703F66}"/>
              </a:ext>
            </a:extLst>
          </p:cNvPr>
          <p:cNvSpPr txBox="1"/>
          <p:nvPr/>
        </p:nvSpPr>
        <p:spPr>
          <a:xfrm>
            <a:off x="830510" y="2012739"/>
            <a:ext cx="4957894" cy="861774"/>
          </a:xfrm>
          <a:prstGeom prst="rect">
            <a:avLst/>
          </a:prstGeom>
          <a:noFill/>
        </p:spPr>
        <p:txBody>
          <a:bodyPr wrap="square" rtlCol="0">
            <a:spAutoFit/>
          </a:bodyPr>
          <a:lstStyle/>
          <a:p>
            <a:pPr algn="ct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Foster M</a:t>
            </a: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Hudson K</a:t>
            </a:r>
            <a:r>
              <a:rPr lang="en-US" sz="16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Ehrig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JC, Sharpe EE, Shaver C,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Hofkamp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MP</a:t>
            </a:r>
          </a:p>
          <a:p>
            <a:endParaRPr lang="en-US" dirty="0"/>
          </a:p>
        </p:txBody>
      </p:sp>
      <p:sp>
        <p:nvSpPr>
          <p:cNvPr id="15" name="TextBox 14">
            <a:extLst>
              <a:ext uri="{FF2B5EF4-FFF2-40B4-BE49-F238E27FC236}">
                <a16:creationId xmlns:a16="http://schemas.microsoft.com/office/drawing/2014/main" id="{E443E865-E874-7D4B-65F4-9742AE5EDF91}"/>
              </a:ext>
            </a:extLst>
          </p:cNvPr>
          <p:cNvSpPr txBox="1"/>
          <p:nvPr/>
        </p:nvSpPr>
        <p:spPr>
          <a:xfrm>
            <a:off x="761301" y="602673"/>
            <a:ext cx="4957894" cy="1323439"/>
          </a:xfrm>
          <a:prstGeom prst="rect">
            <a:avLst/>
          </a:prstGeom>
          <a:noFill/>
        </p:spPr>
        <p:txBody>
          <a:bodyPr wrap="square" rtlCol="0">
            <a:spAutoFit/>
          </a:bodyPr>
          <a:lstStyle/>
          <a:p>
            <a:pPr marL="0" marR="0" algn="ctr">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Failure rates of single injection spinal and combined spinal epidural anesthesia for postpartum tubal ligation: a single center observational study </a:t>
            </a:r>
          </a:p>
        </p:txBody>
      </p:sp>
      <p:sp>
        <p:nvSpPr>
          <p:cNvPr id="16" name="TextBox 15">
            <a:extLst>
              <a:ext uri="{FF2B5EF4-FFF2-40B4-BE49-F238E27FC236}">
                <a16:creationId xmlns:a16="http://schemas.microsoft.com/office/drawing/2014/main" id="{37273FD8-DDB6-4882-367F-847C9E781F78}"/>
              </a:ext>
            </a:extLst>
          </p:cNvPr>
          <p:cNvSpPr txBox="1"/>
          <p:nvPr/>
        </p:nvSpPr>
        <p:spPr>
          <a:xfrm>
            <a:off x="2158765" y="3660689"/>
            <a:ext cx="2315361" cy="461665"/>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Background</a:t>
            </a:r>
          </a:p>
        </p:txBody>
      </p:sp>
      <p:sp>
        <p:nvSpPr>
          <p:cNvPr id="17" name="TextBox 16">
            <a:extLst>
              <a:ext uri="{FF2B5EF4-FFF2-40B4-BE49-F238E27FC236}">
                <a16:creationId xmlns:a16="http://schemas.microsoft.com/office/drawing/2014/main" id="{35FE4809-3781-541E-31B2-430BC9524DAA}"/>
              </a:ext>
            </a:extLst>
          </p:cNvPr>
          <p:cNvSpPr txBox="1"/>
          <p:nvPr/>
        </p:nvSpPr>
        <p:spPr>
          <a:xfrm>
            <a:off x="8074403" y="3660688"/>
            <a:ext cx="2315361" cy="461665"/>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Aim</a:t>
            </a:r>
          </a:p>
        </p:txBody>
      </p:sp>
      <p:sp>
        <p:nvSpPr>
          <p:cNvPr id="19" name="Rectangle: Rounded Corners 5">
            <a:extLst>
              <a:ext uri="{FF2B5EF4-FFF2-40B4-BE49-F238E27FC236}">
                <a16:creationId xmlns:a16="http://schemas.microsoft.com/office/drawing/2014/main" id="{04D7C925-8DBB-DF16-9F84-C9005D12916E}"/>
              </a:ext>
            </a:extLst>
          </p:cNvPr>
          <p:cNvSpPr/>
          <p:nvPr/>
        </p:nvSpPr>
        <p:spPr>
          <a:xfrm>
            <a:off x="6526985" y="3496637"/>
            <a:ext cx="5284016" cy="265852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8C53714-7B2C-AAAD-AFD9-1DC79CAE9FB9}"/>
              </a:ext>
            </a:extLst>
          </p:cNvPr>
          <p:cNvSpPr txBox="1"/>
          <p:nvPr/>
        </p:nvSpPr>
        <p:spPr>
          <a:xfrm>
            <a:off x="6526985" y="4335339"/>
            <a:ext cx="5209564" cy="1354217"/>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Identify the failure rate of de novo single injection spinal (SIS) and combined spinal epidural (CSE) anesthesia for PPTL at our hospital along with variables that predict failure</a:t>
            </a:r>
          </a:p>
          <a:p>
            <a:endParaRPr lang="en-US" dirty="0"/>
          </a:p>
        </p:txBody>
      </p:sp>
      <p:sp>
        <p:nvSpPr>
          <p:cNvPr id="22" name="TextBox 21">
            <a:extLst>
              <a:ext uri="{FF2B5EF4-FFF2-40B4-BE49-F238E27FC236}">
                <a16:creationId xmlns:a16="http://schemas.microsoft.com/office/drawing/2014/main" id="{66679566-5182-2DFC-F17B-16746DD3B51C}"/>
              </a:ext>
            </a:extLst>
          </p:cNvPr>
          <p:cNvSpPr txBox="1"/>
          <p:nvPr/>
        </p:nvSpPr>
        <p:spPr>
          <a:xfrm>
            <a:off x="711663" y="4072419"/>
            <a:ext cx="5209564"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Postpartum tubal ligations (PPTL) have been performed with the utilization of neuraxial anesthesia, although the optimal anesthetic technique is stil</a:t>
            </a:r>
            <a:r>
              <a:rPr lang="en-US" sz="1600" dirty="0">
                <a:latin typeface="Times New Roman" panose="02020603050405020304" pitchFamily="18" charset="0"/>
                <a:ea typeface="Calibri" panose="020F0502020204030204" pitchFamily="34" charset="0"/>
                <a:cs typeface="Times New Roman" panose="02020603050405020304" pitchFamily="18" charset="0"/>
              </a:rPr>
              <a:t>l being debated</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Previous studies reported a 15% failure rate for de novo spinal anesthesia for PPTL</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Identifying failure rates of de novo SIS and CSE for PPTL can improve future practices and outcomes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1215" y="6263188"/>
            <a:ext cx="1052008" cy="454636"/>
          </a:xfrm>
          <a:custGeom>
            <a:avLst/>
            <a:gdLst/>
            <a:ahLst/>
            <a:cxnLst/>
            <a:rect l="l" t="t" r="r" b="b"/>
            <a:pathLst>
              <a:path w="2623446" h="1133750">
                <a:moveTo>
                  <a:pt x="0" y="0"/>
                </a:moveTo>
                <a:lnTo>
                  <a:pt x="2623446" y="0"/>
                </a:lnTo>
                <a:lnTo>
                  <a:pt x="2623446" y="1133750"/>
                </a:lnTo>
                <a:lnTo>
                  <a:pt x="0" y="1133750"/>
                </a:lnTo>
                <a:lnTo>
                  <a:pt x="0" y="0"/>
                </a:lnTo>
                <a:close/>
              </a:path>
            </a:pathLst>
          </a:custGeom>
          <a:blipFill>
            <a:blip r:embed="rId2"/>
            <a:stretch>
              <a:fillRect/>
            </a:stretch>
          </a:blipFill>
        </p:spPr>
        <p:txBody>
          <a:bodyPr/>
          <a:lstStyle/>
          <a:p>
            <a:endParaRPr lang="en-US" sz="558"/>
          </a:p>
        </p:txBody>
      </p:sp>
      <p:sp>
        <p:nvSpPr>
          <p:cNvPr id="3" name="TextBox 3"/>
          <p:cNvSpPr txBox="1"/>
          <p:nvPr/>
        </p:nvSpPr>
        <p:spPr>
          <a:xfrm>
            <a:off x="1251155" y="6248400"/>
            <a:ext cx="4239000" cy="469424"/>
          </a:xfrm>
          <a:prstGeom prst="rect">
            <a:avLst/>
          </a:prstGeom>
        </p:spPr>
        <p:txBody>
          <a:bodyPr wrap="square" lIns="0" tIns="0" rIns="0" bIns="0" rtlCol="0" anchor="t">
            <a:spAutoFit/>
          </a:bodyPr>
          <a:lstStyle/>
          <a:p>
            <a:pPr>
              <a:lnSpc>
                <a:spcPts val="1902"/>
              </a:lnSpc>
              <a:spcBef>
                <a:spcPct val="0"/>
              </a:spcBef>
            </a:pPr>
            <a:r>
              <a:rPr lang="en-US" sz="1358" dirty="0">
                <a:solidFill>
                  <a:srgbClr val="09203B"/>
                </a:solidFill>
                <a:latin typeface="Montserrat Bold"/>
              </a:rPr>
              <a:t>SOAP 2024 </a:t>
            </a:r>
            <a:r>
              <a:rPr lang="en-US" sz="1358" dirty="0">
                <a:solidFill>
                  <a:srgbClr val="09203B"/>
                </a:solidFill>
                <a:latin typeface="Montserrat Ultra-Bold"/>
              </a:rPr>
              <a:t>ANNUAL MEETING</a:t>
            </a:r>
          </a:p>
          <a:p>
            <a:pPr>
              <a:lnSpc>
                <a:spcPts val="1902"/>
              </a:lnSpc>
              <a:spcBef>
                <a:spcPct val="0"/>
              </a:spcBef>
            </a:pPr>
            <a:endParaRPr lang="en-US" sz="1358" dirty="0">
              <a:solidFill>
                <a:srgbClr val="09203B"/>
              </a:solidFill>
              <a:latin typeface="Montserrat Bold"/>
            </a:endParaRPr>
          </a:p>
        </p:txBody>
      </p:sp>
      <p:sp>
        <p:nvSpPr>
          <p:cNvPr id="5" name="AutoShape 5"/>
          <p:cNvSpPr/>
          <p:nvPr/>
        </p:nvSpPr>
        <p:spPr>
          <a:xfrm flipV="1">
            <a:off x="1219200" y="6629400"/>
            <a:ext cx="10972800" cy="602"/>
          </a:xfrm>
          <a:prstGeom prst="line">
            <a:avLst/>
          </a:prstGeom>
          <a:ln w="200025" cap="flat">
            <a:solidFill>
              <a:srgbClr val="ED8F28"/>
            </a:solidFill>
            <a:prstDash val="solid"/>
            <a:headEnd type="none" w="sm" len="sm"/>
            <a:tailEnd type="none" w="sm" len="sm"/>
          </a:ln>
        </p:spPr>
        <p:txBody>
          <a:bodyPr/>
          <a:lstStyle/>
          <a:p>
            <a:endParaRPr lang="en-US" sz="558"/>
          </a:p>
        </p:txBody>
      </p:sp>
      <p:sp>
        <p:nvSpPr>
          <p:cNvPr id="4" name="Rectangle: Rounded Corners 1">
            <a:extLst>
              <a:ext uri="{FF2B5EF4-FFF2-40B4-BE49-F238E27FC236}">
                <a16:creationId xmlns:a16="http://schemas.microsoft.com/office/drawing/2014/main" id="{CCD8850E-5B56-9821-6751-ACD47A99D8A3}"/>
              </a:ext>
            </a:extLst>
          </p:cNvPr>
          <p:cNvSpPr/>
          <p:nvPr/>
        </p:nvSpPr>
        <p:spPr>
          <a:xfrm>
            <a:off x="513126" y="327171"/>
            <a:ext cx="11165747" cy="931178"/>
          </a:xfrm>
          <a:prstGeom prst="roundRect">
            <a:avLst/>
          </a:prstGeom>
          <a:solidFill>
            <a:schemeClr val="tx2">
              <a:lumMod val="50000"/>
              <a:lumOff val="50000"/>
              <a:alpha val="16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16CE483-F1BC-5E61-9023-7C0A5B2F6E91}"/>
              </a:ext>
            </a:extLst>
          </p:cNvPr>
          <p:cNvSpPr txBox="1"/>
          <p:nvPr/>
        </p:nvSpPr>
        <p:spPr>
          <a:xfrm>
            <a:off x="697683" y="495082"/>
            <a:ext cx="10796631" cy="646331"/>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Study Design </a:t>
            </a:r>
          </a:p>
        </p:txBody>
      </p:sp>
      <p:sp>
        <p:nvSpPr>
          <p:cNvPr id="12" name="Rectangle: Rounded Corners 2">
            <a:extLst>
              <a:ext uri="{FF2B5EF4-FFF2-40B4-BE49-F238E27FC236}">
                <a16:creationId xmlns:a16="http://schemas.microsoft.com/office/drawing/2014/main" id="{EE92FEFB-0FDE-8D4C-04D1-6113F1B24D35}"/>
              </a:ext>
            </a:extLst>
          </p:cNvPr>
          <p:cNvSpPr/>
          <p:nvPr/>
        </p:nvSpPr>
        <p:spPr>
          <a:xfrm>
            <a:off x="513126" y="1670807"/>
            <a:ext cx="11297874" cy="4474241"/>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67E6BBC-764A-957C-A61D-0970A9EA266A}"/>
              </a:ext>
            </a:extLst>
          </p:cNvPr>
          <p:cNvSpPr txBox="1"/>
          <p:nvPr/>
        </p:nvSpPr>
        <p:spPr>
          <a:xfrm>
            <a:off x="4518867" y="1670807"/>
            <a:ext cx="3154261" cy="584775"/>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Methods</a:t>
            </a:r>
            <a:endParaRPr lang="en-US" sz="3600" b="1" dirty="0">
              <a:latin typeface="Times New Roman" panose="02020603050405020304" pitchFamily="18" charset="0"/>
              <a:cs typeface="Times New Roman" panose="02020603050405020304" pitchFamily="18" charset="0"/>
            </a:endParaRPr>
          </a:p>
        </p:txBody>
      </p:sp>
      <p:graphicFrame>
        <p:nvGraphicFramePr>
          <p:cNvPr id="18" name="Diagram 17">
            <a:extLst>
              <a:ext uri="{FF2B5EF4-FFF2-40B4-BE49-F238E27FC236}">
                <a16:creationId xmlns:a16="http://schemas.microsoft.com/office/drawing/2014/main" id="{E0D80E9F-FB56-D11E-29D1-31E45CDA93D0}"/>
              </a:ext>
            </a:extLst>
          </p:cNvPr>
          <p:cNvGraphicFramePr/>
          <p:nvPr>
            <p:extLst>
              <p:ext uri="{D42A27DB-BD31-4B8C-83A1-F6EECF244321}">
                <p14:modId xmlns:p14="http://schemas.microsoft.com/office/powerpoint/2010/main" val="3220679234"/>
              </p:ext>
            </p:extLst>
          </p:nvPr>
        </p:nvGraphicFramePr>
        <p:xfrm>
          <a:off x="7332402" y="2729596"/>
          <a:ext cx="4129087" cy="2737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TextBox 20">
            <a:extLst>
              <a:ext uri="{FF2B5EF4-FFF2-40B4-BE49-F238E27FC236}">
                <a16:creationId xmlns:a16="http://schemas.microsoft.com/office/drawing/2014/main" id="{C781F185-212A-F478-E361-BC9A33EC7353}"/>
              </a:ext>
            </a:extLst>
          </p:cNvPr>
          <p:cNvSpPr txBox="1"/>
          <p:nvPr/>
        </p:nvSpPr>
        <p:spPr>
          <a:xfrm>
            <a:off x="942819" y="2514671"/>
            <a:ext cx="6172199" cy="4093428"/>
          </a:xfrm>
          <a:prstGeom prst="rect">
            <a:avLst/>
          </a:prstGeom>
          <a:noFill/>
        </p:spPr>
        <p:txBody>
          <a:bodyPr wrap="square" rtlCol="0">
            <a:spAutoFit/>
          </a:bodyPr>
          <a:lstStyle/>
          <a:p>
            <a:pPr marL="4572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Electronic medical records were manually inspected for patients who underwent PPTL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 SIS or CSE anesthesia</a:t>
            </a:r>
            <a:r>
              <a:rPr lang="en-US" sz="2000" dirty="0">
                <a:effectLst/>
                <a:latin typeface="Times New Roman" panose="02020603050405020304" pitchFamily="18" charset="0"/>
                <a:cs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anesthesia from January 1, 2020 to December 31, 2022</a:t>
            </a:r>
            <a:r>
              <a:rPr lang="en-US" sz="2000" dirty="0">
                <a:effectLst/>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Investigator inspected and reported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recorded demographic, physical, and clinical data</a:t>
            </a:r>
          </a:p>
          <a:p>
            <a:pPr marL="457200" indent="-457200">
              <a:buFont typeface="Arial" panose="020B0604020202020204" pitchFamily="34" charset="0"/>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Data was analyzed to assess failure rate using failure criteria</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053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1215" y="6263188"/>
            <a:ext cx="1052008" cy="454636"/>
          </a:xfrm>
          <a:custGeom>
            <a:avLst/>
            <a:gdLst/>
            <a:ahLst/>
            <a:cxnLst/>
            <a:rect l="l" t="t" r="r" b="b"/>
            <a:pathLst>
              <a:path w="2623446" h="1133750">
                <a:moveTo>
                  <a:pt x="0" y="0"/>
                </a:moveTo>
                <a:lnTo>
                  <a:pt x="2623446" y="0"/>
                </a:lnTo>
                <a:lnTo>
                  <a:pt x="2623446" y="1133750"/>
                </a:lnTo>
                <a:lnTo>
                  <a:pt x="0" y="1133750"/>
                </a:lnTo>
                <a:lnTo>
                  <a:pt x="0" y="0"/>
                </a:lnTo>
                <a:close/>
              </a:path>
            </a:pathLst>
          </a:custGeom>
          <a:blipFill>
            <a:blip r:embed="rId2"/>
            <a:stretch>
              <a:fillRect/>
            </a:stretch>
          </a:blipFill>
        </p:spPr>
        <p:txBody>
          <a:bodyPr/>
          <a:lstStyle/>
          <a:p>
            <a:endParaRPr lang="en-US" sz="558"/>
          </a:p>
        </p:txBody>
      </p:sp>
      <p:sp>
        <p:nvSpPr>
          <p:cNvPr id="3" name="TextBox 3"/>
          <p:cNvSpPr txBox="1"/>
          <p:nvPr/>
        </p:nvSpPr>
        <p:spPr>
          <a:xfrm>
            <a:off x="1251155" y="6248400"/>
            <a:ext cx="4239000" cy="469424"/>
          </a:xfrm>
          <a:prstGeom prst="rect">
            <a:avLst/>
          </a:prstGeom>
        </p:spPr>
        <p:txBody>
          <a:bodyPr wrap="square" lIns="0" tIns="0" rIns="0" bIns="0" rtlCol="0" anchor="t">
            <a:spAutoFit/>
          </a:bodyPr>
          <a:lstStyle/>
          <a:p>
            <a:pPr>
              <a:lnSpc>
                <a:spcPts val="1902"/>
              </a:lnSpc>
              <a:spcBef>
                <a:spcPct val="0"/>
              </a:spcBef>
            </a:pPr>
            <a:r>
              <a:rPr lang="en-US" sz="1358" dirty="0">
                <a:solidFill>
                  <a:srgbClr val="09203B"/>
                </a:solidFill>
                <a:latin typeface="Montserrat Bold"/>
              </a:rPr>
              <a:t>SOAP 2024 </a:t>
            </a:r>
            <a:r>
              <a:rPr lang="en-US" sz="1358" dirty="0">
                <a:solidFill>
                  <a:srgbClr val="09203B"/>
                </a:solidFill>
                <a:latin typeface="Montserrat Ultra-Bold"/>
              </a:rPr>
              <a:t>ANNUAL MEETING</a:t>
            </a:r>
          </a:p>
          <a:p>
            <a:pPr>
              <a:lnSpc>
                <a:spcPts val="1902"/>
              </a:lnSpc>
              <a:spcBef>
                <a:spcPct val="0"/>
              </a:spcBef>
            </a:pPr>
            <a:endParaRPr lang="en-US" sz="1358" dirty="0">
              <a:solidFill>
                <a:srgbClr val="09203B"/>
              </a:solidFill>
              <a:latin typeface="Montserrat Bold"/>
            </a:endParaRPr>
          </a:p>
        </p:txBody>
      </p:sp>
      <p:sp>
        <p:nvSpPr>
          <p:cNvPr id="5" name="AutoShape 5"/>
          <p:cNvSpPr/>
          <p:nvPr/>
        </p:nvSpPr>
        <p:spPr>
          <a:xfrm flipV="1">
            <a:off x="1219200" y="6629400"/>
            <a:ext cx="10972800" cy="602"/>
          </a:xfrm>
          <a:prstGeom prst="line">
            <a:avLst/>
          </a:prstGeom>
          <a:ln w="200025" cap="flat">
            <a:solidFill>
              <a:srgbClr val="ED8F28"/>
            </a:solidFill>
            <a:prstDash val="solid"/>
            <a:headEnd type="none" w="sm" len="sm"/>
            <a:tailEnd type="none" w="sm" len="sm"/>
          </a:ln>
        </p:spPr>
        <p:txBody>
          <a:bodyPr/>
          <a:lstStyle/>
          <a:p>
            <a:endParaRPr lang="en-US" sz="558"/>
          </a:p>
        </p:txBody>
      </p:sp>
      <p:sp>
        <p:nvSpPr>
          <p:cNvPr id="4" name="TextBox 3">
            <a:extLst>
              <a:ext uri="{FF2B5EF4-FFF2-40B4-BE49-F238E27FC236}">
                <a16:creationId xmlns:a16="http://schemas.microsoft.com/office/drawing/2014/main" id="{529E3A56-49AF-5B7C-3EB1-D1C7A655913C}"/>
              </a:ext>
            </a:extLst>
          </p:cNvPr>
          <p:cNvSpPr txBox="1"/>
          <p:nvPr/>
        </p:nvSpPr>
        <p:spPr>
          <a:xfrm>
            <a:off x="4412609" y="151002"/>
            <a:ext cx="2894202" cy="646331"/>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Results</a:t>
            </a:r>
          </a:p>
        </p:txBody>
      </p:sp>
      <p:sp>
        <p:nvSpPr>
          <p:cNvPr id="6" name="TextBox 5">
            <a:extLst>
              <a:ext uri="{FF2B5EF4-FFF2-40B4-BE49-F238E27FC236}">
                <a16:creationId xmlns:a16="http://schemas.microsoft.com/office/drawing/2014/main" id="{DDA9F715-EC4D-4720-B8A2-28EE79B623F3}"/>
              </a:ext>
            </a:extLst>
          </p:cNvPr>
          <p:cNvSpPr txBox="1"/>
          <p:nvPr/>
        </p:nvSpPr>
        <p:spPr>
          <a:xfrm>
            <a:off x="1171575" y="751344"/>
            <a:ext cx="10172700" cy="2677656"/>
          </a:xfrm>
          <a:prstGeom prst="rect">
            <a:avLst/>
          </a:prstGeom>
          <a:noFill/>
        </p:spPr>
        <p:txBody>
          <a:bodyPr wrap="square" rtlCol="0">
            <a:spAutoFit/>
          </a:bodyPr>
          <a:lstStyle/>
          <a:p>
            <a:pPr algn="ct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233 patients had PPTL during the study period             26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11.2%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met our definition of failure (N=26)</a:t>
            </a:r>
          </a:p>
          <a:p>
            <a:pPr algn="ctr"/>
            <a:endParaRPr lang="en-US" sz="1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Patients who did and did not have NA failure had interquartile ranges of incision to wound closure times of 24-43 and 23-37 minutes, respectively, was statistically significant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P=0.016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Four of 47 (8.5%) of patients who received CSE had NA failure compared to 22 of 186 (11.8) who had SIS, a difference that was not statistically significant (P=0.614)</a:t>
            </a:r>
            <a:endParaRPr lang="en-US" sz="1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Of the patients who had NA failure,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and four patients had conversion to GA prior to and after skin incision, respectively, nine patients had propofol in doses greater than 10 mg and two patients had inhaled nitrous oxide</a:t>
            </a:r>
            <a:endParaRPr lang="en-US" sz="1800" dirty="0">
              <a:solidFill>
                <a:srgbClr val="000000"/>
              </a:solidFill>
              <a:latin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2A7EEA9B-1A0C-FA62-2444-24D3B9EE35B2}"/>
              </a:ext>
            </a:extLst>
          </p:cNvPr>
          <p:cNvGraphicFramePr>
            <a:graphicFrameLocks noGrp="1"/>
          </p:cNvGraphicFramePr>
          <p:nvPr>
            <p:extLst>
              <p:ext uri="{D42A27DB-BD31-4B8C-83A1-F6EECF244321}">
                <p14:modId xmlns:p14="http://schemas.microsoft.com/office/powerpoint/2010/main" val="2978622536"/>
              </p:ext>
            </p:extLst>
          </p:nvPr>
        </p:nvGraphicFramePr>
        <p:xfrm>
          <a:off x="1784747" y="3262046"/>
          <a:ext cx="8622506" cy="2869067"/>
        </p:xfrm>
        <a:graphic>
          <a:graphicData uri="http://schemas.openxmlformats.org/drawingml/2006/table">
            <a:tbl>
              <a:tblPr firstRow="1" bandRow="1">
                <a:tableStyleId>{5C22544A-7EE6-4342-B048-85BDC9FD1C3A}</a:tableStyleId>
              </a:tblPr>
              <a:tblGrid>
                <a:gridCol w="2874168">
                  <a:extLst>
                    <a:ext uri="{9D8B030D-6E8A-4147-A177-3AD203B41FA5}">
                      <a16:colId xmlns:a16="http://schemas.microsoft.com/office/drawing/2014/main" val="1837110087"/>
                    </a:ext>
                  </a:extLst>
                </a:gridCol>
                <a:gridCol w="1437085">
                  <a:extLst>
                    <a:ext uri="{9D8B030D-6E8A-4147-A177-3AD203B41FA5}">
                      <a16:colId xmlns:a16="http://schemas.microsoft.com/office/drawing/2014/main" val="929490295"/>
                    </a:ext>
                  </a:extLst>
                </a:gridCol>
                <a:gridCol w="1437085">
                  <a:extLst>
                    <a:ext uri="{9D8B030D-6E8A-4147-A177-3AD203B41FA5}">
                      <a16:colId xmlns:a16="http://schemas.microsoft.com/office/drawing/2014/main" val="2330344699"/>
                    </a:ext>
                  </a:extLst>
                </a:gridCol>
                <a:gridCol w="2874168">
                  <a:extLst>
                    <a:ext uri="{9D8B030D-6E8A-4147-A177-3AD203B41FA5}">
                      <a16:colId xmlns:a16="http://schemas.microsoft.com/office/drawing/2014/main" val="860053994"/>
                    </a:ext>
                  </a:extLst>
                </a:gridCol>
              </a:tblGrid>
              <a:tr h="492425">
                <a:tc>
                  <a:txBody>
                    <a:bodyPr/>
                    <a:lstStyle/>
                    <a:p>
                      <a:r>
                        <a:rPr lang="en-US" sz="1500" dirty="0">
                          <a:latin typeface="Times New Roman" panose="02020603050405020304" pitchFamily="18" charset="0"/>
                          <a:cs typeface="Times New Roman" panose="02020603050405020304" pitchFamily="18" charset="0"/>
                        </a:rPr>
                        <a:t>Variable</a:t>
                      </a:r>
                    </a:p>
                  </a:txBody>
                  <a:tcPr>
                    <a:solidFill>
                      <a:schemeClr val="tx2">
                        <a:lumMod val="25000"/>
                        <a:lumOff val="75000"/>
                      </a:schemeClr>
                    </a:solidFill>
                  </a:tcPr>
                </a:tc>
                <a:tc gridSpan="2">
                  <a:txBody>
                    <a:bodyPr/>
                    <a:lstStyle/>
                    <a:p>
                      <a:r>
                        <a:rPr lang="en-US" sz="1500" dirty="0">
                          <a:latin typeface="Times New Roman" panose="02020603050405020304" pitchFamily="18" charset="0"/>
                          <a:cs typeface="Times New Roman" panose="02020603050405020304" pitchFamily="18" charset="0"/>
                        </a:rPr>
                        <a:t>Block Failure: </a:t>
                      </a:r>
                    </a:p>
                    <a:p>
                      <a:r>
                        <a:rPr lang="en-US" sz="1500" dirty="0">
                          <a:latin typeface="Times New Roman" panose="02020603050405020304" pitchFamily="18" charset="0"/>
                          <a:cs typeface="Times New Roman" panose="02020603050405020304" pitchFamily="18" charset="0"/>
                        </a:rPr>
                        <a:t>N0 (N-207)          Yes (N=26)</a:t>
                      </a:r>
                    </a:p>
                  </a:txBody>
                  <a:tcPr>
                    <a:solidFill>
                      <a:schemeClr val="tx2">
                        <a:lumMod val="25000"/>
                        <a:lumOff val="75000"/>
                      </a:schemeClr>
                    </a:solidFill>
                  </a:tcPr>
                </a:tc>
                <a:tc hMerge="1">
                  <a:txBody>
                    <a:bodyPr/>
                    <a:lstStyle/>
                    <a:p>
                      <a:endParaRPr lang="en-US"/>
                    </a:p>
                  </a:txBody>
                  <a:tcPr/>
                </a:tc>
                <a:tc>
                  <a:txBody>
                    <a:bodyPr/>
                    <a:lstStyle/>
                    <a:p>
                      <a:r>
                        <a:rPr lang="en-US" sz="1500" dirty="0">
                          <a:latin typeface="Times New Roman" panose="02020603050405020304" pitchFamily="18" charset="0"/>
                          <a:cs typeface="Times New Roman" panose="02020603050405020304" pitchFamily="18" charset="0"/>
                        </a:rPr>
                        <a:t>P Value</a:t>
                      </a:r>
                    </a:p>
                  </a:txBody>
                  <a:tcPr>
                    <a:solidFill>
                      <a:schemeClr val="tx2">
                        <a:lumMod val="25000"/>
                        <a:lumOff val="75000"/>
                      </a:schemeClr>
                    </a:solidFill>
                  </a:tcPr>
                </a:tc>
                <a:extLst>
                  <a:ext uri="{0D108BD9-81ED-4DB2-BD59-A6C34878D82A}">
                    <a16:rowId xmlns:a16="http://schemas.microsoft.com/office/drawing/2014/main" val="1176055308"/>
                  </a:ext>
                </a:extLst>
              </a:tr>
              <a:tr h="316761">
                <a:tc>
                  <a:txBody>
                    <a:bodyPr/>
                    <a:lstStyle/>
                    <a:p>
                      <a:r>
                        <a:rPr lang="en-US" sz="1500" dirty="0">
                          <a:latin typeface="Times New Roman" panose="02020603050405020304" pitchFamily="18" charset="0"/>
                          <a:cs typeface="Times New Roman" panose="02020603050405020304" pitchFamily="18" charset="0"/>
                        </a:rPr>
                        <a:t>Single injection spinal</a:t>
                      </a:r>
                    </a:p>
                  </a:txBody>
                  <a:tcPr/>
                </a:tc>
                <a:tc>
                  <a:txBody>
                    <a:bodyPr/>
                    <a:lstStyle/>
                    <a:p>
                      <a:r>
                        <a:rPr lang="en-US" sz="1500" dirty="0">
                          <a:latin typeface="Times New Roman" panose="02020603050405020304" pitchFamily="18" charset="0"/>
                          <a:cs typeface="Times New Roman" panose="02020603050405020304" pitchFamily="18" charset="0"/>
                        </a:rPr>
                        <a:t>164 (79.2%)</a:t>
                      </a:r>
                    </a:p>
                  </a:txBody>
                  <a:tcPr/>
                </a:tc>
                <a:tc>
                  <a:txBody>
                    <a:bodyPr/>
                    <a:lstStyle/>
                    <a:p>
                      <a:r>
                        <a:rPr lang="en-US" sz="1500" dirty="0">
                          <a:latin typeface="Times New Roman" panose="02020603050405020304" pitchFamily="18" charset="0"/>
                          <a:cs typeface="Times New Roman" panose="02020603050405020304" pitchFamily="18" charset="0"/>
                        </a:rPr>
                        <a:t> 22 (84.6%)</a:t>
                      </a:r>
                    </a:p>
                  </a:txBody>
                  <a:tcPr/>
                </a:tc>
                <a:tc>
                  <a:txBody>
                    <a:bodyPr/>
                    <a:lstStyle/>
                    <a:p>
                      <a:r>
                        <a:rPr lang="en-US" sz="1500" dirty="0">
                          <a:latin typeface="Times New Roman" panose="02020603050405020304" pitchFamily="18" charset="0"/>
                          <a:cs typeface="Times New Roman" panose="02020603050405020304" pitchFamily="18" charset="0"/>
                        </a:rPr>
                        <a:t>0.614</a:t>
                      </a:r>
                    </a:p>
                  </a:txBody>
                  <a:tcPr/>
                </a:tc>
                <a:extLst>
                  <a:ext uri="{0D108BD9-81ED-4DB2-BD59-A6C34878D82A}">
                    <a16:rowId xmlns:a16="http://schemas.microsoft.com/office/drawing/2014/main" val="3814057518"/>
                  </a:ext>
                </a:extLst>
              </a:tr>
              <a:tr h="316761">
                <a:tc>
                  <a:txBody>
                    <a:bodyPr/>
                    <a:lstStyle/>
                    <a:p>
                      <a:r>
                        <a:rPr lang="en-US" sz="1500" dirty="0">
                          <a:latin typeface="Times New Roman" panose="02020603050405020304" pitchFamily="18" charset="0"/>
                          <a:cs typeface="Times New Roman" panose="02020603050405020304" pitchFamily="18" charset="0"/>
                        </a:rPr>
                        <a:t>Combined spinal epidural</a:t>
                      </a:r>
                    </a:p>
                  </a:txBody>
                  <a:tcPr/>
                </a:tc>
                <a:tc>
                  <a:txBody>
                    <a:bodyPr/>
                    <a:lstStyle/>
                    <a:p>
                      <a:r>
                        <a:rPr lang="en-US" sz="1500" dirty="0">
                          <a:latin typeface="Times New Roman" panose="02020603050405020304" pitchFamily="18" charset="0"/>
                          <a:cs typeface="Times New Roman" panose="02020603050405020304" pitchFamily="18" charset="0"/>
                        </a:rPr>
                        <a:t>43 (20.8%)</a:t>
                      </a:r>
                    </a:p>
                  </a:txBody>
                  <a:tcPr/>
                </a:tc>
                <a:tc>
                  <a:txBody>
                    <a:bodyPr/>
                    <a:lstStyle/>
                    <a:p>
                      <a:r>
                        <a:rPr lang="en-US" sz="1500" dirty="0">
                          <a:latin typeface="Times New Roman" panose="02020603050405020304" pitchFamily="18" charset="0"/>
                          <a:cs typeface="Times New Roman" panose="02020603050405020304" pitchFamily="18" charset="0"/>
                        </a:rPr>
                        <a:t>4 (15.4%)</a:t>
                      </a:r>
                    </a:p>
                  </a:txBody>
                  <a:tcPr/>
                </a:tc>
                <a:tc>
                  <a:txBody>
                    <a:bodyPr/>
                    <a:lstStyle/>
                    <a:p>
                      <a:r>
                        <a:rPr lang="en-US" sz="1500" dirty="0">
                          <a:latin typeface="Times New Roman" panose="02020603050405020304" pitchFamily="18" charset="0"/>
                          <a:cs typeface="Times New Roman" panose="02020603050405020304" pitchFamily="18" charset="0"/>
                        </a:rPr>
                        <a:t>0.614</a:t>
                      </a:r>
                    </a:p>
                  </a:txBody>
                  <a:tcPr/>
                </a:tc>
                <a:extLst>
                  <a:ext uri="{0D108BD9-81ED-4DB2-BD59-A6C34878D82A}">
                    <a16:rowId xmlns:a16="http://schemas.microsoft.com/office/drawing/2014/main" val="1909714167"/>
                  </a:ext>
                </a:extLst>
              </a:tr>
              <a:tr h="593961">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Time from skin incision to wound closure (minutes)</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29 (23-37)</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36 (24-43)</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b="1" kern="1200" dirty="0">
                          <a:solidFill>
                            <a:schemeClr val="dk1"/>
                          </a:solidFill>
                          <a:effectLst/>
                          <a:latin typeface="Times New Roman" panose="02020603050405020304" pitchFamily="18" charset="0"/>
                          <a:ea typeface="+mn-ea"/>
                          <a:cs typeface="Times New Roman" panose="02020603050405020304" pitchFamily="18" charset="0"/>
                        </a:rPr>
                        <a:t>0.016*</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3754028"/>
                  </a:ext>
                </a:extLst>
              </a:tr>
              <a:tr h="593961">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Bupivacaine 0.75% (mg) (median (IQR))</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15.0 (15.0-15.0)</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15.0 (12.6-15.0)</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kern="1200" dirty="0">
                          <a:solidFill>
                            <a:schemeClr val="dk1"/>
                          </a:solidFill>
                          <a:effectLst/>
                          <a:latin typeface="Times New Roman" panose="02020603050405020304" pitchFamily="18" charset="0"/>
                          <a:ea typeface="+mn-ea"/>
                          <a:cs typeface="Times New Roman" panose="02020603050405020304" pitchFamily="18" charset="0"/>
                        </a:rPr>
                        <a:t>0.162</a:t>
                      </a:r>
                      <a:r>
                        <a:rPr lang="en-US" sz="1500" dirty="0">
                          <a:effectLst/>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88246896"/>
                  </a:ext>
                </a:extLst>
              </a:tr>
              <a:tr h="492425">
                <a:tc>
                  <a:txBody>
                    <a:bodyPr/>
                    <a:lstStyle/>
                    <a:p>
                      <a:r>
                        <a:rPr lang="en-US" sz="1500" dirty="0">
                          <a:latin typeface="Times New Roman" panose="02020603050405020304" pitchFamily="18" charset="0"/>
                          <a:cs typeface="Times New Roman" panose="02020603050405020304" pitchFamily="18" charset="0"/>
                        </a:rPr>
                        <a:t>Received intrathecal fentanyl</a:t>
                      </a:r>
                    </a:p>
                  </a:txBody>
                  <a:tcPr/>
                </a:tc>
                <a:tc>
                  <a:txBody>
                    <a:bodyPr/>
                    <a:lstStyle/>
                    <a:p>
                      <a:r>
                        <a:rPr lang="en-US" sz="1500" dirty="0">
                          <a:latin typeface="Times New Roman" panose="02020603050405020304" pitchFamily="18" charset="0"/>
                          <a:cs typeface="Times New Roman" panose="02020603050405020304" pitchFamily="18" charset="0"/>
                        </a:rPr>
                        <a:t>134 (64.7%)</a:t>
                      </a:r>
                    </a:p>
                  </a:txBody>
                  <a:tcPr/>
                </a:tc>
                <a:tc>
                  <a:txBody>
                    <a:bodyPr/>
                    <a:lstStyle/>
                    <a:p>
                      <a:r>
                        <a:rPr lang="en-US" sz="1500" dirty="0">
                          <a:latin typeface="Times New Roman" panose="02020603050405020304" pitchFamily="18" charset="0"/>
                          <a:cs typeface="Times New Roman" panose="02020603050405020304" pitchFamily="18" charset="0"/>
                        </a:rPr>
                        <a:t>13 (50.0%)</a:t>
                      </a:r>
                    </a:p>
                  </a:txBody>
                  <a:tcP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0.143</a:t>
                      </a:r>
                      <a:r>
                        <a:rPr lang="en-US" dirty="0">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29041129"/>
                  </a:ext>
                </a:extLst>
              </a:tr>
            </a:tbl>
          </a:graphicData>
        </a:graphic>
      </p:graphicFrame>
      <p:sp>
        <p:nvSpPr>
          <p:cNvPr id="9" name="Right Arrow 8">
            <a:extLst>
              <a:ext uri="{FF2B5EF4-FFF2-40B4-BE49-F238E27FC236}">
                <a16:creationId xmlns:a16="http://schemas.microsoft.com/office/drawing/2014/main" id="{2047CFE2-7A99-2C99-53EB-A6D55AAAE4CC}"/>
              </a:ext>
            </a:extLst>
          </p:cNvPr>
          <p:cNvSpPr/>
          <p:nvPr/>
        </p:nvSpPr>
        <p:spPr>
          <a:xfrm>
            <a:off x="5859710" y="817381"/>
            <a:ext cx="599157" cy="217080"/>
          </a:xfrm>
          <a:prstGeom prst="rightArrow">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8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51215" y="6263188"/>
            <a:ext cx="1052008" cy="454636"/>
          </a:xfrm>
          <a:custGeom>
            <a:avLst/>
            <a:gdLst/>
            <a:ahLst/>
            <a:cxnLst/>
            <a:rect l="l" t="t" r="r" b="b"/>
            <a:pathLst>
              <a:path w="2623446" h="1133750">
                <a:moveTo>
                  <a:pt x="0" y="0"/>
                </a:moveTo>
                <a:lnTo>
                  <a:pt x="2623446" y="0"/>
                </a:lnTo>
                <a:lnTo>
                  <a:pt x="2623446" y="1133750"/>
                </a:lnTo>
                <a:lnTo>
                  <a:pt x="0" y="1133750"/>
                </a:lnTo>
                <a:lnTo>
                  <a:pt x="0" y="0"/>
                </a:lnTo>
                <a:close/>
              </a:path>
            </a:pathLst>
          </a:custGeom>
          <a:blipFill>
            <a:blip r:embed="rId2"/>
            <a:stretch>
              <a:fillRect/>
            </a:stretch>
          </a:blipFill>
        </p:spPr>
        <p:txBody>
          <a:bodyPr/>
          <a:lstStyle/>
          <a:p>
            <a:endParaRPr lang="en-US" sz="558"/>
          </a:p>
        </p:txBody>
      </p:sp>
      <p:sp>
        <p:nvSpPr>
          <p:cNvPr id="3" name="TextBox 3"/>
          <p:cNvSpPr txBox="1"/>
          <p:nvPr/>
        </p:nvSpPr>
        <p:spPr>
          <a:xfrm>
            <a:off x="1251155" y="6248400"/>
            <a:ext cx="4239000" cy="469424"/>
          </a:xfrm>
          <a:prstGeom prst="rect">
            <a:avLst/>
          </a:prstGeom>
        </p:spPr>
        <p:txBody>
          <a:bodyPr wrap="square" lIns="0" tIns="0" rIns="0" bIns="0" rtlCol="0" anchor="t">
            <a:spAutoFit/>
          </a:bodyPr>
          <a:lstStyle/>
          <a:p>
            <a:pPr>
              <a:lnSpc>
                <a:spcPts val="1902"/>
              </a:lnSpc>
              <a:spcBef>
                <a:spcPct val="0"/>
              </a:spcBef>
            </a:pPr>
            <a:r>
              <a:rPr lang="en-US" sz="1358" dirty="0">
                <a:solidFill>
                  <a:srgbClr val="09203B"/>
                </a:solidFill>
                <a:latin typeface="Montserrat Bold"/>
              </a:rPr>
              <a:t>SOAP 2024 </a:t>
            </a:r>
            <a:r>
              <a:rPr lang="en-US" sz="1358" dirty="0">
                <a:solidFill>
                  <a:srgbClr val="09203B"/>
                </a:solidFill>
                <a:latin typeface="Montserrat Ultra-Bold"/>
              </a:rPr>
              <a:t>ANNUAL MEETING</a:t>
            </a:r>
          </a:p>
          <a:p>
            <a:pPr>
              <a:lnSpc>
                <a:spcPts val="1902"/>
              </a:lnSpc>
              <a:spcBef>
                <a:spcPct val="0"/>
              </a:spcBef>
            </a:pPr>
            <a:endParaRPr lang="en-US" sz="1358" dirty="0">
              <a:solidFill>
                <a:srgbClr val="09203B"/>
              </a:solidFill>
              <a:latin typeface="Montserrat Bold"/>
            </a:endParaRPr>
          </a:p>
        </p:txBody>
      </p:sp>
      <p:sp>
        <p:nvSpPr>
          <p:cNvPr id="5" name="AutoShape 5"/>
          <p:cNvSpPr/>
          <p:nvPr/>
        </p:nvSpPr>
        <p:spPr>
          <a:xfrm flipV="1">
            <a:off x="1219200" y="6629400"/>
            <a:ext cx="10972800" cy="602"/>
          </a:xfrm>
          <a:prstGeom prst="line">
            <a:avLst/>
          </a:prstGeom>
          <a:ln w="200025" cap="flat">
            <a:solidFill>
              <a:srgbClr val="ED8F28"/>
            </a:solidFill>
            <a:prstDash val="solid"/>
            <a:headEnd type="none" w="sm" len="sm"/>
            <a:tailEnd type="none" w="sm" len="sm"/>
          </a:ln>
        </p:spPr>
        <p:txBody>
          <a:bodyPr/>
          <a:lstStyle/>
          <a:p>
            <a:endParaRPr lang="en-US" sz="558"/>
          </a:p>
        </p:txBody>
      </p:sp>
      <p:sp>
        <p:nvSpPr>
          <p:cNvPr id="4" name="Rectangle: Rounded Corners 2">
            <a:extLst>
              <a:ext uri="{FF2B5EF4-FFF2-40B4-BE49-F238E27FC236}">
                <a16:creationId xmlns:a16="http://schemas.microsoft.com/office/drawing/2014/main" id="{F38C457A-3573-4BBE-5D82-62CFC7B79B31}"/>
              </a:ext>
            </a:extLst>
          </p:cNvPr>
          <p:cNvSpPr/>
          <p:nvPr/>
        </p:nvSpPr>
        <p:spPr>
          <a:xfrm>
            <a:off x="513123" y="199938"/>
            <a:ext cx="11195106" cy="421966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B097A0E-AA0A-8BB5-68F7-F8E8A907DD6D}"/>
              </a:ext>
            </a:extLst>
          </p:cNvPr>
          <p:cNvSpPr txBox="1"/>
          <p:nvPr/>
        </p:nvSpPr>
        <p:spPr>
          <a:xfrm>
            <a:off x="4518865" y="247096"/>
            <a:ext cx="3154261" cy="646331"/>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Discussion</a:t>
            </a:r>
          </a:p>
        </p:txBody>
      </p:sp>
      <p:sp>
        <p:nvSpPr>
          <p:cNvPr id="8" name="TextBox 7">
            <a:extLst>
              <a:ext uri="{FF2B5EF4-FFF2-40B4-BE49-F238E27FC236}">
                <a16:creationId xmlns:a16="http://schemas.microsoft.com/office/drawing/2014/main" id="{7282B7A3-9198-5AD1-8062-66DD2D9D7DDA}"/>
              </a:ext>
            </a:extLst>
          </p:cNvPr>
          <p:cNvSpPr txBox="1"/>
          <p:nvPr/>
        </p:nvSpPr>
        <p:spPr>
          <a:xfrm>
            <a:off x="869653" y="1282259"/>
            <a:ext cx="10452683" cy="2831544"/>
          </a:xfrm>
          <a:prstGeom prst="rect">
            <a:avLst/>
          </a:prstGeom>
          <a:noFill/>
        </p:spPr>
        <p:txBody>
          <a:bodyPr wrap="square" rtlCol="0">
            <a:spAutoFit/>
          </a:bodyPr>
          <a:lstStyle/>
          <a:p>
            <a:pPr marL="457200" indent="-45720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Patients who underwent PPTL under SIS or CSE NA had a combined failure rate of 11.2%, which is lower compared to the 15% rate reported by Ansari, et al.</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1 </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We attribute this difference to a combination of the higher dose of hyperbaric bupivacaine we used and our use of CSE that allowed us to administer additional local anesthetic through the epidural catheter</a:t>
            </a:r>
          </a:p>
          <a:p>
            <a:pPr marL="457200" indent="-4572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1800" dirty="0">
                <a:latin typeface="Times New Roman" panose="02020603050405020304" pitchFamily="18" charset="0"/>
                <a:ea typeface="HGPMinchoE" panose="02020900000000000000" pitchFamily="18" charset="-128"/>
                <a:cs typeface="Times New Roman" panose="02020603050405020304" pitchFamily="18" charset="0"/>
              </a:rPr>
              <a:t>Limitations of our study include the lack of </a:t>
            </a:r>
            <a:r>
              <a:rPr lang="en-US" sz="1800" dirty="0">
                <a:effectLst/>
                <a:latin typeface="Times New Roman" panose="02020603050405020304" pitchFamily="18" charset="0"/>
                <a:ea typeface="HGPMinchoE" panose="02020900000000000000" pitchFamily="18" charset="-128"/>
                <a:cs typeface="Times New Roman" panose="02020603050405020304" pitchFamily="18" charset="0"/>
              </a:rPr>
              <a:t>measurement of pain during PPTL and it is possible that patients experienced pain during the procedure who did not meet the definition of NA failure </a:t>
            </a:r>
          </a:p>
          <a:p>
            <a:pPr marL="457200" indent="-457200">
              <a:buFont typeface="Arial" panose="020B0604020202020204" pitchFamily="34" charset="0"/>
              <a:buChar char="•"/>
            </a:pPr>
            <a:endParaRPr lang="en-US" sz="1600" dirty="0">
              <a:latin typeface="Times New Roman" panose="02020603050405020304" pitchFamily="18" charset="0"/>
              <a:ea typeface="HGPMinchoE" panose="02020900000000000000" pitchFamily="18" charset="-128"/>
              <a:cs typeface="Times New Roman" panose="02020603050405020304" pitchFamily="18" charset="0"/>
            </a:endParaRPr>
          </a:p>
          <a:p>
            <a:pPr marL="457200" indent="-457200">
              <a:buFont typeface="Arial" panose="020B0604020202020204" pitchFamily="34" charset="0"/>
              <a:buChar char="•"/>
            </a:pPr>
            <a:endParaRPr lang="en-US" dirty="0">
              <a:latin typeface="Times New Roman" panose="02020603050405020304" pitchFamily="18" charset="0"/>
              <a:ea typeface="HGPMinchoE" panose="02020900000000000000" pitchFamily="18" charset="-128"/>
              <a:cs typeface="Times New Roman" panose="02020603050405020304" pitchFamily="18" charset="0"/>
            </a:endParaRPr>
          </a:p>
        </p:txBody>
      </p:sp>
      <p:sp>
        <p:nvSpPr>
          <p:cNvPr id="11" name="Rectangle: Rounded Corners 1">
            <a:extLst>
              <a:ext uri="{FF2B5EF4-FFF2-40B4-BE49-F238E27FC236}">
                <a16:creationId xmlns:a16="http://schemas.microsoft.com/office/drawing/2014/main" id="{941B9B98-793D-6429-7FF8-6FDCD884BD85}"/>
              </a:ext>
            </a:extLst>
          </p:cNvPr>
          <p:cNvSpPr/>
          <p:nvPr/>
        </p:nvSpPr>
        <p:spPr>
          <a:xfrm>
            <a:off x="513123" y="4618279"/>
            <a:ext cx="11224458" cy="1418476"/>
          </a:xfrm>
          <a:prstGeom prst="roundRect">
            <a:avLst/>
          </a:prstGeom>
          <a:solidFill>
            <a:schemeClr val="tx2">
              <a:lumMod val="50000"/>
              <a:lumOff val="50000"/>
              <a:alpha val="16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B914AD6-75EB-C3AA-A5C4-C3FE43235FEC}"/>
              </a:ext>
            </a:extLst>
          </p:cNvPr>
          <p:cNvSpPr txBox="1"/>
          <p:nvPr/>
        </p:nvSpPr>
        <p:spPr>
          <a:xfrm>
            <a:off x="691388" y="4758130"/>
            <a:ext cx="10838576" cy="1138773"/>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Conclusion 	      </a:t>
            </a:r>
            <a:r>
              <a:rPr lang="en-US" sz="1600" dirty="0">
                <a:latin typeface="Times New Roman" panose="02020603050405020304" pitchFamily="18" charset="0"/>
                <a:cs typeface="Times New Roman" panose="02020603050405020304" pitchFamily="18" charset="0"/>
              </a:rPr>
              <a:t>Patients who underwent PPTL under SIS or CSE, with combined failure rate of 11.2% show </a:t>
            </a:r>
            <a:r>
              <a:rPr lang="en-US" sz="1600" i="1" dirty="0">
                <a:latin typeface="Times New Roman" panose="02020603050405020304" pitchFamily="18" charset="0"/>
                <a:cs typeface="Times New Roman" panose="02020603050405020304" pitchFamily="18" charset="0"/>
              </a:rPr>
              <a:t>a potential in improved outcomes compared to previous studies </a:t>
            </a:r>
            <a:r>
              <a:rPr lang="en-US" sz="1600" dirty="0">
                <a:latin typeface="Times New Roman" panose="02020603050405020304" pitchFamily="18" charset="0"/>
                <a:cs typeface="Times New Roman" panose="02020603050405020304" pitchFamily="18" charset="0"/>
              </a:rPr>
              <a:t>and can be linked to a combination of medication dosing and the use of local anesthetic via the epidural catheter. Furthermore, decreasing the time from skin incision to wound closure should be investigated further to determine better outcomes for patients. </a:t>
            </a:r>
            <a:endParaRPr lang="en-US" sz="1200" dirty="0">
              <a:latin typeface="Times New Roman" panose="02020603050405020304" pitchFamily="18" charset="0"/>
              <a:cs typeface="Times New Roman" panose="02020603050405020304" pitchFamily="18" charset="0"/>
            </a:endParaRPr>
          </a:p>
        </p:txBody>
      </p:sp>
      <p:sp>
        <p:nvSpPr>
          <p:cNvPr id="14" name="Right Arrow 13">
            <a:extLst>
              <a:ext uri="{FF2B5EF4-FFF2-40B4-BE49-F238E27FC236}">
                <a16:creationId xmlns:a16="http://schemas.microsoft.com/office/drawing/2014/main" id="{B219122F-07A1-DB8E-C0A4-C9F42C36BE63}"/>
              </a:ext>
            </a:extLst>
          </p:cNvPr>
          <p:cNvSpPr/>
          <p:nvPr/>
        </p:nvSpPr>
        <p:spPr>
          <a:xfrm>
            <a:off x="2057400" y="4862053"/>
            <a:ext cx="599157" cy="217080"/>
          </a:xfrm>
          <a:prstGeom prst="rightArrow">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113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F2798158E7F246A0AF917D4B611F6E" ma:contentTypeVersion="18" ma:contentTypeDescription="Create a new document." ma:contentTypeScope="" ma:versionID="988822dd2939247dfa291fc87dc0023c">
  <xsd:schema xmlns:xsd="http://www.w3.org/2001/XMLSchema" xmlns:xs="http://www.w3.org/2001/XMLSchema" xmlns:p="http://schemas.microsoft.com/office/2006/metadata/properties" xmlns:ns2="483ddff2-9b2b-4368-b8cd-378ac60c41e5" xmlns:ns3="1748121e-0941-49be-a1be-16d9fb5665be" targetNamespace="http://schemas.microsoft.com/office/2006/metadata/properties" ma:root="true" ma:fieldsID="469acfe83142c1fe8cb6ccca29aa716a" ns2:_="" ns3:_="">
    <xsd:import namespace="483ddff2-9b2b-4368-b8cd-378ac60c41e5"/>
    <xsd:import namespace="1748121e-0941-49be-a1be-16d9fb5665be"/>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2:SharedWithUsers" minOccurs="0"/>
                <xsd:element ref="ns2:SharedWithDetail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dff2-9b2b-4368-b8cd-378ac60c41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39be6f66-3e0c-428f-969d-6094a384d721}" ma:internalName="TaxCatchAll" ma:showField="CatchAllData" ma:web="483ddff2-9b2b-4368-b8cd-378ac60c41e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748121e-0941-49be-a1be-16d9fb5665b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82455f3-2cb7-495f-aa72-87a21e17d25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483ddff2-9b2b-4368-b8cd-378ac60c41e5" xsi:nil="true"/>
    <lcf76f155ced4ddcb4097134ff3c332f xmlns="1748121e-0941-49be-a1be-16d9fb5665be">
      <Terms xmlns="http://schemas.microsoft.com/office/infopath/2007/PartnerControls"/>
    </lcf76f155ced4ddcb4097134ff3c332f>
    <_dlc_DocId xmlns="483ddff2-9b2b-4368-b8cd-378ac60c41e5">AQU3VKAFUFY6-525855781-155762</_dlc_DocId>
    <_dlc_DocIdUrl xmlns="483ddff2-9b2b-4368-b8cd-378ac60c41e5">
      <Url>https://amr.sharepoint.com/sites/amrfiles/_layouts/15/DocIdRedir.aspx?ID=AQU3VKAFUFY6-525855781-155762</Url>
      <Description>AQU3VKAFUFY6-525855781-155762</Description>
    </_dlc_DocIdUrl>
    <SharedWithUsers xmlns="483ddff2-9b2b-4368-b8cd-378ac60c41e5">
      <UserInfo>
        <DisplayName>Christina Tenorio</DisplayName>
        <AccountId>63212</AccountId>
        <AccountType/>
      </UserInfo>
    </SharedWithUsers>
  </documentManagement>
</p:properties>
</file>

<file path=customXml/itemProps1.xml><?xml version="1.0" encoding="utf-8"?>
<ds:datastoreItem xmlns:ds="http://schemas.openxmlformats.org/officeDocument/2006/customXml" ds:itemID="{064DAD04-5069-4396-80FC-F7D4DDECE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ddff2-9b2b-4368-b8cd-378ac60c41e5"/>
    <ds:schemaRef ds:uri="1748121e-0941-49be-a1be-16d9fb5665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EDA3EF-8548-45FA-AE8F-65D9F9B2EF94}">
  <ds:schemaRefs>
    <ds:schemaRef ds:uri="http://schemas.microsoft.com/sharepoint/v3/contenttype/forms"/>
  </ds:schemaRefs>
</ds:datastoreItem>
</file>

<file path=customXml/itemProps3.xml><?xml version="1.0" encoding="utf-8"?>
<ds:datastoreItem xmlns:ds="http://schemas.openxmlformats.org/officeDocument/2006/customXml" ds:itemID="{0CA0EE7F-9678-4937-A63A-B90A60609FDB}">
  <ds:schemaRefs>
    <ds:schemaRef ds:uri="http://schemas.microsoft.com/sharepoint/events"/>
  </ds:schemaRefs>
</ds:datastoreItem>
</file>

<file path=customXml/itemProps4.xml><?xml version="1.0" encoding="utf-8"?>
<ds:datastoreItem xmlns:ds="http://schemas.openxmlformats.org/officeDocument/2006/customXml" ds:itemID="{230A89EE-1675-4108-8872-7BE81C438092}">
  <ds:schemaRefs>
    <ds:schemaRef ds:uri="http://schemas.microsoft.com/office/2006/metadata/properties"/>
    <ds:schemaRef ds:uri="http://schemas.microsoft.com/office/infopath/2007/PartnerControls"/>
    <ds:schemaRef ds:uri="483ddff2-9b2b-4368-b8cd-378ac60c41e5"/>
    <ds:schemaRef ds:uri="1748121e-0941-49be-a1be-16d9fb5665be"/>
  </ds:schemaRefs>
</ds:datastoreItem>
</file>

<file path=docProps/app.xml><?xml version="1.0" encoding="utf-8"?>
<Properties xmlns="http://schemas.openxmlformats.org/officeDocument/2006/extended-properties" xmlns:vt="http://schemas.openxmlformats.org/officeDocument/2006/docPropsVTypes">
  <TotalTime>16</TotalTime>
  <Words>665</Words>
  <Application>Microsoft Macintosh PowerPoint</Application>
  <PresentationFormat>Widescreen</PresentationFormat>
  <Paragraphs>63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Montserrat Ultra-Bold</vt:lpstr>
      <vt:lpstr>Times New Roman</vt:lpstr>
      <vt:lpstr>Calibri</vt:lpstr>
      <vt:lpstr>Montserrat Bold</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SOAP 2024 Powerpoint presentation</dc:title>
  <cp:lastModifiedBy>Foster, Megan</cp:lastModifiedBy>
  <cp:revision>5</cp:revision>
  <dcterms:created xsi:type="dcterms:W3CDTF">2006-08-16T00:00:00Z</dcterms:created>
  <dcterms:modified xsi:type="dcterms:W3CDTF">2024-04-03T01:09:38Z</dcterms:modified>
  <dc:identifier>DAFy1CJKrLQ</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0x01010048F2798158E7F246A0AF917D4B611F6E</vt:lpwstr>
  </property>
  <property fmtid="{D5CDD505-2E9C-101B-9397-08002B2CF9AE}" pid="3" name="_dlc_DocIdItemGuid">
    <vt:lpwstr>d1e625d7-14e0-4484-8b9a-0faeed9fe170</vt:lpwstr>
  </property>
  <property fmtid="{D5CDD505-2E9C-101B-9397-08002B2CF9AE}" pid="4" name="MediaServiceImageTags">
    <vt:lpwstr/>
  </property>
</Properties>
</file>