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8" r:id="rId4"/>
    <p:sldId id="257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22"/>
    <p:restoredTop sz="81265" autoAdjust="0"/>
  </p:normalViewPr>
  <p:slideViewPr>
    <p:cSldViewPr snapToGrid="0">
      <p:cViewPr varScale="1">
        <p:scale>
          <a:sx n="57" d="100"/>
          <a:sy n="57" d="100"/>
        </p:scale>
        <p:origin x="1108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BB2A1-1C74-429B-989F-05D5C6C1618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ACEC3-824E-4404-8EB8-F4B361EC7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4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Intro: CS is the most common inpatient surgical procedure globally and in the US</a:t>
            </a:r>
          </a:p>
          <a:p>
            <a:r>
              <a:rPr lang="en-US" dirty="0"/>
              <a:t>Provide US stats for this.</a:t>
            </a:r>
          </a:p>
          <a:p>
            <a:r>
              <a:rPr lang="en-US" dirty="0"/>
              <a:t>Yet, despite its frequency, we have relatively limited info about the frequency and extent of surgical complications that occur during CS for several reasons:</a:t>
            </a:r>
          </a:p>
          <a:p>
            <a:r>
              <a:rPr lang="en-US" dirty="0"/>
              <a:t>1. Maternal morbidity indices predominantly account for medical complications. For example – out of 21 indicators of morbidity in the CDC SMM index – only 1 is a surgical morbidity (</a:t>
            </a:r>
            <a:r>
              <a:rPr lang="en-US" dirty="0" err="1"/>
              <a:t>hyst</a:t>
            </a:r>
            <a:r>
              <a:rPr lang="en-US" dirty="0"/>
              <a:t>).</a:t>
            </a:r>
          </a:p>
          <a:p>
            <a:r>
              <a:rPr lang="en-US" dirty="0"/>
              <a:t>2. Few studies of morbidity differentiate surgical from medical complications </a:t>
            </a:r>
          </a:p>
          <a:p>
            <a:endParaRPr lang="en-US" dirty="0"/>
          </a:p>
          <a:p>
            <a:r>
              <a:rPr lang="en-US" dirty="0"/>
              <a:t>Approximately -- 1,163,590.272 cesareans in 2023.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ACEC3-824E-4404-8EB8-F4B361EC7D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3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7EC6-23EF-206F-A6F5-9B898109A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9BF90-85FC-3FD1-6903-4D8FF01E2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3A35B-B46B-9186-8C30-8E365F844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1A070-D9C8-2A0E-4D8D-490B45B72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BF0AB-3CBD-BB56-8BE5-717F690C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3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DB1FA-116C-D5FA-4C87-329C8A76E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FF2D2F-8DB0-A228-D3F3-10CD3CCAE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1060C-6F46-915C-65EE-755F507BF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7673E-5E5E-5068-A1A0-68AEC38F5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77C0A-C260-BCCB-30F2-3CA92508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FFEC1-F89E-9957-635C-00483EC1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7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A0AED-BD4A-C749-4B34-EB0F348FB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9AFBD-01E9-1119-B0AA-014453B9C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17014-F25C-8617-33DC-DFDDF51CF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EA3F1-2FE3-3946-24A0-C62993F37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531DB-7D2D-0668-DE04-89C427E4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3B54A1-FC63-37F7-866A-A53AAA4FE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444D7-63A8-E2EF-E8A0-8EBE66220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7586A-FED8-2072-4B05-DB8831727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263BC-6DA2-A635-C5BD-3FB3BFC27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36A60-3367-48DC-709E-B5A5818C3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54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5A212-0F4D-F2BB-8D00-F75DECB58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3C7E7-5B4F-8651-9C47-313D007B6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AC35D-32DC-03B3-543E-28FB36823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393F7-8171-C782-BF39-2A9659F2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FB59C-8B15-E7F0-2D09-9727FEDA2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93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0FEFD-EC2E-FF5F-1E99-040184E01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A8A83-DAAB-C8FD-E884-F516AC1F9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C7D5A-041D-ABB9-D275-D3BAC1C1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97204-FE08-09BE-45F4-D62E00731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F6C1F-731F-4909-644C-3CF3CD1B2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8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-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5"/>
          <p:cNvSpPr>
            <a:spLocks noGrp="1"/>
          </p:cNvSpPr>
          <p:nvPr>
            <p:ph type="title" hasCustomPrompt="1"/>
          </p:nvPr>
        </p:nvSpPr>
        <p:spPr>
          <a:xfrm>
            <a:off x="604780" y="425001"/>
            <a:ext cx="10898107" cy="611449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800">
                <a:latin typeface="+mj-lt"/>
              </a:defRPr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3" y="927654"/>
            <a:ext cx="10893285" cy="4770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i="0">
                <a:latin typeface="+mn-lt"/>
              </a:defRPr>
            </a:lvl1pPr>
            <a:lvl2pPr marL="306908" indent="0">
              <a:lnSpc>
                <a:spcPct val="100000"/>
              </a:lnSpc>
              <a:buNone/>
              <a:defRPr i="1">
                <a:latin typeface="+mn-lt"/>
              </a:defRPr>
            </a:lvl2pPr>
            <a:lvl3pPr marL="687899" indent="0">
              <a:lnSpc>
                <a:spcPct val="100000"/>
              </a:lnSpc>
              <a:buNone/>
              <a:defRPr i="1">
                <a:latin typeface="+mn-lt"/>
              </a:defRPr>
            </a:lvl3pPr>
            <a:lvl4pPr marL="1066773" indent="0">
              <a:lnSpc>
                <a:spcPct val="100000"/>
              </a:lnSpc>
              <a:buNone/>
              <a:defRPr i="1">
                <a:latin typeface="+mn-lt"/>
              </a:defRPr>
            </a:lvl4pPr>
            <a:lvl5pPr marL="1447764" indent="0">
              <a:lnSpc>
                <a:spcPct val="100000"/>
              </a:lnSpc>
              <a:buNone/>
              <a:defRPr i="1">
                <a:latin typeface="+mn-lt"/>
              </a:defRPr>
            </a:lvl5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idx="1"/>
          </p:nvPr>
        </p:nvSpPr>
        <p:spPr>
          <a:xfrm>
            <a:off x="612911" y="1868556"/>
            <a:ext cx="10850220" cy="39093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0867" y="6386455"/>
            <a:ext cx="5747876" cy="137980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62808" y="6369832"/>
            <a:ext cx="328081" cy="155233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CC8D0D-EAEC-449D-9161-023DFF90F2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70417" y="6077227"/>
            <a:ext cx="11460480" cy="0"/>
          </a:xfrm>
          <a:prstGeom prst="line">
            <a:avLst/>
          </a:prstGeom>
          <a:noFill/>
          <a:ln w="3175" cap="flat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66748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-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09600" y="1881349"/>
            <a:ext cx="10906539" cy="3937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365751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>
                <a:schemeClr val="bg2"/>
              </a:buClr>
              <a:buNone/>
              <a:tabLst/>
              <a:defRPr sz="2400" baseline="0">
                <a:latin typeface="+mn-lt"/>
              </a:defRPr>
            </a:lvl1pPr>
            <a:lvl2pPr marL="609585" indent="-309026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>
                <a:schemeClr val="accent6">
                  <a:lumMod val="60000"/>
                  <a:lumOff val="40000"/>
                </a:schemeClr>
              </a:buClr>
              <a:buFont typeface="LucidaGrande" charset="0"/>
              <a:buChar char="-"/>
              <a:tabLst/>
              <a:defRPr sz="2133" baseline="0">
                <a:latin typeface="+mn-lt"/>
              </a:defRPr>
            </a:lvl2pPr>
            <a:lvl3pPr marL="918610" indent="-309026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>
                <a:srgbClr val="178CCB"/>
              </a:buClr>
              <a:buSzPct val="70000"/>
              <a:buFont typeface="LucidaGrande" charset="0"/>
              <a:buChar char="■"/>
              <a:tabLst/>
              <a:defRPr sz="1867" baseline="0">
                <a:latin typeface="+mn-lt"/>
              </a:defRPr>
            </a:lvl3pPr>
            <a:lvl4pPr marL="1219170" indent="-309026">
              <a:lnSpc>
                <a:spcPct val="100000"/>
              </a:lnSpc>
              <a:spcAft>
                <a:spcPts val="1067"/>
              </a:spcAft>
              <a:buClr>
                <a:schemeClr val="accent6">
                  <a:lumMod val="60000"/>
                  <a:lumOff val="40000"/>
                </a:schemeClr>
              </a:buClr>
              <a:buFont typeface="LucidaGrande" charset="0"/>
              <a:buChar char="-"/>
              <a:tabLst/>
              <a:defRPr sz="1600">
                <a:latin typeface="+mn-lt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0867" y="6386455"/>
            <a:ext cx="5747876" cy="137980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62808" y="6369832"/>
            <a:ext cx="328081" cy="155233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CC8D0D-EAEC-449D-9161-023DFF90F2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5"/>
          <p:cNvSpPr>
            <a:spLocks noGrp="1"/>
          </p:cNvSpPr>
          <p:nvPr>
            <p:ph type="title" hasCustomPrompt="1"/>
          </p:nvPr>
        </p:nvSpPr>
        <p:spPr>
          <a:xfrm>
            <a:off x="604780" y="425001"/>
            <a:ext cx="10898107" cy="611449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800">
                <a:latin typeface="+mj-lt"/>
              </a:defRPr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3" y="927654"/>
            <a:ext cx="10893285" cy="4770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i="0">
                <a:latin typeface="+mn-lt"/>
              </a:defRPr>
            </a:lvl1pPr>
            <a:lvl2pPr marL="306908" indent="0">
              <a:lnSpc>
                <a:spcPct val="100000"/>
              </a:lnSpc>
              <a:buNone/>
              <a:defRPr i="1">
                <a:latin typeface="+mn-lt"/>
              </a:defRPr>
            </a:lvl2pPr>
            <a:lvl3pPr marL="687899" indent="0">
              <a:lnSpc>
                <a:spcPct val="100000"/>
              </a:lnSpc>
              <a:buNone/>
              <a:defRPr i="1">
                <a:latin typeface="+mn-lt"/>
              </a:defRPr>
            </a:lvl3pPr>
            <a:lvl4pPr marL="1066773" indent="0">
              <a:lnSpc>
                <a:spcPct val="100000"/>
              </a:lnSpc>
              <a:buNone/>
              <a:defRPr i="1">
                <a:latin typeface="+mn-lt"/>
              </a:defRPr>
            </a:lvl4pPr>
            <a:lvl5pPr marL="1447764" indent="0">
              <a:lnSpc>
                <a:spcPct val="100000"/>
              </a:lnSpc>
              <a:buNone/>
              <a:defRPr i="1">
                <a:latin typeface="+mn-lt"/>
              </a:defRPr>
            </a:lvl5pPr>
          </a:lstStyle>
          <a:p>
            <a:pPr lvl="0"/>
            <a:r>
              <a:rPr lang="en-US" dirty="0"/>
              <a:t>Optional Subhead here</a:t>
            </a:r>
          </a:p>
        </p:txBody>
      </p:sp>
    </p:spTree>
    <p:extLst>
      <p:ext uri="{BB962C8B-B14F-4D97-AF65-F5344CB8AC3E}">
        <p14:creationId xmlns:p14="http://schemas.microsoft.com/office/powerpoint/2010/main" val="897421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357810" y="469927"/>
            <a:ext cx="11449876" cy="52970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0867" y="6386455"/>
            <a:ext cx="5747876" cy="137980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62808" y="6369832"/>
            <a:ext cx="328081" cy="155233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CC8D0D-EAEC-449D-9161-023DFF90F2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19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609234" y="1894325"/>
            <a:ext cx="5102453" cy="3804111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6387182" y="1894325"/>
            <a:ext cx="5102453" cy="3804111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0867" y="6386455"/>
            <a:ext cx="5747876" cy="137980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62808" y="6369832"/>
            <a:ext cx="328081" cy="155233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CC8D0D-EAEC-449D-9161-023DFF90F2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5"/>
          <p:cNvSpPr>
            <a:spLocks noGrp="1"/>
          </p:cNvSpPr>
          <p:nvPr>
            <p:ph type="title" hasCustomPrompt="1"/>
          </p:nvPr>
        </p:nvSpPr>
        <p:spPr>
          <a:xfrm>
            <a:off x="604780" y="425001"/>
            <a:ext cx="10898107" cy="611449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800">
                <a:latin typeface="+mj-lt"/>
              </a:defRPr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3" y="927654"/>
            <a:ext cx="10893285" cy="4770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i="0">
                <a:latin typeface="+mn-lt"/>
              </a:defRPr>
            </a:lvl1pPr>
            <a:lvl2pPr marL="306908" indent="0">
              <a:lnSpc>
                <a:spcPct val="100000"/>
              </a:lnSpc>
              <a:buNone/>
              <a:defRPr i="1">
                <a:latin typeface="+mn-lt"/>
              </a:defRPr>
            </a:lvl2pPr>
            <a:lvl3pPr marL="687899" indent="0">
              <a:lnSpc>
                <a:spcPct val="100000"/>
              </a:lnSpc>
              <a:buNone/>
              <a:defRPr i="1">
                <a:latin typeface="+mn-lt"/>
              </a:defRPr>
            </a:lvl3pPr>
            <a:lvl4pPr marL="1066773" indent="0">
              <a:lnSpc>
                <a:spcPct val="100000"/>
              </a:lnSpc>
              <a:buNone/>
              <a:defRPr i="1">
                <a:latin typeface="+mn-lt"/>
              </a:defRPr>
            </a:lvl4pPr>
            <a:lvl5pPr marL="1447764" indent="0">
              <a:lnSpc>
                <a:spcPct val="100000"/>
              </a:lnSpc>
              <a:buNone/>
              <a:defRPr i="1">
                <a:latin typeface="+mn-lt"/>
              </a:defRPr>
            </a:lvl5pPr>
          </a:lstStyle>
          <a:p>
            <a:pPr lvl="0"/>
            <a:r>
              <a:rPr lang="en-US" dirty="0"/>
              <a:t>Optional Subhead here</a:t>
            </a:r>
          </a:p>
        </p:txBody>
      </p:sp>
    </p:spTree>
    <p:extLst>
      <p:ext uri="{BB962C8B-B14F-4D97-AF65-F5344CB8AC3E}">
        <p14:creationId xmlns:p14="http://schemas.microsoft.com/office/powerpoint/2010/main" val="1773923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–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83466" y="1908314"/>
            <a:ext cx="10972431" cy="280946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lnSpc>
                <a:spcPct val="100000"/>
              </a:lnSpc>
              <a:buNone/>
              <a:defRPr sz="3733" i="0" baseline="0">
                <a:latin typeface="+mj-lt"/>
              </a:defRPr>
            </a:lvl1pPr>
            <a:lvl2pPr marL="306908" indent="0">
              <a:buNone/>
              <a:defRPr>
                <a:latin typeface="+mn-lt"/>
              </a:defRPr>
            </a:lvl2pPr>
            <a:lvl3pPr marL="687899" indent="0">
              <a:buNone/>
              <a:defRPr>
                <a:latin typeface="+mn-lt"/>
              </a:defRPr>
            </a:lvl3pPr>
            <a:lvl4pPr marL="1066773" indent="0">
              <a:buNone/>
              <a:defRPr>
                <a:latin typeface="+mn-lt"/>
              </a:defRPr>
            </a:lvl4pPr>
            <a:lvl5pPr marL="1447764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This page is an option should you wish to utilize a quote as a stand-alone slide within your presentation. The rest is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.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596899" y="4929105"/>
            <a:ext cx="8685277" cy="5739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Author’s Name</a:t>
            </a: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662608" y="2"/>
            <a:ext cx="1431235" cy="1577005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>
              <a:lnSpc>
                <a:spcPct val="90000"/>
              </a:lnSpc>
            </a:pPr>
            <a:endParaRPr lang="en-US" sz="2133" b="1" dirty="0" err="1">
              <a:solidFill>
                <a:srgbClr val="90BD3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 userDrawn="1"/>
        </p:nvSpPr>
        <p:spPr bwMode="auto">
          <a:xfrm>
            <a:off x="579503" y="0"/>
            <a:ext cx="1590260" cy="283154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8400" b="1" i="0" dirty="0">
                <a:solidFill>
                  <a:schemeClr val="bg2"/>
                </a:solidFill>
                <a:latin typeface="+mn-lt"/>
              </a:rPr>
              <a:t>“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96899" y="5307937"/>
            <a:ext cx="8685277" cy="5879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2667"/>
              </a:lnSpc>
              <a:buNone/>
              <a:defRPr sz="2400" b="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Position Title</a:t>
            </a:r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0867" y="6386455"/>
            <a:ext cx="5747876" cy="137980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62808" y="6369832"/>
            <a:ext cx="328081" cy="155233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CC8D0D-EAEC-449D-9161-023DFF90F2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64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A0ED4-124B-84BF-10E8-E7A680CE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86C1B2-8078-E430-C16A-4EB70C8E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98AF55-9649-A1BC-3B47-80D6E24F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35321A-F87B-F475-DE25-15F53538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BDB40D1-5040-D180-2700-88D880B809B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1954213"/>
            <a:ext cx="3817938" cy="381793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9846E72-EA0B-08F8-1BDD-1F222EE725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57800" y="1954213"/>
            <a:ext cx="6096000" cy="3817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085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–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83466" y="1908314"/>
            <a:ext cx="10972431" cy="280946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lnSpc>
                <a:spcPct val="100000"/>
              </a:lnSpc>
              <a:buNone/>
              <a:defRPr sz="3733" i="0" baseline="0">
                <a:latin typeface="+mj-lt"/>
              </a:defRPr>
            </a:lvl1pPr>
            <a:lvl2pPr marL="306908" indent="0">
              <a:buNone/>
              <a:defRPr>
                <a:latin typeface="+mn-lt"/>
              </a:defRPr>
            </a:lvl2pPr>
            <a:lvl3pPr marL="687899" indent="0">
              <a:buNone/>
              <a:defRPr>
                <a:latin typeface="+mn-lt"/>
              </a:defRPr>
            </a:lvl3pPr>
            <a:lvl4pPr marL="1066773" indent="0">
              <a:buNone/>
              <a:defRPr>
                <a:latin typeface="+mn-lt"/>
              </a:defRPr>
            </a:lvl4pPr>
            <a:lvl5pPr marL="1447764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This page is an option should you wish to utilize a quote as a stand-alone slide within your presentation. The rest is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.</a:t>
            </a: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662608" y="2"/>
            <a:ext cx="1431235" cy="1577005"/>
          </a:xfrm>
          <a:prstGeom prst="rect">
            <a:avLst/>
          </a:prstGeom>
          <a:solidFill>
            <a:schemeClr val="accent2"/>
          </a:solidFill>
          <a:ln w="19050" algn="ctr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>
              <a:lnSpc>
                <a:spcPct val="90000"/>
              </a:lnSpc>
            </a:pPr>
            <a:endParaRPr lang="en-US" sz="2133" b="1" dirty="0" err="1">
              <a:solidFill>
                <a:srgbClr val="90BD3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 userDrawn="1"/>
        </p:nvSpPr>
        <p:spPr bwMode="auto">
          <a:xfrm>
            <a:off x="579503" y="0"/>
            <a:ext cx="1590260" cy="283154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8400" b="1" i="0" dirty="0">
                <a:solidFill>
                  <a:schemeClr val="bg2"/>
                </a:solidFill>
                <a:latin typeface="+mn-lt"/>
              </a:rPr>
              <a:t>“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596899" y="4929105"/>
            <a:ext cx="8685277" cy="5739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Author’s Name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96899" y="5307937"/>
            <a:ext cx="8685277" cy="5879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2667"/>
              </a:lnSpc>
              <a:buNone/>
              <a:defRPr sz="2400" b="0" baseline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Position Title</a:t>
            </a:r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0867" y="6386455"/>
            <a:ext cx="5747876" cy="137980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62808" y="6369832"/>
            <a:ext cx="328081" cy="155233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33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CC8D0D-EAEC-449D-9161-023DFF90F2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64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88A20-0E49-0CDC-D062-F3A59414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C8C9E-FD8F-D443-6788-1F89BCA9E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1DA5E-53A9-4117-296D-E7DC63B2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DFF46-E83B-6B8A-64D5-35634C1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8E41F-2396-7EF2-1036-B50549FF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5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5859E-AC1A-2377-01C4-9AA3EC50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4EA0B-D546-EC8B-79D9-837A0ACB7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495DC-58B4-8871-E420-0D2579657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3A654-A870-F8E9-0791-C6D0BFA5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376F3-74D5-D31C-84C2-B1768BC1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AE591-20CE-925C-1624-13FB80B71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03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E9519-9D69-9831-6B14-0FB2B58AD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E4A58-677C-5025-896E-4F9736453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74353A-0A00-01F3-1F8D-F47B53EC4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C0A77-370F-66F5-3758-9048ED250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EFE46B-4B14-2283-00C8-061B8A0AA9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C0F6AE-5458-49F2-19B1-448D9C68C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D314AE-201C-DC74-451C-D088F3F2A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9217F3-613C-4498-90DE-560ED577E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836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64DA-DA44-45B9-A4F8-3762357E9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227135-4BA7-EB75-7122-729DBA9A0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A1E5B4-5FAC-EC47-832A-B8B90D86F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39A077-D02D-6E63-057C-48FB2D882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0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35DA97-3C47-A89D-08D5-FF896815D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1F9A61-E2A3-2D32-51C2-4E460C4BB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BAFA7-08CA-34F7-0A11-3C568F868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548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2BA84-F7AB-9A05-993E-7231CD93D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031BE-3F0A-1E1D-9513-F058EBF19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EAA9A4-0B2E-3E01-7C84-0F72CB31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742E6-DFBF-57EF-AC98-02B7350C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28BA2-8EE9-7FC1-E0D3-B298D23A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BB706-5560-B4F0-960D-B3A0B02D1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594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59CB1-51D5-E6E6-14BF-A8EAF7ED9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6047E7-DC0C-7440-7C69-AE1900839E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EB955-297C-18F5-ED74-EA0F85065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17DD6-68AF-F283-8BFD-0C6C31E0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903C2-EDA3-98CC-7798-4E086D4F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64D7E-5AE4-3A17-4AB1-FE246677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788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D065B-3490-481E-083D-D53E323B5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727858-482D-F844-3C07-9D977D7E4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C45D5-F75B-8E3F-53A2-5E7A96A90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9AC4F-E6F6-5E95-B6FD-F2F0C01B4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8C2EC-6D25-315B-0FFB-AFB73770B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10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991B6D-1310-6660-C5A2-F5841E5C3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2254E-EB36-301B-0D5C-4DE956195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CEAB2-E21F-3913-5510-703336271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082B0-99B4-E125-FA9E-A9579A27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3E0E1-7D78-9647-AF09-47719DF4F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53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7C18A-AAB7-07E7-2B0B-6219E831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4529-3910-0724-0919-A2096D0A1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5B29D-4B48-06A3-8F9C-17E403F1E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6D203-C041-B71F-4EA4-F968F1F37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76183-58B5-9174-70DF-CA7D2775D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50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4D655-5181-7C55-C0B7-D0C049F8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6E5D6-4769-F538-57F1-67CE720A2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EB686-9525-5675-0900-F7F7B68E4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09081-0ED3-B952-22A5-4B7877BA0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5EE14-B8E4-3117-72C3-823BF5DE5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7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E1230-BC40-F088-0E8F-2EBB648E5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AD495-0EBA-9E9B-6EAA-BBA4AC8FF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869F4-236B-2831-192A-BC5299C26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CEDE4-0C73-9419-CB8D-0D71003E9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4CFA8C-6C7E-C143-463B-31DF5500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18BBD-0311-7DBD-5AEC-F060088AF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1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5E360-C5F7-39EB-09FE-334CEB3B1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F3267-11AB-F3BD-586E-09CCD7047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1F15B8-53B7-D9B5-ED1E-C5FB2A7B2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A89F32-2649-A134-E015-76601FAD3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FADFF-DB90-58A8-CCF5-31D4303F3D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73B310-4216-10E3-7A30-0DF1A67AC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05D8-53B8-1D49-30E9-C83F8366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419A6F-E18A-F8D9-60FA-7F7C77B23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1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E9CD2-06E3-5089-E74A-10534C60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31A94D-16D9-CF03-84BA-0B56704F6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54738-BD72-C0E3-09FC-43E03EC7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AB46A-74EA-A4AA-3E8A-FBDDA4FB7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8FB78-BE7A-154E-0E17-893F3E764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3E952B-4216-EC71-CBA6-B25DC87B1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D8437-AA5F-E046-53E9-18CB6227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95D40-F813-0DCA-93D8-E854F695E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58763-04F0-4963-0C6D-8F0A9D73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61590-1238-D639-5CFE-14A1C1741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95CA3-5820-91FC-3862-C9FD88980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D9537-6944-742E-E6BC-A4E38B13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552B7-1FE0-8B30-247C-93480042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6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B8DE0B-4BE3-781B-F7D8-B71D63A5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D9057-BB95-BFBB-9644-D5CA8772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2DE9C-0895-6EC4-D395-822357D396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F4EC8A-E7F9-0C4E-9C8E-A7FBBD0746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D7237-D856-CB42-9C72-0AE403254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 dirty="0"/>
              <a:t>UCSF Department of Anesthesiology and Perioperative Care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44943-7EDF-087C-70CC-A0E68F0C1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92BB3F-7C03-A640-BC78-A2CE9555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122248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CE203E-19D4-6001-6E33-5054CC32C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007C7-4DA0-DB58-79D8-65F631FE6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6C2F7-CBD3-3B9A-C182-FADC01534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77F15-7085-8042-8234-51EE15C7C5A7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AAA53-0C56-12DE-78E0-75C9C9E4C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CA537-E17C-D124-738D-045C9107B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075271-1FA1-9544-9F3C-98042FA86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8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BEFC1-7219-3D1F-0781-D701A9AAA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918" y="1875620"/>
            <a:ext cx="10096163" cy="213359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122248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Severe Perioperative Surgical Morbidity in Patients Undergoing Cesarean Delivery In California, 2016 - 2021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9D265-6270-3902-0795-2ABA78966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899" y="4191293"/>
            <a:ext cx="10877550" cy="428625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122248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Authors: </a:t>
            </a:r>
            <a:r>
              <a:rPr lang="en-US" sz="2000" dirty="0">
                <a:solidFill>
                  <a:srgbClr val="122248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A.J. Butwick MBBS, FRCA, MS </a:t>
            </a:r>
            <a:r>
              <a:rPr lang="en-US" sz="2000" baseline="30000" dirty="0">
                <a:solidFill>
                  <a:srgbClr val="122248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r>
              <a:rPr lang="en-US" sz="2000" dirty="0">
                <a:solidFill>
                  <a:srgbClr val="122248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;  R.J. Baer PhD </a:t>
            </a:r>
            <a:r>
              <a:rPr lang="en-US" sz="2000" baseline="30000" dirty="0">
                <a:solidFill>
                  <a:srgbClr val="122248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2,3</a:t>
            </a:r>
            <a:r>
              <a:rPr lang="en-US" sz="2000" dirty="0">
                <a:solidFill>
                  <a:srgbClr val="122248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; N. </a:t>
            </a:r>
            <a:r>
              <a:rPr lang="en-US" sz="2000" dirty="0">
                <a:solidFill>
                  <a:srgbClr val="122248"/>
                </a:solidFill>
              </a:rPr>
              <a:t>Farooqi FACOG </a:t>
            </a:r>
            <a:r>
              <a:rPr lang="en-US" sz="2000" baseline="30000" dirty="0">
                <a:solidFill>
                  <a:srgbClr val="122248"/>
                </a:solidFill>
              </a:rPr>
              <a:t>4</a:t>
            </a:r>
            <a:r>
              <a:rPr lang="en-US" sz="2000" dirty="0">
                <a:solidFill>
                  <a:srgbClr val="122248"/>
                </a:solidFill>
              </a:rPr>
              <a:t>;                O </a:t>
            </a:r>
            <a:r>
              <a:rPr lang="en-US" sz="2000" dirty="0" err="1">
                <a:solidFill>
                  <a:srgbClr val="122248"/>
                </a:solidFill>
              </a:rPr>
              <a:t>Stephansson</a:t>
            </a:r>
            <a:r>
              <a:rPr lang="en-US" sz="2000" dirty="0">
                <a:solidFill>
                  <a:srgbClr val="122248"/>
                </a:solidFill>
              </a:rPr>
              <a:t> MD PhD </a:t>
            </a:r>
            <a:r>
              <a:rPr lang="en-US" sz="2000" baseline="30000" dirty="0">
                <a:solidFill>
                  <a:srgbClr val="122248"/>
                </a:solidFill>
              </a:rPr>
              <a:t>5</a:t>
            </a:r>
            <a:r>
              <a:rPr lang="en-US" sz="2000" dirty="0">
                <a:solidFill>
                  <a:srgbClr val="122248"/>
                </a:solidFill>
              </a:rPr>
              <a:t>; L. </a:t>
            </a:r>
            <a:r>
              <a:rPr lang="en-US" sz="2000" dirty="0" err="1">
                <a:solidFill>
                  <a:srgbClr val="122248"/>
                </a:solidFill>
              </a:rPr>
              <a:t>Jelliffe</a:t>
            </a:r>
            <a:r>
              <a:rPr lang="en-US" sz="2000" dirty="0">
                <a:solidFill>
                  <a:srgbClr val="122248"/>
                </a:solidFill>
              </a:rPr>
              <a:t>-Pawlowski PhD MS </a:t>
            </a:r>
            <a:r>
              <a:rPr lang="en-US" sz="2000" baseline="30000" dirty="0">
                <a:solidFill>
                  <a:srgbClr val="122248"/>
                </a:solidFill>
              </a:rPr>
              <a:t>3,6</a:t>
            </a:r>
            <a:endParaRPr lang="en-US" sz="2000" dirty="0">
              <a:solidFill>
                <a:srgbClr val="122248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E6752A9-2CC8-5D72-3610-AE74977E77DC}"/>
              </a:ext>
            </a:extLst>
          </p:cNvPr>
          <p:cNvSpPr txBox="1">
            <a:spLocks/>
          </p:cNvSpPr>
          <p:nvPr/>
        </p:nvSpPr>
        <p:spPr>
          <a:xfrm>
            <a:off x="723899" y="5286374"/>
            <a:ext cx="10877550" cy="428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22248"/>
                </a:solidFill>
              </a:rPr>
              <a:t>Institutions: </a:t>
            </a:r>
            <a:r>
              <a:rPr lang="en-US" sz="2000" b="1" baseline="30000" dirty="0">
                <a:solidFill>
                  <a:srgbClr val="122248"/>
                </a:solidFill>
              </a:rPr>
              <a:t>1</a:t>
            </a:r>
            <a:r>
              <a:rPr lang="en-US" sz="2000" dirty="0">
                <a:solidFill>
                  <a:srgbClr val="122248"/>
                </a:solidFill>
              </a:rPr>
              <a:t>Department of Anesthesia &amp; Perioperative Care, UCSF; </a:t>
            </a:r>
            <a:r>
              <a:rPr lang="en-US" sz="2000" baseline="30000" dirty="0">
                <a:solidFill>
                  <a:srgbClr val="122248"/>
                </a:solidFill>
              </a:rPr>
              <a:t>2</a:t>
            </a:r>
            <a:r>
              <a:rPr lang="en-US" sz="2000" dirty="0">
                <a:solidFill>
                  <a:srgbClr val="122248"/>
                </a:solidFill>
              </a:rPr>
              <a:t>Department of Pediatrics, UCSD; </a:t>
            </a:r>
            <a:r>
              <a:rPr lang="en-US" sz="2000" baseline="30000" dirty="0">
                <a:solidFill>
                  <a:srgbClr val="122248"/>
                </a:solidFill>
              </a:rPr>
              <a:t>3</a:t>
            </a:r>
            <a:r>
              <a:rPr lang="en-US" sz="2000" dirty="0">
                <a:solidFill>
                  <a:srgbClr val="122248"/>
                </a:solidFill>
              </a:rPr>
              <a:t>California Preterm Birth Initiative, UCSF; </a:t>
            </a:r>
            <a:r>
              <a:rPr lang="en-US" sz="2000" baseline="30000" dirty="0">
                <a:solidFill>
                  <a:srgbClr val="122248"/>
                </a:solidFill>
              </a:rPr>
              <a:t>4</a:t>
            </a:r>
            <a:r>
              <a:rPr lang="en-US" sz="2000" dirty="0">
                <a:solidFill>
                  <a:srgbClr val="122248"/>
                </a:solidFill>
              </a:rPr>
              <a:t>Department of Obstetrics and Gynecology, UCSF; </a:t>
            </a:r>
            <a:r>
              <a:rPr lang="en-US" sz="2000" baseline="30000" dirty="0">
                <a:solidFill>
                  <a:srgbClr val="122248"/>
                </a:solidFill>
              </a:rPr>
              <a:t>5</a:t>
            </a:r>
            <a:r>
              <a:rPr lang="en-US" sz="2000" dirty="0">
                <a:solidFill>
                  <a:srgbClr val="122248"/>
                </a:solidFill>
              </a:rPr>
              <a:t>Department of Obstetrics, Karolinska University Hospital;                     </a:t>
            </a:r>
            <a:r>
              <a:rPr lang="en-US" sz="2000" baseline="30000" dirty="0">
                <a:solidFill>
                  <a:srgbClr val="122248"/>
                </a:solidFill>
              </a:rPr>
              <a:t>6</a:t>
            </a:r>
            <a:r>
              <a:rPr lang="en-US" sz="2000" dirty="0">
                <a:solidFill>
                  <a:srgbClr val="122248"/>
                </a:solidFill>
              </a:rPr>
              <a:t>NYU Rory Meyers College of Nursing</a:t>
            </a:r>
          </a:p>
        </p:txBody>
      </p:sp>
      <p:pic>
        <p:nvPicPr>
          <p:cNvPr id="1026" name="Picture 2" descr="SOAP Society for Obstetric Anesthesia and Perinatology Home Page">
            <a:extLst>
              <a:ext uri="{FF2B5EF4-FFF2-40B4-BE49-F238E27FC236}">
                <a16:creationId xmlns:a16="http://schemas.microsoft.com/office/drawing/2014/main" id="{D3B569E4-B780-F336-2625-CED70B3EE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855" y="635500"/>
            <a:ext cx="2360470" cy="101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21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DD633-CBD7-3FE4-457C-CFEE6230F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529468" cy="552656"/>
          </a:xfrm>
        </p:spPr>
        <p:txBody>
          <a:bodyPr>
            <a:normAutofit/>
          </a:bodyPr>
          <a:lstStyle/>
          <a:p>
            <a:r>
              <a:rPr lang="en-US" sz="24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05435-8C4A-291C-9F0A-F391B4C8E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90" y="1047547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Helvetica Neue" panose="02000503000000020004"/>
                <a:cs typeface="Arial" panose="020B0604020202020204" pitchFamily="34" charset="0"/>
              </a:rPr>
              <a:t>Cesarean Delivery (CD): Most common surgical procedure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Helvetica Neue" panose="02000503000000020004"/>
                <a:cs typeface="Arial" panose="020B0604020202020204" pitchFamily="34" charset="0"/>
              </a:rPr>
              <a:t>&gt;1.1 million; 32% all births – US (2023) </a:t>
            </a:r>
            <a:r>
              <a:rPr lang="en-US" b="1" baseline="30000" dirty="0">
                <a:latin typeface="Helvetica Neue" panose="02000503000000020004"/>
                <a:cs typeface="Arial" panose="020B0604020202020204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Helvetica Neue" panose="02000503000000020004"/>
                <a:cs typeface="Arial" panose="020B0604020202020204" pitchFamily="34" charset="0"/>
              </a:rPr>
              <a:t>Limited data – CD surgical-related morbidity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Helvetica Neue" panose="02000503000000020004"/>
                <a:cs typeface="Arial" panose="020B0604020202020204" pitchFamily="34" charset="0"/>
              </a:rPr>
              <a:t>CDC severe maternal morbidity index: not CD specific; only 1 surgical morbidity indicator </a:t>
            </a:r>
            <a:r>
              <a:rPr lang="en-US" b="1" baseline="30000" dirty="0">
                <a:latin typeface="Helvetica Neue" panose="02000503000000020004"/>
                <a:cs typeface="Arial" panose="020B0604020202020204" pitchFamily="34" charset="0"/>
              </a:rPr>
              <a:t>2</a:t>
            </a:r>
            <a:endParaRPr lang="en-US" b="1" dirty="0">
              <a:latin typeface="Helvetica Neue" panose="02000503000000020004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latin typeface="Helvetica Neue" panose="02000503000000020004"/>
                <a:cs typeface="Arial" panose="020B0604020202020204" pitchFamily="34" charset="0"/>
              </a:rPr>
              <a:t>Few epidemiologic studies </a:t>
            </a:r>
            <a:r>
              <a:rPr lang="en-US" b="1" baseline="30000" dirty="0">
                <a:latin typeface="Helvetica Neue" panose="02000503000000020004"/>
                <a:cs typeface="Arial" panose="020B0604020202020204" pitchFamily="34" charset="0"/>
              </a:rPr>
              <a:t>3,4</a:t>
            </a:r>
          </a:p>
          <a:p>
            <a:pPr>
              <a:lnSpc>
                <a:spcPct val="150000"/>
              </a:lnSpc>
            </a:pPr>
            <a:endParaRPr lang="en-US" sz="2400" b="1" dirty="0">
              <a:latin typeface="Helvetica Neue" panose="02000503000000020004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Helvetica Neue" panose="02000503000000020004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Helvetica Neue" panose="02000503000000020004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Helvetica Neue" panose="02000503000000020004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C2B5D7-9C18-E7DD-96E0-16D09A86EF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34632" y="6176963"/>
            <a:ext cx="1945496" cy="6023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193AF0-69E5-10CC-52AC-5A09698F1F02}"/>
              </a:ext>
            </a:extLst>
          </p:cNvPr>
          <p:cNvSpPr txBox="1"/>
          <p:nvPr/>
        </p:nvSpPr>
        <p:spPr>
          <a:xfrm>
            <a:off x="838200" y="5528650"/>
            <a:ext cx="72594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>
                <a:latin typeface="Helvetica Neue" panose="02000503000000020004"/>
                <a:cs typeface="Arial" panose="020B0604020202020204" pitchFamily="34" charset="0"/>
              </a:rPr>
              <a:t>Hamilton BE. Vital Statistics Rapid Release (CDC); no 35. April 2024</a:t>
            </a:r>
          </a:p>
          <a:p>
            <a:pPr marL="342900" indent="-342900">
              <a:buAutoNum type="arabicPeriod"/>
            </a:pPr>
            <a:r>
              <a:rPr lang="en-US" sz="1600" dirty="0">
                <a:latin typeface="Helvetica Neue" panose="02000503000000020004"/>
                <a:cs typeface="Arial" panose="020B0604020202020204" pitchFamily="34" charset="0"/>
              </a:rPr>
              <a:t>National Center for Chronic Disease Prevention and Health Promotion</a:t>
            </a:r>
          </a:p>
          <a:p>
            <a:pPr marL="342900" indent="-342900">
              <a:buAutoNum type="arabicPeriod"/>
            </a:pPr>
            <a:r>
              <a:rPr lang="en-US" sz="1600" dirty="0">
                <a:latin typeface="Helvetica Neue" panose="02000503000000020004"/>
                <a:cs typeface="Arial" panose="020B0604020202020204" pitchFamily="34" charset="0"/>
              </a:rPr>
              <a:t>Larsson. </a:t>
            </a:r>
            <a:r>
              <a:rPr lang="en-US" sz="1600" dirty="0" err="1">
                <a:latin typeface="Helvetica Neue" panose="02000503000000020004"/>
                <a:cs typeface="Arial" panose="020B0604020202020204" pitchFamily="34" charset="0"/>
              </a:rPr>
              <a:t>PLoS</a:t>
            </a:r>
            <a:r>
              <a:rPr lang="en-US" sz="1600" dirty="0">
                <a:latin typeface="Helvetica Neue" panose="02000503000000020004"/>
                <a:cs typeface="Arial" panose="020B0604020202020204" pitchFamily="34" charset="0"/>
              </a:rPr>
              <a:t> ONE 2021; 16: e0258222</a:t>
            </a:r>
          </a:p>
          <a:p>
            <a:pPr marL="342900" indent="-342900">
              <a:buAutoNum type="arabicPeriod"/>
            </a:pPr>
            <a:r>
              <a:rPr lang="en-US" sz="1600" dirty="0">
                <a:latin typeface="Helvetica Neue" panose="02000503000000020004"/>
                <a:cs typeface="Arial" panose="020B0604020202020204" pitchFamily="34" charset="0"/>
              </a:rPr>
              <a:t>Sheikh. Am J </a:t>
            </a:r>
            <a:r>
              <a:rPr lang="en-US" sz="1600" dirty="0" err="1">
                <a:latin typeface="Helvetica Neue" panose="02000503000000020004"/>
                <a:cs typeface="Arial" panose="020B0604020202020204" pitchFamily="34" charset="0"/>
              </a:rPr>
              <a:t>Obstet</a:t>
            </a:r>
            <a:r>
              <a:rPr lang="en-US" sz="1600" dirty="0">
                <a:latin typeface="Helvetica Neue" panose="02000503000000020004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Helvetica Neue" panose="02000503000000020004"/>
                <a:cs typeface="Arial" panose="020B0604020202020204" pitchFamily="34" charset="0"/>
              </a:rPr>
              <a:t>Gynecol</a:t>
            </a:r>
            <a:r>
              <a:rPr lang="en-US" sz="1600" dirty="0">
                <a:latin typeface="Helvetica Neue" panose="02000503000000020004"/>
                <a:cs typeface="Arial" panose="020B0604020202020204" pitchFamily="34" charset="0"/>
              </a:rPr>
              <a:t> MFM 2020;2:100071</a:t>
            </a:r>
          </a:p>
          <a:p>
            <a:pPr marL="342900" indent="-342900">
              <a:buAutoNum type="arabicPeriod"/>
            </a:pPr>
            <a:endParaRPr lang="en-US" sz="1600" dirty="0">
              <a:latin typeface="Helvetica Neue" panose="020005030000000200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81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6BCDD-9ABE-2459-A09F-A30020256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772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Primary Aim: </a:t>
            </a:r>
          </a:p>
          <a:p>
            <a:pPr>
              <a:lnSpc>
                <a:spcPct val="150000"/>
              </a:lnSpc>
            </a:pPr>
            <a:r>
              <a:rPr lang="en-US" dirty="0"/>
              <a:t>Quantify the prevalence of severe perioperative surgical morbidity (SPSM) in patients undergoing cesarean delivery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Secondary Aims:</a:t>
            </a: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/>
              <a:t>Quantify the SPSM prevalence in patients undergoing </a:t>
            </a:r>
            <a:r>
              <a:rPr lang="en-US" dirty="0" err="1"/>
              <a:t>prelabor</a:t>
            </a:r>
            <a:r>
              <a:rPr lang="en-US" dirty="0"/>
              <a:t> (elective) and intrapartum cesarean delivery</a:t>
            </a: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/>
              <a:t>Identify potential risk factors for SPSM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672B58-8A94-E902-CDF3-95D5A36E5B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34632" y="6176963"/>
            <a:ext cx="1945496" cy="60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9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3E5A7-C58E-5763-68F4-8334B7AD0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307" y="960604"/>
            <a:ext cx="11753386" cy="4936791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2000" b="1" dirty="0">
                <a:latin typeface="Helvetica Neue" panose="02000503000000020004"/>
                <a:cs typeface="Arial" panose="020B0604020202020204" pitchFamily="34" charset="0"/>
              </a:rPr>
              <a:t>Study Design: </a:t>
            </a:r>
            <a:r>
              <a:rPr lang="en-US" sz="2000" dirty="0">
                <a:latin typeface="Helvetica Neue" panose="02000503000000020004"/>
                <a:cs typeface="Arial" panose="020B0604020202020204" pitchFamily="34" charset="0"/>
              </a:rPr>
              <a:t>Population-based cross-sectional study - linked California Birth Certificate – Maternal Discharge records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Helvetica Neue" panose="02000503000000020004"/>
                <a:cs typeface="Arial" panose="020B0604020202020204" pitchFamily="34" charset="0"/>
              </a:rPr>
              <a:t>Study Cohort: </a:t>
            </a:r>
            <a:r>
              <a:rPr lang="en-US" sz="2000" dirty="0">
                <a:latin typeface="Helvetica Neue" panose="02000503000000020004"/>
                <a:cs typeface="Arial" panose="020B0604020202020204" pitchFamily="34" charset="0"/>
              </a:rPr>
              <a:t>Singleton pregnancies; CDs; 2016 – 2021 (n=594,655)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Helvetica Neue" panose="02000503000000020004"/>
                <a:cs typeface="Arial" panose="020B0604020202020204" pitchFamily="34" charset="0"/>
              </a:rPr>
              <a:t>Primary Outcome:  </a:t>
            </a:r>
            <a:r>
              <a:rPr lang="en-US" sz="2000" dirty="0">
                <a:latin typeface="Helvetica Neue" panose="02000503000000020004"/>
                <a:cs typeface="Arial" panose="020B0604020202020204" pitchFamily="34" charset="0"/>
              </a:rPr>
              <a:t>Composite measure of surgical morbidity (ICD-10 codes):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Helvetica Neue" panose="02000503000000020004"/>
                <a:cs typeface="Arial" panose="020B0604020202020204" pitchFamily="34" charset="0"/>
              </a:rPr>
              <a:t> Bowel, bladder, genitourinary/pelvic, uterine injury; broad ligament hematoma; pelvic/retroperitoneal hematoma; hysterectomy; vascular injury; wound complication; ileus/bowel obstruction; acute peritonitis; shock </a:t>
            </a:r>
          </a:p>
          <a:p>
            <a:pPr marL="457200" lvl="2" indent="228600">
              <a:lnSpc>
                <a:spcPct val="150000"/>
              </a:lnSpc>
            </a:pPr>
            <a:r>
              <a:rPr lang="en-US" b="1" dirty="0">
                <a:latin typeface="Helvetica Neue" panose="02000503000000020004"/>
                <a:cs typeface="Arial" panose="020B0604020202020204" pitchFamily="34" charset="0"/>
              </a:rPr>
              <a:t>Statistical Analyses: 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Helvetica Neue" panose="02000503000000020004"/>
                <a:cs typeface="Arial" panose="020B0604020202020204" pitchFamily="34" charset="0"/>
              </a:rPr>
              <a:t>Proportions – overall; </a:t>
            </a:r>
            <a:r>
              <a:rPr lang="en-US" dirty="0" err="1">
                <a:latin typeface="Helvetica Neue" panose="02000503000000020004"/>
                <a:cs typeface="Arial" panose="020B0604020202020204" pitchFamily="34" charset="0"/>
              </a:rPr>
              <a:t>prelabor</a:t>
            </a:r>
            <a:r>
              <a:rPr lang="en-US" dirty="0">
                <a:latin typeface="Helvetica Neue" panose="02000503000000020004"/>
                <a:cs typeface="Arial" panose="020B0604020202020204" pitchFamily="34" charset="0"/>
              </a:rPr>
              <a:t> vs intrapartum cesarean delivery; individual morbidities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Helvetica Neue" panose="02000503000000020004"/>
                <a:cs typeface="Arial" panose="020B0604020202020204" pitchFamily="34" charset="0"/>
              </a:rPr>
              <a:t>Poisson log-linear regression - Associations between potential predictors (patient and hospital characteristics) and SPSM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0C63B1-4A96-48F1-C0B6-BE6FC6B2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529468" cy="552656"/>
          </a:xfrm>
        </p:spPr>
        <p:txBody>
          <a:bodyPr>
            <a:normAutofit/>
          </a:bodyPr>
          <a:lstStyle/>
          <a:p>
            <a:r>
              <a:rPr lang="en-US" sz="2400" dirty="0"/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419907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aph with orange and pink bars&#10;&#10;AI-generated content may be incorrect.">
            <a:extLst>
              <a:ext uri="{FF2B5EF4-FFF2-40B4-BE49-F238E27FC236}">
                <a16:creationId xmlns:a16="http://schemas.microsoft.com/office/drawing/2014/main" id="{EA16ED50-50B2-0B23-7D58-DC9655EB0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168" y="676823"/>
            <a:ext cx="10725933" cy="5394971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05EFAA0A-EADC-D6C8-6C97-FA2AADC6C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168" y="150986"/>
            <a:ext cx="2529468" cy="552656"/>
          </a:xfrm>
        </p:spPr>
        <p:txBody>
          <a:bodyPr>
            <a:normAutofit/>
          </a:bodyPr>
          <a:lstStyle/>
          <a:p>
            <a:r>
              <a:rPr lang="en-US" sz="2400" dirty="0"/>
              <a:t>RESULTS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8A94E3C-0DD9-3EE1-4CDE-319AB963D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230339"/>
              </p:ext>
            </p:extLst>
          </p:nvPr>
        </p:nvGraphicFramePr>
        <p:xfrm>
          <a:off x="1910969" y="699304"/>
          <a:ext cx="8927620" cy="443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905">
                  <a:extLst>
                    <a:ext uri="{9D8B030D-6E8A-4147-A177-3AD203B41FA5}">
                      <a16:colId xmlns:a16="http://schemas.microsoft.com/office/drawing/2014/main" val="4058535904"/>
                    </a:ext>
                  </a:extLst>
                </a:gridCol>
                <a:gridCol w="2231905">
                  <a:extLst>
                    <a:ext uri="{9D8B030D-6E8A-4147-A177-3AD203B41FA5}">
                      <a16:colId xmlns:a16="http://schemas.microsoft.com/office/drawing/2014/main" val="2910021317"/>
                    </a:ext>
                  </a:extLst>
                </a:gridCol>
                <a:gridCol w="2231905">
                  <a:extLst>
                    <a:ext uri="{9D8B030D-6E8A-4147-A177-3AD203B41FA5}">
                      <a16:colId xmlns:a16="http://schemas.microsoft.com/office/drawing/2014/main" val="1610137214"/>
                    </a:ext>
                  </a:extLst>
                </a:gridCol>
                <a:gridCol w="2231905">
                  <a:extLst>
                    <a:ext uri="{9D8B030D-6E8A-4147-A177-3AD203B41FA5}">
                      <a16:colId xmlns:a16="http://schemas.microsoft.com/office/drawing/2014/main" val="518711928"/>
                    </a:ext>
                  </a:extLst>
                </a:gridCol>
              </a:tblGrid>
              <a:tr h="703411">
                <a:tc>
                  <a:txBody>
                    <a:bodyPr/>
                    <a:lstStyle/>
                    <a:p>
                      <a:endParaRPr lang="en-US" dirty="0">
                        <a:latin typeface="Helvetica Neue" panose="020005030000000200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All Cesareans </a:t>
                      </a:r>
                    </a:p>
                    <a:p>
                      <a:r>
                        <a:rPr lang="en-US" dirty="0" err="1">
                          <a:latin typeface="Helvetica Neue" panose="02000503000000020004"/>
                        </a:rPr>
                        <a:t>aRR</a:t>
                      </a:r>
                      <a:r>
                        <a:rPr lang="en-US" dirty="0">
                          <a:latin typeface="Helvetica Neue" panose="02000503000000020004"/>
                        </a:rPr>
                        <a:t>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Helvetica Neue" panose="02000503000000020004"/>
                        </a:rPr>
                        <a:t>Prelabor</a:t>
                      </a:r>
                      <a:r>
                        <a:rPr lang="en-US" dirty="0">
                          <a:latin typeface="Helvetica Neue" panose="02000503000000020004"/>
                        </a:rPr>
                        <a:t> Cesarean</a:t>
                      </a:r>
                    </a:p>
                    <a:p>
                      <a:r>
                        <a:rPr lang="en-US" dirty="0" err="1">
                          <a:latin typeface="Helvetica Neue" panose="02000503000000020004"/>
                        </a:rPr>
                        <a:t>aRR</a:t>
                      </a:r>
                      <a:r>
                        <a:rPr lang="en-US" dirty="0">
                          <a:latin typeface="Helvetica Neue" panose="02000503000000020004"/>
                        </a:rPr>
                        <a:t>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Intrapartum Cesareans</a:t>
                      </a:r>
                    </a:p>
                    <a:p>
                      <a:r>
                        <a:rPr lang="en-US" dirty="0" err="1">
                          <a:latin typeface="Helvetica Neue" panose="02000503000000020004"/>
                        </a:rPr>
                        <a:t>aRR</a:t>
                      </a:r>
                      <a:r>
                        <a:rPr lang="en-US" dirty="0">
                          <a:latin typeface="Helvetica Neue" panose="02000503000000020004"/>
                        </a:rPr>
                        <a:t> (95% CI)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273867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Helvetica Neue" panose="02000503000000020004"/>
                        </a:rPr>
                        <a:t>Placenta Accreta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Helvetica Neue" panose="02000503000000020004"/>
                        </a:rPr>
                        <a:t>16.1 (14.7 – 17.5)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Helvetica Neue" panose="02000503000000020004"/>
                        </a:rPr>
                        <a:t>17. 9 (16.0 – 19.9)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Helvetica Neue" panose="02000503000000020004"/>
                        </a:rPr>
                        <a:t>11.0 (9.3 – 13.0)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466170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Chorioamnionitis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2.1 (1.9 – 2.2)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2.0 (1.8 – 2.1)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375266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Maternal Age ≥ 35 y (ref = 20 – 24 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1.8 (1.7 – 2.0)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1.8 (1.6 – 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1.9 (1.7 – 2.1)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28364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Labor or Induction of Labor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1.7 (1.6 – 1.8)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509119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Placenta Previa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1.5 (1.3 – 1.6)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1.5 (1.3 – 1.6)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Helvetica Neue" panose="02000503000000020004"/>
                        </a:rPr>
                        <a:t>1.3 (1.1 – 1.6)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08552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9B25EC5-B13A-7AFF-BF31-89D9977C5116}"/>
              </a:ext>
            </a:extLst>
          </p:cNvPr>
          <p:cNvSpPr txBox="1"/>
          <p:nvPr/>
        </p:nvSpPr>
        <p:spPr>
          <a:xfrm>
            <a:off x="2102562" y="5268493"/>
            <a:ext cx="800862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Helvetica Neue" panose="02000503000000020004"/>
              </a:rPr>
              <a:t>Model includes: maternal age; race/ethnicity; insurance; highest educational level; BMI; chronic hypertension; prior cesarean; placenta previa; placenta accreta; hypertensive disorder of pregnancy; labor/induction; gestational age; hospital type (teaching/non-teaching); hospital location (urban/rural); annualized CD volume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7329CB-0FA0-1E22-A499-1796F291C5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34632" y="6176963"/>
            <a:ext cx="1945496" cy="60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83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73454-D41E-D7E2-A786-86DFEC673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220" y="1137982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Helvetica Neue" panose="02000503000000020004"/>
              </a:rPr>
              <a:t>Main findings: 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Helvetica Neue" panose="02000503000000020004"/>
              </a:rPr>
              <a:t>1st study –severe surgical morbidity index in CD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Helvetica Neue" panose="02000503000000020004"/>
              </a:rPr>
              <a:t>SPSM prevalence: 1.7% (1 in 59 CDs)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Helvetica Neue" panose="02000503000000020004"/>
              </a:rPr>
              <a:t>Higher prevalence: intrapartum vs </a:t>
            </a:r>
            <a:r>
              <a:rPr lang="en-US" sz="2000" dirty="0" err="1">
                <a:latin typeface="Helvetica Neue" panose="02000503000000020004"/>
              </a:rPr>
              <a:t>prelabor</a:t>
            </a:r>
            <a:r>
              <a:rPr lang="en-US" sz="2000" dirty="0">
                <a:latin typeface="Helvetica Neue" panose="02000503000000020004"/>
              </a:rPr>
              <a:t> CD (2.0% vs 1.5%)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Helvetica Neue" panose="02000503000000020004"/>
              </a:rPr>
              <a:t>Placenta accreta – very strong risk factor - SPSM (</a:t>
            </a:r>
            <a:r>
              <a:rPr lang="en-US" sz="2000" dirty="0" err="1">
                <a:latin typeface="Helvetica Neue" panose="02000503000000020004"/>
              </a:rPr>
              <a:t>aRR</a:t>
            </a:r>
            <a:r>
              <a:rPr lang="en-US" sz="2000" dirty="0">
                <a:latin typeface="Helvetica Neue" panose="02000503000000020004"/>
              </a:rPr>
              <a:t> 16)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Helvetica Neue" panose="02000503000000020004"/>
              </a:rPr>
              <a:t>Study Strengths: </a:t>
            </a:r>
            <a:r>
              <a:rPr lang="en-US" sz="2000" dirty="0">
                <a:latin typeface="Helvetica Neue" panose="02000503000000020004"/>
              </a:rPr>
              <a:t>Large contemporary population; generalizability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Helvetica Neue" panose="02000503000000020004"/>
              </a:rPr>
              <a:t>Limitations: </a:t>
            </a:r>
            <a:r>
              <a:rPr lang="en-US" sz="2000" dirty="0">
                <a:latin typeface="Helvetica Neue" panose="02000503000000020004"/>
              </a:rPr>
              <a:t>ICD-10 codes – morbidity; no timestamps for morbidity events; no data on long-term outcomes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Helvetica Neue" panose="02000503000000020004"/>
              </a:rPr>
              <a:t>Further study: </a:t>
            </a:r>
            <a:r>
              <a:rPr lang="en-US" sz="2000" dirty="0">
                <a:latin typeface="Helvetica Neue" panose="02000503000000020004"/>
              </a:rPr>
              <a:t>Validate measure; Assess ~ potential metric for surgical quality of care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Helvetica Neue" panose="02000503000000020004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Helvetica Neue" panose="0200050300000002000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C8CA39-9DA4-1C23-E501-12884E171F5B}"/>
              </a:ext>
            </a:extLst>
          </p:cNvPr>
          <p:cNvSpPr txBox="1">
            <a:spLocks/>
          </p:cNvSpPr>
          <p:nvPr/>
        </p:nvSpPr>
        <p:spPr>
          <a:xfrm>
            <a:off x="891168" y="421154"/>
            <a:ext cx="2529468" cy="552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rgbClr val="122248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sz="2400" dirty="0"/>
              <a:t>CONCLUSION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5AB54A-6C95-8554-9035-8E539FDF79D7}"/>
              </a:ext>
            </a:extLst>
          </p:cNvPr>
          <p:cNvSpPr txBox="1"/>
          <p:nvPr/>
        </p:nvSpPr>
        <p:spPr>
          <a:xfrm>
            <a:off x="190500" y="6370320"/>
            <a:ext cx="11727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lvetica Neue" panose="02000503000000020004"/>
              </a:rPr>
              <a:t>Email: alexander.butwick@ucsf.edu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6A4F0B-C4CB-AC7C-A50B-93E1E68F14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34632" y="6176963"/>
            <a:ext cx="1945496" cy="60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3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Magenta">
      <a:dk1>
        <a:srgbClr val="051F48"/>
      </a:dk1>
      <a:lt1>
        <a:srgbClr val="FFFFFF"/>
      </a:lt1>
      <a:dk2>
        <a:srgbClr val="0E2841"/>
      </a:dk2>
      <a:lt2>
        <a:srgbClr val="E8E8E8"/>
      </a:lt2>
      <a:accent1>
        <a:srgbClr val="C52883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8371</TotalTime>
  <Words>740</Words>
  <Application>Microsoft Office PowerPoint</Application>
  <PresentationFormat>Widescreen</PresentationFormat>
  <Paragraphs>74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Helvetica Neue</vt:lpstr>
      <vt:lpstr>LucidaGrande</vt:lpstr>
      <vt:lpstr>Office Theme</vt:lpstr>
      <vt:lpstr>Custom Design</vt:lpstr>
      <vt:lpstr>Severe Perioperative Surgical Morbidity in Patients Undergoing Cesarean Delivery In California, 2016 - 2021</vt:lpstr>
      <vt:lpstr>INTRODUCTION</vt:lpstr>
      <vt:lpstr>PowerPoint Presentation</vt:lpstr>
      <vt:lpstr>METHODS</vt:lpstr>
      <vt:lpstr>RESULTS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Powers, Eric</dc:creator>
  <cp:lastModifiedBy>Alex Butwick</cp:lastModifiedBy>
  <cp:revision>42</cp:revision>
  <dcterms:created xsi:type="dcterms:W3CDTF">2024-08-05T22:52:05Z</dcterms:created>
  <dcterms:modified xsi:type="dcterms:W3CDTF">2025-04-05T17:39:43Z</dcterms:modified>
</cp:coreProperties>
</file>