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796B7315.xml" ContentType="application/vnd.ms-powerpoint.comments+xml"/>
  <Override PartName="/ppt/comments/modernComment_102_84F70305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D0379B-0206-27C5-5ABF-2EF213EDB147}" name="Emily L McQuaid-Hanson" initials="EM" userId="S::EMcQuaidHanson@health.unm.edu::43b3a580-7b94-4482-96ab-e18863c0a9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2"/>
    <a:srgbClr val="00646C"/>
    <a:srgbClr val="C9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comments/modernComment_101_796B73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D3B92E-F987-4EDC-AACB-FBCBFB21EB66}" authorId="{74D0379B-0206-27C5-5ABF-2EF213EDB147}" status="resolved" created="2025-03-29T02:20:13.3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37084949" sldId="257"/>
      <ac:spMk id="4" creationId="{283031B4-D06D-89F3-D38D-A7C07ACC969D}"/>
    </ac:deMkLst>
    <p188:txBody>
      <a:bodyPr/>
      <a:lstStyle/>
      <a:p>
        <a:r>
          <a:rPr lang="en-US"/>
          <a:t>I updated this reference in the style I typically use, I will leave it up to you to update the others.</a:t>
        </a:r>
      </a:p>
    </p188:txBody>
  </p188:cm>
</p188:cmLst>
</file>

<file path=ppt/comments/modernComment_102_84F703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2B3D79-44A8-491A-BFF3-45302AB143AD}" authorId="{74D0379B-0206-27C5-5ABF-2EF213EDB147}" created="2025-03-29T02:27:16.9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30780677" sldId="258"/>
      <ac:graphicFrameMk id="5" creationId="{B60DA2B3-4AFB-FA46-FA63-A83C369BD025}"/>
    </ac:deMkLst>
    <p188:txBody>
      <a:bodyPr/>
      <a:lstStyle/>
      <a:p>
        <a:r>
          <a:rPr lang="en-US"/>
          <a:t>I like the point about the concern for magnesium toxicity (and the steps of d/c’ing it and giving calcium), but you can say those parts without writing it in the slide.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FF633-EAA3-C84C-9B68-88BD09201EE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C35B9-D963-1F49-8DE0-EA4020026B93}">
      <dgm:prSet custT="1"/>
      <dgm:spPr>
        <a:solidFill>
          <a:srgbClr val="0098A2"/>
        </a:solidFill>
      </dgm:spPr>
      <dgm:t>
        <a:bodyPr/>
        <a:lstStyle/>
        <a:p>
          <a:pPr algn="ctr"/>
          <a:r>
            <a:rPr lang="en-US" sz="1350" dirty="0"/>
            <a:t>39-year-old G3P1 with chronic HTN referred from clinic at 36.5 weeks for severe-range blood pressures</a:t>
          </a:r>
        </a:p>
      </dgm:t>
    </dgm:pt>
    <dgm:pt modelId="{737294D0-F851-4041-ACA9-D9548206A25B}" type="parTrans" cxnId="{20469E28-918F-C342-A6A8-41AFDC7015BC}">
      <dgm:prSet/>
      <dgm:spPr/>
      <dgm:t>
        <a:bodyPr/>
        <a:lstStyle/>
        <a:p>
          <a:endParaRPr lang="en-US"/>
        </a:p>
      </dgm:t>
    </dgm:pt>
    <dgm:pt modelId="{A5894065-8536-E643-AE61-A2B26071BBF5}" type="sibTrans" cxnId="{20469E28-918F-C342-A6A8-41AFDC7015BC}">
      <dgm:prSet/>
      <dgm:spPr/>
      <dgm:t>
        <a:bodyPr/>
        <a:lstStyle/>
        <a:p>
          <a:endParaRPr lang="en-US"/>
        </a:p>
      </dgm:t>
    </dgm:pt>
    <dgm:pt modelId="{F33411B9-3DE9-614F-8128-C21A867FC7B6}">
      <dgm:prSet custT="1"/>
      <dgm:spPr>
        <a:solidFill>
          <a:srgbClr val="0098A2"/>
        </a:solidFill>
      </dgm:spPr>
      <dgm:t>
        <a:bodyPr/>
        <a:lstStyle/>
        <a:p>
          <a:pPr algn="ctr"/>
          <a:r>
            <a:rPr lang="en-US" sz="1350" dirty="0"/>
            <a:t>Diagnosed with superimposed preeclampsia with severe features (PreE SF), started on magnesium &amp; underwent IOL</a:t>
          </a:r>
        </a:p>
      </dgm:t>
    </dgm:pt>
    <dgm:pt modelId="{A9DDE2B3-18F4-8A44-B7C0-2E313F0390E5}" type="parTrans" cxnId="{3D854ECC-E263-CD4C-8D6B-C7D737923DD4}">
      <dgm:prSet/>
      <dgm:spPr/>
      <dgm:t>
        <a:bodyPr/>
        <a:lstStyle/>
        <a:p>
          <a:endParaRPr lang="en-US"/>
        </a:p>
      </dgm:t>
    </dgm:pt>
    <dgm:pt modelId="{89589ECF-E885-CD4B-946A-0AB08ADDA8D3}" type="sibTrans" cxnId="{3D854ECC-E263-CD4C-8D6B-C7D737923DD4}">
      <dgm:prSet/>
      <dgm:spPr/>
      <dgm:t>
        <a:bodyPr/>
        <a:lstStyle/>
        <a:p>
          <a:endParaRPr lang="en-US"/>
        </a:p>
      </dgm:t>
    </dgm:pt>
    <dgm:pt modelId="{72573101-F384-DA4B-B165-780A53DA131F}">
      <dgm:prSet custT="1"/>
      <dgm:spPr>
        <a:solidFill>
          <a:srgbClr val="0098A2"/>
        </a:solidFill>
      </dgm:spPr>
      <dgm:t>
        <a:bodyPr/>
        <a:lstStyle/>
        <a:p>
          <a:pPr algn="ctr"/>
          <a:r>
            <a:rPr lang="en-US" sz="1350" dirty="0"/>
            <a:t>During second stage of labor, sudden onset tachypnea and hypoxia requiring rapid escalation to 15 L/min NRB, also with fetal bradycardia to the 60s.</a:t>
          </a:r>
        </a:p>
      </dgm:t>
    </dgm:pt>
    <dgm:pt modelId="{BCF83F2E-E5A0-C44A-872E-FEF35366FCCF}" type="parTrans" cxnId="{01B3E974-FA9A-884F-B270-D0302F55DDAF}">
      <dgm:prSet/>
      <dgm:spPr/>
      <dgm:t>
        <a:bodyPr/>
        <a:lstStyle/>
        <a:p>
          <a:endParaRPr lang="en-US"/>
        </a:p>
      </dgm:t>
    </dgm:pt>
    <dgm:pt modelId="{CE270E62-42D2-3C4D-BF86-81E80363AF1B}" type="sibTrans" cxnId="{01B3E974-FA9A-884F-B270-D0302F55DDAF}">
      <dgm:prSet/>
      <dgm:spPr/>
      <dgm:t>
        <a:bodyPr/>
        <a:lstStyle/>
        <a:p>
          <a:endParaRPr lang="en-US"/>
        </a:p>
      </dgm:t>
    </dgm:pt>
    <dgm:pt modelId="{E4958FD2-0F17-B042-91FC-962B7FC5C9E4}">
      <dgm:prSet custT="1"/>
      <dgm:spPr>
        <a:solidFill>
          <a:srgbClr val="0098A2"/>
        </a:solidFill>
      </dgm:spPr>
      <dgm:t>
        <a:bodyPr/>
        <a:lstStyle/>
        <a:p>
          <a:pPr algn="ctr"/>
          <a:r>
            <a:rPr lang="en-US" sz="1350" dirty="0"/>
            <a:t>Taken to OR for emergency cesarean delivery, intubated with SpO2 in 80s and high peak pressures, copious frothy secretions in ET tube. </a:t>
          </a:r>
        </a:p>
      </dgm:t>
    </dgm:pt>
    <dgm:pt modelId="{31FDA719-AECE-D14B-BE59-4BB53EC97F37}" type="parTrans" cxnId="{B902F464-969D-114D-8C94-F5FB3B185B34}">
      <dgm:prSet/>
      <dgm:spPr/>
      <dgm:t>
        <a:bodyPr/>
        <a:lstStyle/>
        <a:p>
          <a:endParaRPr lang="en-US"/>
        </a:p>
      </dgm:t>
    </dgm:pt>
    <dgm:pt modelId="{06379C7C-2C6C-BB44-B48F-734F3E9952CB}" type="sibTrans" cxnId="{B902F464-969D-114D-8C94-F5FB3B185B34}">
      <dgm:prSet/>
      <dgm:spPr/>
      <dgm:t>
        <a:bodyPr/>
        <a:lstStyle/>
        <a:p>
          <a:endParaRPr lang="en-US"/>
        </a:p>
      </dgm:t>
    </dgm:pt>
    <dgm:pt modelId="{8B9DE55A-65C1-DC4E-AE32-805B95C3F4C1}">
      <dgm:prSet custT="1"/>
      <dgm:spPr>
        <a:solidFill>
          <a:srgbClr val="0098A2"/>
        </a:solidFill>
      </dgm:spPr>
      <dgm:t>
        <a:bodyPr/>
        <a:lstStyle/>
        <a:p>
          <a:pPr algn="ctr">
            <a:buNone/>
          </a:pPr>
          <a:r>
            <a:rPr lang="en-US" sz="1350" dirty="0"/>
            <a:t>TTE in OR showing mildly reduced EF. </a:t>
          </a:r>
        </a:p>
        <a:p>
          <a:pPr algn="ctr">
            <a:buNone/>
          </a:pPr>
          <a:r>
            <a:rPr lang="en-US" sz="1350" dirty="0"/>
            <a:t>SpO2 and peak airway pressures gradually improved, patient was transferred to ICU postoperatively </a:t>
          </a:r>
        </a:p>
      </dgm:t>
    </dgm:pt>
    <dgm:pt modelId="{46E27F0F-2420-EF4D-BFA3-A15D63048035}" type="parTrans" cxnId="{6D3C5AD7-2A96-F64A-A54B-CFFAAA1D9920}">
      <dgm:prSet/>
      <dgm:spPr/>
      <dgm:t>
        <a:bodyPr/>
        <a:lstStyle/>
        <a:p>
          <a:endParaRPr lang="en-US"/>
        </a:p>
      </dgm:t>
    </dgm:pt>
    <dgm:pt modelId="{93BAC819-CDAB-7648-B382-30E1E0F4DB25}" type="sibTrans" cxnId="{6D3C5AD7-2A96-F64A-A54B-CFFAAA1D9920}">
      <dgm:prSet/>
      <dgm:spPr/>
      <dgm:t>
        <a:bodyPr/>
        <a:lstStyle/>
        <a:p>
          <a:endParaRPr lang="en-US"/>
        </a:p>
      </dgm:t>
    </dgm:pt>
    <dgm:pt modelId="{E89BB7BE-34C0-4741-A710-C16FA9D332EC}" type="pres">
      <dgm:prSet presAssocID="{7A1FF633-EAA3-C84C-9B68-88BD09201EE8}" presName="outerComposite" presStyleCnt="0">
        <dgm:presLayoutVars>
          <dgm:chMax val="5"/>
          <dgm:dir/>
          <dgm:resizeHandles val="exact"/>
        </dgm:presLayoutVars>
      </dgm:prSet>
      <dgm:spPr/>
    </dgm:pt>
    <dgm:pt modelId="{4943B270-FD6D-9942-867A-C0D4071D59F8}" type="pres">
      <dgm:prSet presAssocID="{7A1FF633-EAA3-C84C-9B68-88BD09201EE8}" presName="dummyMaxCanvas" presStyleCnt="0">
        <dgm:presLayoutVars/>
      </dgm:prSet>
      <dgm:spPr/>
    </dgm:pt>
    <dgm:pt modelId="{3EEB12B9-F614-3E46-865A-50A94EB89996}" type="pres">
      <dgm:prSet presAssocID="{7A1FF633-EAA3-C84C-9B68-88BD09201EE8}" presName="FiveNodes_1" presStyleLbl="node1" presStyleIdx="0" presStyleCnt="5">
        <dgm:presLayoutVars>
          <dgm:bulletEnabled val="1"/>
        </dgm:presLayoutVars>
      </dgm:prSet>
      <dgm:spPr/>
    </dgm:pt>
    <dgm:pt modelId="{45B58856-AEAB-034D-BF4B-6032AA96F958}" type="pres">
      <dgm:prSet presAssocID="{7A1FF633-EAA3-C84C-9B68-88BD09201EE8}" presName="FiveNodes_2" presStyleLbl="node1" presStyleIdx="1" presStyleCnt="5">
        <dgm:presLayoutVars>
          <dgm:bulletEnabled val="1"/>
        </dgm:presLayoutVars>
      </dgm:prSet>
      <dgm:spPr/>
    </dgm:pt>
    <dgm:pt modelId="{1F50690A-CAB8-A847-B723-A67945C4F995}" type="pres">
      <dgm:prSet presAssocID="{7A1FF633-EAA3-C84C-9B68-88BD09201EE8}" presName="FiveNodes_3" presStyleLbl="node1" presStyleIdx="2" presStyleCnt="5">
        <dgm:presLayoutVars>
          <dgm:bulletEnabled val="1"/>
        </dgm:presLayoutVars>
      </dgm:prSet>
      <dgm:spPr/>
    </dgm:pt>
    <dgm:pt modelId="{5E8A3BC6-9DED-B043-8FCD-C8353017FD0F}" type="pres">
      <dgm:prSet presAssocID="{7A1FF633-EAA3-C84C-9B68-88BD09201EE8}" presName="FiveNodes_4" presStyleLbl="node1" presStyleIdx="3" presStyleCnt="5">
        <dgm:presLayoutVars>
          <dgm:bulletEnabled val="1"/>
        </dgm:presLayoutVars>
      </dgm:prSet>
      <dgm:spPr/>
    </dgm:pt>
    <dgm:pt modelId="{5F7DF79D-F6C3-3646-B79E-8EC5908550FD}" type="pres">
      <dgm:prSet presAssocID="{7A1FF633-EAA3-C84C-9B68-88BD09201EE8}" presName="FiveNodes_5" presStyleLbl="node1" presStyleIdx="4" presStyleCnt="5">
        <dgm:presLayoutVars>
          <dgm:bulletEnabled val="1"/>
        </dgm:presLayoutVars>
      </dgm:prSet>
      <dgm:spPr/>
    </dgm:pt>
    <dgm:pt modelId="{921CBB95-BF46-2348-AFA8-E9746E73B49B}" type="pres">
      <dgm:prSet presAssocID="{7A1FF633-EAA3-C84C-9B68-88BD09201EE8}" presName="FiveConn_1-2" presStyleLbl="fgAccFollowNode1" presStyleIdx="0" presStyleCnt="4">
        <dgm:presLayoutVars>
          <dgm:bulletEnabled val="1"/>
        </dgm:presLayoutVars>
      </dgm:prSet>
      <dgm:spPr/>
    </dgm:pt>
    <dgm:pt modelId="{B423A771-9385-D546-8109-6F29A4CB3E25}" type="pres">
      <dgm:prSet presAssocID="{7A1FF633-EAA3-C84C-9B68-88BD09201EE8}" presName="FiveConn_2-3" presStyleLbl="fgAccFollowNode1" presStyleIdx="1" presStyleCnt="4">
        <dgm:presLayoutVars>
          <dgm:bulletEnabled val="1"/>
        </dgm:presLayoutVars>
      </dgm:prSet>
      <dgm:spPr/>
    </dgm:pt>
    <dgm:pt modelId="{3CEF1DD4-92A7-CA43-8656-776B2408A2A2}" type="pres">
      <dgm:prSet presAssocID="{7A1FF633-EAA3-C84C-9B68-88BD09201EE8}" presName="FiveConn_3-4" presStyleLbl="fgAccFollowNode1" presStyleIdx="2" presStyleCnt="4">
        <dgm:presLayoutVars>
          <dgm:bulletEnabled val="1"/>
        </dgm:presLayoutVars>
      </dgm:prSet>
      <dgm:spPr/>
    </dgm:pt>
    <dgm:pt modelId="{008411D1-4B33-104B-A80F-5538FA26EDE5}" type="pres">
      <dgm:prSet presAssocID="{7A1FF633-EAA3-C84C-9B68-88BD09201EE8}" presName="FiveConn_4-5" presStyleLbl="fgAccFollowNode1" presStyleIdx="3" presStyleCnt="4">
        <dgm:presLayoutVars>
          <dgm:bulletEnabled val="1"/>
        </dgm:presLayoutVars>
      </dgm:prSet>
      <dgm:spPr/>
    </dgm:pt>
    <dgm:pt modelId="{3FDC5BE4-07AC-1644-95C5-8774F55F1407}" type="pres">
      <dgm:prSet presAssocID="{7A1FF633-EAA3-C84C-9B68-88BD09201EE8}" presName="FiveNodes_1_text" presStyleLbl="node1" presStyleIdx="4" presStyleCnt="5">
        <dgm:presLayoutVars>
          <dgm:bulletEnabled val="1"/>
        </dgm:presLayoutVars>
      </dgm:prSet>
      <dgm:spPr/>
    </dgm:pt>
    <dgm:pt modelId="{EABF8FB3-94A1-2644-8DEE-77AFD60D1AE0}" type="pres">
      <dgm:prSet presAssocID="{7A1FF633-EAA3-C84C-9B68-88BD09201EE8}" presName="FiveNodes_2_text" presStyleLbl="node1" presStyleIdx="4" presStyleCnt="5">
        <dgm:presLayoutVars>
          <dgm:bulletEnabled val="1"/>
        </dgm:presLayoutVars>
      </dgm:prSet>
      <dgm:spPr/>
    </dgm:pt>
    <dgm:pt modelId="{34E60588-07C3-D24D-8077-B53C01D3D8A3}" type="pres">
      <dgm:prSet presAssocID="{7A1FF633-EAA3-C84C-9B68-88BD09201EE8}" presName="FiveNodes_3_text" presStyleLbl="node1" presStyleIdx="4" presStyleCnt="5">
        <dgm:presLayoutVars>
          <dgm:bulletEnabled val="1"/>
        </dgm:presLayoutVars>
      </dgm:prSet>
      <dgm:spPr/>
    </dgm:pt>
    <dgm:pt modelId="{C4FC0FD2-51D2-A949-8E86-838E42DA7568}" type="pres">
      <dgm:prSet presAssocID="{7A1FF633-EAA3-C84C-9B68-88BD09201EE8}" presName="FiveNodes_4_text" presStyleLbl="node1" presStyleIdx="4" presStyleCnt="5">
        <dgm:presLayoutVars>
          <dgm:bulletEnabled val="1"/>
        </dgm:presLayoutVars>
      </dgm:prSet>
      <dgm:spPr/>
    </dgm:pt>
    <dgm:pt modelId="{C050428E-A1D2-AA42-8BF3-766AAA697119}" type="pres">
      <dgm:prSet presAssocID="{7A1FF633-EAA3-C84C-9B68-88BD09201EE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D506201-09CA-8F45-8AA7-91C2FFFC1D45}" type="presOf" srcId="{06379C7C-2C6C-BB44-B48F-734F3E9952CB}" destId="{008411D1-4B33-104B-A80F-5538FA26EDE5}" srcOrd="0" destOrd="0" presId="urn:microsoft.com/office/officeart/2005/8/layout/vProcess5"/>
    <dgm:cxn modelId="{FB4CD903-4135-AF4D-864B-D1604D5EE642}" type="presOf" srcId="{F33411B9-3DE9-614F-8128-C21A867FC7B6}" destId="{EABF8FB3-94A1-2644-8DEE-77AFD60D1AE0}" srcOrd="1" destOrd="0" presId="urn:microsoft.com/office/officeart/2005/8/layout/vProcess5"/>
    <dgm:cxn modelId="{873D2214-4C94-FB42-B41F-07DE7B203AD9}" type="presOf" srcId="{8B9DE55A-65C1-DC4E-AE32-805B95C3F4C1}" destId="{C050428E-A1D2-AA42-8BF3-766AAA697119}" srcOrd="1" destOrd="0" presId="urn:microsoft.com/office/officeart/2005/8/layout/vProcess5"/>
    <dgm:cxn modelId="{20469E28-918F-C342-A6A8-41AFDC7015BC}" srcId="{7A1FF633-EAA3-C84C-9B68-88BD09201EE8}" destId="{5A4C35B9-D963-1F49-8DE0-EA4020026B93}" srcOrd="0" destOrd="0" parTransId="{737294D0-F851-4041-ACA9-D9548206A25B}" sibTransId="{A5894065-8536-E643-AE61-A2B26071BBF5}"/>
    <dgm:cxn modelId="{4235AA3D-49A9-934F-B4BE-5C24E94132C0}" type="presOf" srcId="{72573101-F384-DA4B-B165-780A53DA131F}" destId="{34E60588-07C3-D24D-8077-B53C01D3D8A3}" srcOrd="1" destOrd="0" presId="urn:microsoft.com/office/officeart/2005/8/layout/vProcess5"/>
    <dgm:cxn modelId="{B984034C-00F6-5B46-A523-3C50CEC5D271}" type="presOf" srcId="{72573101-F384-DA4B-B165-780A53DA131F}" destId="{1F50690A-CAB8-A847-B723-A67945C4F995}" srcOrd="0" destOrd="0" presId="urn:microsoft.com/office/officeart/2005/8/layout/vProcess5"/>
    <dgm:cxn modelId="{4390A359-86E5-F048-91CC-A9B34D671A68}" type="presOf" srcId="{89589ECF-E885-CD4B-946A-0AB08ADDA8D3}" destId="{B423A771-9385-D546-8109-6F29A4CB3E25}" srcOrd="0" destOrd="0" presId="urn:microsoft.com/office/officeart/2005/8/layout/vProcess5"/>
    <dgm:cxn modelId="{B902F464-969D-114D-8C94-F5FB3B185B34}" srcId="{7A1FF633-EAA3-C84C-9B68-88BD09201EE8}" destId="{E4958FD2-0F17-B042-91FC-962B7FC5C9E4}" srcOrd="3" destOrd="0" parTransId="{31FDA719-AECE-D14B-BE59-4BB53EC97F37}" sibTransId="{06379C7C-2C6C-BB44-B48F-734F3E9952CB}"/>
    <dgm:cxn modelId="{01B3E974-FA9A-884F-B270-D0302F55DDAF}" srcId="{7A1FF633-EAA3-C84C-9B68-88BD09201EE8}" destId="{72573101-F384-DA4B-B165-780A53DA131F}" srcOrd="2" destOrd="0" parTransId="{BCF83F2E-E5A0-C44A-872E-FEF35366FCCF}" sibTransId="{CE270E62-42D2-3C4D-BF86-81E80363AF1B}"/>
    <dgm:cxn modelId="{14D66B8F-F403-F744-97E0-8231D41ED632}" type="presOf" srcId="{7A1FF633-EAA3-C84C-9B68-88BD09201EE8}" destId="{E89BB7BE-34C0-4741-A710-C16FA9D332EC}" srcOrd="0" destOrd="0" presId="urn:microsoft.com/office/officeart/2005/8/layout/vProcess5"/>
    <dgm:cxn modelId="{6B963899-779E-AD47-BB3E-E641ECE700A5}" type="presOf" srcId="{5A4C35B9-D963-1F49-8DE0-EA4020026B93}" destId="{3FDC5BE4-07AC-1644-95C5-8774F55F1407}" srcOrd="1" destOrd="0" presId="urn:microsoft.com/office/officeart/2005/8/layout/vProcess5"/>
    <dgm:cxn modelId="{9F8C849B-3661-624D-B585-FFF0963B77AF}" type="presOf" srcId="{5A4C35B9-D963-1F49-8DE0-EA4020026B93}" destId="{3EEB12B9-F614-3E46-865A-50A94EB89996}" srcOrd="0" destOrd="0" presId="urn:microsoft.com/office/officeart/2005/8/layout/vProcess5"/>
    <dgm:cxn modelId="{C53B2AA3-809C-4A49-97F8-0C72D286618B}" type="presOf" srcId="{E4958FD2-0F17-B042-91FC-962B7FC5C9E4}" destId="{C4FC0FD2-51D2-A949-8E86-838E42DA7568}" srcOrd="1" destOrd="0" presId="urn:microsoft.com/office/officeart/2005/8/layout/vProcess5"/>
    <dgm:cxn modelId="{4DE758C4-C618-0840-87C4-3CA7A13E4A68}" type="presOf" srcId="{8B9DE55A-65C1-DC4E-AE32-805B95C3F4C1}" destId="{5F7DF79D-F6C3-3646-B79E-8EC5908550FD}" srcOrd="0" destOrd="0" presId="urn:microsoft.com/office/officeart/2005/8/layout/vProcess5"/>
    <dgm:cxn modelId="{3D854ECC-E263-CD4C-8D6B-C7D737923DD4}" srcId="{7A1FF633-EAA3-C84C-9B68-88BD09201EE8}" destId="{F33411B9-3DE9-614F-8128-C21A867FC7B6}" srcOrd="1" destOrd="0" parTransId="{A9DDE2B3-18F4-8A44-B7C0-2E313F0390E5}" sibTransId="{89589ECF-E885-CD4B-946A-0AB08ADDA8D3}"/>
    <dgm:cxn modelId="{6D3C5AD7-2A96-F64A-A54B-CFFAAA1D9920}" srcId="{7A1FF633-EAA3-C84C-9B68-88BD09201EE8}" destId="{8B9DE55A-65C1-DC4E-AE32-805B95C3F4C1}" srcOrd="4" destOrd="0" parTransId="{46E27F0F-2420-EF4D-BFA3-A15D63048035}" sibTransId="{93BAC819-CDAB-7648-B382-30E1E0F4DB25}"/>
    <dgm:cxn modelId="{2B69EEEF-79CA-9D43-9694-3B6E48BDED30}" type="presOf" srcId="{E4958FD2-0F17-B042-91FC-962B7FC5C9E4}" destId="{5E8A3BC6-9DED-B043-8FCD-C8353017FD0F}" srcOrd="0" destOrd="0" presId="urn:microsoft.com/office/officeart/2005/8/layout/vProcess5"/>
    <dgm:cxn modelId="{1CD2A3F3-0C96-2F44-A350-2FD92A09571A}" type="presOf" srcId="{A5894065-8536-E643-AE61-A2B26071BBF5}" destId="{921CBB95-BF46-2348-AFA8-E9746E73B49B}" srcOrd="0" destOrd="0" presId="urn:microsoft.com/office/officeart/2005/8/layout/vProcess5"/>
    <dgm:cxn modelId="{B931A0F7-FCB2-614B-A02B-EA6A61AAAC32}" type="presOf" srcId="{CE270E62-42D2-3C4D-BF86-81E80363AF1B}" destId="{3CEF1DD4-92A7-CA43-8656-776B2408A2A2}" srcOrd="0" destOrd="0" presId="urn:microsoft.com/office/officeart/2005/8/layout/vProcess5"/>
    <dgm:cxn modelId="{076311F9-492E-1741-A316-61D081519F10}" type="presOf" srcId="{F33411B9-3DE9-614F-8128-C21A867FC7B6}" destId="{45B58856-AEAB-034D-BF4B-6032AA96F958}" srcOrd="0" destOrd="0" presId="urn:microsoft.com/office/officeart/2005/8/layout/vProcess5"/>
    <dgm:cxn modelId="{B9E0ECEA-E5CE-6B4F-8622-FA35FEB32357}" type="presParOf" srcId="{E89BB7BE-34C0-4741-A710-C16FA9D332EC}" destId="{4943B270-FD6D-9942-867A-C0D4071D59F8}" srcOrd="0" destOrd="0" presId="urn:microsoft.com/office/officeart/2005/8/layout/vProcess5"/>
    <dgm:cxn modelId="{D6D398C4-A56E-3D42-B636-2C342F1ADE89}" type="presParOf" srcId="{E89BB7BE-34C0-4741-A710-C16FA9D332EC}" destId="{3EEB12B9-F614-3E46-865A-50A94EB89996}" srcOrd="1" destOrd="0" presId="urn:microsoft.com/office/officeart/2005/8/layout/vProcess5"/>
    <dgm:cxn modelId="{68605344-E538-FA49-82D1-756F766F3747}" type="presParOf" srcId="{E89BB7BE-34C0-4741-A710-C16FA9D332EC}" destId="{45B58856-AEAB-034D-BF4B-6032AA96F958}" srcOrd="2" destOrd="0" presId="urn:microsoft.com/office/officeart/2005/8/layout/vProcess5"/>
    <dgm:cxn modelId="{74CF110F-6A68-764A-AA24-ECE5A594A986}" type="presParOf" srcId="{E89BB7BE-34C0-4741-A710-C16FA9D332EC}" destId="{1F50690A-CAB8-A847-B723-A67945C4F995}" srcOrd="3" destOrd="0" presId="urn:microsoft.com/office/officeart/2005/8/layout/vProcess5"/>
    <dgm:cxn modelId="{FB93DFD5-CE82-814C-BE3B-F9D3EB81E3D7}" type="presParOf" srcId="{E89BB7BE-34C0-4741-A710-C16FA9D332EC}" destId="{5E8A3BC6-9DED-B043-8FCD-C8353017FD0F}" srcOrd="4" destOrd="0" presId="urn:microsoft.com/office/officeart/2005/8/layout/vProcess5"/>
    <dgm:cxn modelId="{453BC5C2-1956-2143-9AD2-9EA57A19BB01}" type="presParOf" srcId="{E89BB7BE-34C0-4741-A710-C16FA9D332EC}" destId="{5F7DF79D-F6C3-3646-B79E-8EC5908550FD}" srcOrd="5" destOrd="0" presId="urn:microsoft.com/office/officeart/2005/8/layout/vProcess5"/>
    <dgm:cxn modelId="{9F118A05-178A-D346-8C9C-B89A4745B634}" type="presParOf" srcId="{E89BB7BE-34C0-4741-A710-C16FA9D332EC}" destId="{921CBB95-BF46-2348-AFA8-E9746E73B49B}" srcOrd="6" destOrd="0" presId="urn:microsoft.com/office/officeart/2005/8/layout/vProcess5"/>
    <dgm:cxn modelId="{DBFE4B7E-9BCA-FF4C-94DF-9049ED7D4F2F}" type="presParOf" srcId="{E89BB7BE-34C0-4741-A710-C16FA9D332EC}" destId="{B423A771-9385-D546-8109-6F29A4CB3E25}" srcOrd="7" destOrd="0" presId="urn:microsoft.com/office/officeart/2005/8/layout/vProcess5"/>
    <dgm:cxn modelId="{86FA999F-FA7C-2244-82DF-BEFB19AF4707}" type="presParOf" srcId="{E89BB7BE-34C0-4741-A710-C16FA9D332EC}" destId="{3CEF1DD4-92A7-CA43-8656-776B2408A2A2}" srcOrd="8" destOrd="0" presId="urn:microsoft.com/office/officeart/2005/8/layout/vProcess5"/>
    <dgm:cxn modelId="{3760A920-2288-E742-B80C-AD13A236DFB8}" type="presParOf" srcId="{E89BB7BE-34C0-4741-A710-C16FA9D332EC}" destId="{008411D1-4B33-104B-A80F-5538FA26EDE5}" srcOrd="9" destOrd="0" presId="urn:microsoft.com/office/officeart/2005/8/layout/vProcess5"/>
    <dgm:cxn modelId="{17C400B3-639A-A548-8136-ACD741D3E0E9}" type="presParOf" srcId="{E89BB7BE-34C0-4741-A710-C16FA9D332EC}" destId="{3FDC5BE4-07AC-1644-95C5-8774F55F1407}" srcOrd="10" destOrd="0" presId="urn:microsoft.com/office/officeart/2005/8/layout/vProcess5"/>
    <dgm:cxn modelId="{3D2D5614-729B-4845-844A-3713CE05E7FB}" type="presParOf" srcId="{E89BB7BE-34C0-4741-A710-C16FA9D332EC}" destId="{EABF8FB3-94A1-2644-8DEE-77AFD60D1AE0}" srcOrd="11" destOrd="0" presId="urn:microsoft.com/office/officeart/2005/8/layout/vProcess5"/>
    <dgm:cxn modelId="{ABF9E06C-0CCD-F842-90F3-63BECAB9006C}" type="presParOf" srcId="{E89BB7BE-34C0-4741-A710-C16FA9D332EC}" destId="{34E60588-07C3-D24D-8077-B53C01D3D8A3}" srcOrd="12" destOrd="0" presId="urn:microsoft.com/office/officeart/2005/8/layout/vProcess5"/>
    <dgm:cxn modelId="{C0CABAE1-E1F0-6749-9B35-60EE046559E1}" type="presParOf" srcId="{E89BB7BE-34C0-4741-A710-C16FA9D332EC}" destId="{C4FC0FD2-51D2-A949-8E86-838E42DA7568}" srcOrd="13" destOrd="0" presId="urn:microsoft.com/office/officeart/2005/8/layout/vProcess5"/>
    <dgm:cxn modelId="{D3F12504-F9AE-1A48-8D95-69F62E7BD5AA}" type="presParOf" srcId="{E89BB7BE-34C0-4741-A710-C16FA9D332EC}" destId="{C050428E-A1D2-AA42-8BF3-766AAA6971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12B9-F614-3E46-865A-50A94EB89996}">
      <dsp:nvSpPr>
        <dsp:cNvPr id="0" name=""/>
        <dsp:cNvSpPr/>
      </dsp:nvSpPr>
      <dsp:spPr>
        <a:xfrm>
          <a:off x="0" y="0"/>
          <a:ext cx="6072759" cy="783240"/>
        </a:xfrm>
        <a:prstGeom prst="roundRect">
          <a:avLst>
            <a:gd name="adj" fmla="val 10000"/>
          </a:avLst>
        </a:prstGeom>
        <a:solidFill>
          <a:srgbClr val="0098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39-year-old G3P1 with chronic HTN referred from clinic at 36.5 weeks for severe-range blood pressures</a:t>
          </a:r>
        </a:p>
      </dsp:txBody>
      <dsp:txXfrm>
        <a:off x="22940" y="22940"/>
        <a:ext cx="5135942" cy="737360"/>
      </dsp:txXfrm>
    </dsp:sp>
    <dsp:sp modelId="{45B58856-AEAB-034D-BF4B-6032AA96F958}">
      <dsp:nvSpPr>
        <dsp:cNvPr id="0" name=""/>
        <dsp:cNvSpPr/>
      </dsp:nvSpPr>
      <dsp:spPr>
        <a:xfrm>
          <a:off x="453485" y="892024"/>
          <a:ext cx="6072759" cy="783240"/>
        </a:xfrm>
        <a:prstGeom prst="roundRect">
          <a:avLst>
            <a:gd name="adj" fmla="val 10000"/>
          </a:avLst>
        </a:prstGeom>
        <a:solidFill>
          <a:srgbClr val="0098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Diagnosed with superimposed preeclampsia with severe features (PreE SF), started on magnesium &amp; underwent IOL</a:t>
          </a:r>
        </a:p>
      </dsp:txBody>
      <dsp:txXfrm>
        <a:off x="476425" y="914964"/>
        <a:ext cx="5064287" cy="737360"/>
      </dsp:txXfrm>
    </dsp:sp>
    <dsp:sp modelId="{1F50690A-CAB8-A847-B723-A67945C4F995}">
      <dsp:nvSpPr>
        <dsp:cNvPr id="0" name=""/>
        <dsp:cNvSpPr/>
      </dsp:nvSpPr>
      <dsp:spPr>
        <a:xfrm>
          <a:off x="906970" y="1784048"/>
          <a:ext cx="6072759" cy="783240"/>
        </a:xfrm>
        <a:prstGeom prst="roundRect">
          <a:avLst>
            <a:gd name="adj" fmla="val 10000"/>
          </a:avLst>
        </a:prstGeom>
        <a:solidFill>
          <a:srgbClr val="0098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During second stage of labor, sudden onset tachypnea and hypoxia requiring rapid escalation to 15 L/min NRB, also with fetal bradycardia to the 60s.</a:t>
          </a:r>
        </a:p>
      </dsp:txBody>
      <dsp:txXfrm>
        <a:off x="929910" y="1806988"/>
        <a:ext cx="5064287" cy="737360"/>
      </dsp:txXfrm>
    </dsp:sp>
    <dsp:sp modelId="{5E8A3BC6-9DED-B043-8FCD-C8353017FD0F}">
      <dsp:nvSpPr>
        <dsp:cNvPr id="0" name=""/>
        <dsp:cNvSpPr/>
      </dsp:nvSpPr>
      <dsp:spPr>
        <a:xfrm>
          <a:off x="1360455" y="2676072"/>
          <a:ext cx="6072759" cy="783240"/>
        </a:xfrm>
        <a:prstGeom prst="roundRect">
          <a:avLst>
            <a:gd name="adj" fmla="val 10000"/>
          </a:avLst>
        </a:prstGeom>
        <a:solidFill>
          <a:srgbClr val="0098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Taken to OR for emergency cesarean delivery, intubated with SpO2 in 80s and high peak pressures, copious frothy secretions in ET tube. </a:t>
          </a:r>
        </a:p>
      </dsp:txBody>
      <dsp:txXfrm>
        <a:off x="1383395" y="2699012"/>
        <a:ext cx="5064287" cy="737360"/>
      </dsp:txXfrm>
    </dsp:sp>
    <dsp:sp modelId="{5F7DF79D-F6C3-3646-B79E-8EC5908550FD}">
      <dsp:nvSpPr>
        <dsp:cNvPr id="0" name=""/>
        <dsp:cNvSpPr/>
      </dsp:nvSpPr>
      <dsp:spPr>
        <a:xfrm>
          <a:off x="1813940" y="3568097"/>
          <a:ext cx="6072759" cy="783240"/>
        </a:xfrm>
        <a:prstGeom prst="roundRect">
          <a:avLst>
            <a:gd name="adj" fmla="val 10000"/>
          </a:avLst>
        </a:prstGeom>
        <a:solidFill>
          <a:srgbClr val="0098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TTE in OR showing mildly reduced EF. 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SpO2 and peak airway pressures gradually improved, patient was transferred to ICU postoperatively </a:t>
          </a:r>
        </a:p>
      </dsp:txBody>
      <dsp:txXfrm>
        <a:off x="1836880" y="3591037"/>
        <a:ext cx="5064287" cy="737360"/>
      </dsp:txXfrm>
    </dsp:sp>
    <dsp:sp modelId="{921CBB95-BF46-2348-AFA8-E9746E73B49B}">
      <dsp:nvSpPr>
        <dsp:cNvPr id="0" name=""/>
        <dsp:cNvSpPr/>
      </dsp:nvSpPr>
      <dsp:spPr>
        <a:xfrm>
          <a:off x="5563652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78201" y="572200"/>
        <a:ext cx="280008" cy="383102"/>
      </dsp:txXfrm>
    </dsp:sp>
    <dsp:sp modelId="{B423A771-9385-D546-8109-6F29A4CB3E25}">
      <dsp:nvSpPr>
        <dsp:cNvPr id="0" name=""/>
        <dsp:cNvSpPr/>
      </dsp:nvSpPr>
      <dsp:spPr>
        <a:xfrm>
          <a:off x="601713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31686" y="1464225"/>
        <a:ext cx="280008" cy="383102"/>
      </dsp:txXfrm>
    </dsp:sp>
    <dsp:sp modelId="{3CEF1DD4-92A7-CA43-8656-776B2408A2A2}">
      <dsp:nvSpPr>
        <dsp:cNvPr id="0" name=""/>
        <dsp:cNvSpPr/>
      </dsp:nvSpPr>
      <dsp:spPr>
        <a:xfrm>
          <a:off x="6470622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85171" y="2343195"/>
        <a:ext cx="280008" cy="383102"/>
      </dsp:txXfrm>
    </dsp:sp>
    <dsp:sp modelId="{008411D1-4B33-104B-A80F-5538FA26EDE5}">
      <dsp:nvSpPr>
        <dsp:cNvPr id="0" name=""/>
        <dsp:cNvSpPr/>
      </dsp:nvSpPr>
      <dsp:spPr>
        <a:xfrm>
          <a:off x="6924108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38657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859731"/>
            <a:ext cx="8197716" cy="12500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303521"/>
            <a:ext cx="7886700" cy="96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F19C28-8938-44C2-8743-AE8A6896210F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E28907-5EC8-4B46-B60F-CC5173221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5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4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1_796B73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02_84F7030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A Case of Emergent Cesarean Delivery in the Setting of Severe Preeclampsia and Rapid Onset Pulmonary Edema </a:t>
            </a:r>
            <a:br>
              <a:rPr lang="en-US" sz="2000" dirty="0"/>
            </a:br>
            <a:r>
              <a:rPr lang="en-US" sz="1400" dirty="0"/>
              <a:t>M. Chloe Slator BS, Keyan Jalili DO, Emily McQuaid-Hanson MD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31B4-D06D-89F3-D38D-A7C07ACC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918708"/>
            <a:ext cx="8515350" cy="404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646C"/>
                </a:solidFill>
              </a:rPr>
              <a:t>Background: </a:t>
            </a:r>
          </a:p>
          <a:p>
            <a:r>
              <a:rPr lang="en-US" sz="2000" dirty="0"/>
              <a:t>Acute pulmonary edema is a rare but life-threatening complication of preeclampsia</a:t>
            </a:r>
          </a:p>
          <a:p>
            <a:r>
              <a:rPr lang="en-US" sz="2000" dirty="0"/>
              <a:t>Incidence of ~2%, associated with significantly increased odds of maternal morbidity</a:t>
            </a:r>
            <a:r>
              <a:rPr lang="en-US" sz="2000" baseline="300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1</a:t>
            </a:r>
            <a:r>
              <a:rPr lang="en-US" sz="2000" dirty="0"/>
              <a:t> </a:t>
            </a:r>
            <a:endParaRPr lang="en-US" sz="2000" dirty="0">
              <a:effectLst/>
            </a:endParaRPr>
          </a:p>
          <a:p>
            <a:r>
              <a:rPr lang="en-US" sz="2000" dirty="0"/>
              <a:t>Multifactorial etiology: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↑ capillary permeability,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↓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oncotic pressure, iatrogenic fluid overload, cardiac dysfunction</a:t>
            </a:r>
            <a:r>
              <a:rPr lang="en-US" sz="1800" baseline="300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2</a:t>
            </a:r>
            <a:r>
              <a:rPr lang="en-US" sz="1600" dirty="0">
                <a:effectLst/>
              </a:rPr>
              <a:t> 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/>
              <a:t>Pulmonary edema poses unique challenges to anesthesiologists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algn="just">
              <a:buAutoNum type="arabicPeriod"/>
            </a:pPr>
            <a:r>
              <a:rPr lang="en-US" sz="1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Amin BZ </a:t>
            </a:r>
            <a:r>
              <a:rPr lang="en-US" sz="10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 J </a:t>
            </a:r>
            <a:r>
              <a:rPr lang="en-US" sz="1000" i="1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Perinatol</a:t>
            </a:r>
            <a:r>
              <a:rPr lang="en-US" sz="1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2024 May;41(S 01):e2047-e2050. </a:t>
            </a:r>
            <a:endParaRPr lang="en-US" sz="10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en-US" sz="1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Ives CW 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J Am Coll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Cardiol</a:t>
            </a:r>
            <a:r>
              <a:rPr lang="en-US" sz="1000" cap="small" dirty="0">
                <a:solidFill>
                  <a:schemeClr val="tx1"/>
                </a:solidFill>
              </a:rPr>
              <a:t>. 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2020 Oct 6;76(14):1690-1702.</a:t>
            </a:r>
            <a:endParaRPr lang="en-US" sz="10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C78E79-FC22-5E88-27F5-543BBA2A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651500"/>
            <a:ext cx="12065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849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61A3F-C3C3-C4E4-AE35-1157B403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10D8-3361-59A9-A85B-18B324BE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6507646" cy="1325563"/>
          </a:xfrm>
        </p:spPr>
        <p:txBody>
          <a:bodyPr>
            <a:normAutofit/>
          </a:bodyPr>
          <a:lstStyle/>
          <a:p>
            <a:r>
              <a:rPr lang="en-US" sz="2000" dirty="0"/>
              <a:t>Case Presentation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0DA2B3-4AFB-FA46-FA63-A83C369BD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960827"/>
              </p:ext>
            </p:extLst>
          </p:nvPr>
        </p:nvGraphicFramePr>
        <p:xfrm>
          <a:off x="628650" y="125333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065E4876-63FF-4BB3-C28D-7C12FE05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651500"/>
            <a:ext cx="12065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806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5F3C-7E37-3038-35DD-0DEBAF029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D81B-B4CA-4694-3453-8F1BBBE2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A Case of Emergent Cesarean Delivery in the Setting of Severe Preeclampsia and Rapid Onset Pulmonary Edema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22788-8B02-22C9-219B-F4B67E88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646C"/>
                </a:solidFill>
              </a:rPr>
              <a:t>Learning points </a:t>
            </a:r>
          </a:p>
          <a:p>
            <a:r>
              <a:rPr lang="en-US" sz="2000" dirty="0"/>
              <a:t>Pulmonary edema is a rare but life-threatening complication of severe preeclampsia</a:t>
            </a:r>
          </a:p>
          <a:p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Pulmonary </a:t>
            </a:r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edema in the setting of PreE SF poses unique challenges for anesthesiologists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including potential for difficult airway management, hemodynamic instability, and increased risk of postpartum hemorrhage</a:t>
            </a:r>
            <a:r>
              <a:rPr lang="en-US" sz="18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Preparedness, obstetric crisis simulation, and prompt recognition of signs and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symptoms of pulmonary edema may decrease adverse outcomes </a:t>
            </a:r>
          </a:p>
          <a:p>
            <a:endParaRPr lang="en-US" dirty="0"/>
          </a:p>
          <a:p>
            <a:pPr algn="l">
              <a:buNone/>
            </a:pPr>
            <a:r>
              <a:rPr lang="en-US" sz="1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Parthasarathy S </a:t>
            </a:r>
            <a:r>
              <a:rPr lang="en-US" sz="1100" b="0" i="0" dirty="0" err="1">
                <a:solidFill>
                  <a:schemeClr val="tx1"/>
                </a:solidFill>
                <a:effectLst/>
              </a:rPr>
              <a:t>Anesth</a:t>
            </a:r>
            <a:r>
              <a:rPr lang="en-US" sz="1100" b="0" i="0" dirty="0">
                <a:solidFill>
                  <a:schemeClr val="tx1"/>
                </a:solidFill>
                <a:effectLst/>
              </a:rPr>
              <a:t> Essays Res. 2013 Sep-Dec;7(3):307-12.</a:t>
            </a:r>
            <a:endParaRPr lang="en-US" sz="1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299A3D6-775F-D0BD-80AC-1E30B5BA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651500"/>
            <a:ext cx="12065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6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Care, sports questions" id="{E7F2E4A4-8173-104D-9E0A-B63C4820DC0B}" vid="{A559F0FB-69B8-824F-91BF-0790DAE128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315</Words>
  <Application>Microsoft Macintosh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Century Gothic</vt:lpstr>
      <vt:lpstr>Times New Roman</vt:lpstr>
      <vt:lpstr>Office Theme</vt:lpstr>
      <vt:lpstr>A Case of Emergent Cesarean Delivery in the Setting of Severe Preeclampsia and Rapid Onset Pulmonary Edema  M. Chloe Slator BS, Keyan Jalili DO, Emily McQuaid-Hanson MD</vt:lpstr>
      <vt:lpstr>Case Presentation </vt:lpstr>
      <vt:lpstr>A Case of Emergent Cesarean Delivery in the Setting of Severe Preeclampsia and Rapid Onset Pulmonary Edema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Slator</dc:creator>
  <cp:lastModifiedBy>Chloe Slator</cp:lastModifiedBy>
  <cp:revision>4</cp:revision>
  <dcterms:created xsi:type="dcterms:W3CDTF">2025-03-27T23:15:40Z</dcterms:created>
  <dcterms:modified xsi:type="dcterms:W3CDTF">2025-04-03T20:18:56Z</dcterms:modified>
</cp:coreProperties>
</file>