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1" r:id="rId3"/>
    <p:sldId id="265" r:id="rId4"/>
    <p:sldId id="273" r:id="rId5"/>
    <p:sldId id="274" r:id="rId6"/>
    <p:sldId id="271" r:id="rId7"/>
    <p:sldId id="2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E1F23-57F6-45AF-9A65-A88898A92A45}" v="200" dt="2025-05-01T05:29:51.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96" autoAdjust="0"/>
  </p:normalViewPr>
  <p:slideViewPr>
    <p:cSldViewPr snapToGrid="0">
      <p:cViewPr varScale="1">
        <p:scale>
          <a:sx n="87" d="100"/>
          <a:sy n="87" d="100"/>
        </p:scale>
        <p:origin x="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 Takenoshita" userId="48f8c25f4b58196b" providerId="Windows Live" clId="Web-{1005C4A3-6A7E-6681-7303-F1FE029BE6FF}"/>
    <pc:docChg chg="modSld">
      <pc:chgData name="Moe Takenoshita" userId="48f8c25f4b58196b" providerId="Windows Live" clId="Web-{1005C4A3-6A7E-6681-7303-F1FE029BE6FF}" dt="2025-04-08T00:26:39.803" v="34" actId="20577"/>
      <pc:docMkLst>
        <pc:docMk/>
      </pc:docMkLst>
      <pc:sldChg chg="modSp">
        <pc:chgData name="Moe Takenoshita" userId="48f8c25f4b58196b" providerId="Windows Live" clId="Web-{1005C4A3-6A7E-6681-7303-F1FE029BE6FF}" dt="2025-04-08T00:26:39.803" v="34" actId="20577"/>
        <pc:sldMkLst>
          <pc:docMk/>
          <pc:sldMk cId="0" sldId="259"/>
        </pc:sldMkLst>
        <pc:spChg chg="mod">
          <ac:chgData name="Moe Takenoshita" userId="48f8c25f4b58196b" providerId="Windows Live" clId="Web-{1005C4A3-6A7E-6681-7303-F1FE029BE6FF}" dt="2025-04-08T00:26:39.803" v="34" actId="20577"/>
          <ac:spMkLst>
            <pc:docMk/>
            <pc:sldMk cId="0" sldId="259"/>
            <ac:spMk id="58" creationId="{AB50AAFD-E0EF-B953-88A2-9EF9F8D49012}"/>
          </ac:spMkLst>
        </pc:spChg>
      </pc:sldChg>
      <pc:sldChg chg="modSp">
        <pc:chgData name="Moe Takenoshita" userId="48f8c25f4b58196b" providerId="Windows Live" clId="Web-{1005C4A3-6A7E-6681-7303-F1FE029BE6FF}" dt="2025-04-08T00:23:12.115" v="21"/>
        <pc:sldMkLst>
          <pc:docMk/>
          <pc:sldMk cId="4186372987" sldId="265"/>
        </pc:sldMkLst>
        <pc:graphicFrameChg chg="mod modGraphic">
          <ac:chgData name="Moe Takenoshita" userId="48f8c25f4b58196b" providerId="Windows Live" clId="Web-{1005C4A3-6A7E-6681-7303-F1FE029BE6FF}" dt="2025-04-08T00:23:12.115" v="21"/>
          <ac:graphicFrameMkLst>
            <pc:docMk/>
            <pc:sldMk cId="4186372987" sldId="265"/>
            <ac:graphicFrameMk id="19" creationId="{25280A06-6989-40EE-E2F3-BFE10120F05C}"/>
          </ac:graphicFrameMkLst>
        </pc:graphicFrameChg>
      </pc:sldChg>
      <pc:sldChg chg="modSp">
        <pc:chgData name="Moe Takenoshita" userId="48f8c25f4b58196b" providerId="Windows Live" clId="Web-{1005C4A3-6A7E-6681-7303-F1FE029BE6FF}" dt="2025-04-08T00:22:43.803" v="5"/>
        <pc:sldMkLst>
          <pc:docMk/>
          <pc:sldMk cId="3203015484" sldId="274"/>
        </pc:sldMkLst>
        <pc:graphicFrameChg chg="mod modGraphic">
          <ac:chgData name="Moe Takenoshita" userId="48f8c25f4b58196b" providerId="Windows Live" clId="Web-{1005C4A3-6A7E-6681-7303-F1FE029BE6FF}" dt="2025-04-08T00:22:43.803" v="5"/>
          <ac:graphicFrameMkLst>
            <pc:docMk/>
            <pc:sldMk cId="3203015484" sldId="274"/>
            <ac:graphicFrameMk id="9" creationId="{BA996502-1E12-6205-C753-8C647AE80C13}"/>
          </ac:graphicFrameMkLst>
        </pc:graphicFrameChg>
      </pc:sldChg>
    </pc:docChg>
  </pc:docChgLst>
  <pc:docChgLst>
    <pc:chgData name="Moe Takenoshita" userId="48f8c25f4b58196b" providerId="LiveId" clId="{41AE1F23-57F6-45AF-9A65-A88898A92A45}"/>
    <pc:docChg chg="undo custSel addSld modSld">
      <pc:chgData name="Moe Takenoshita" userId="48f8c25f4b58196b" providerId="LiveId" clId="{41AE1F23-57F6-45AF-9A65-A88898A92A45}" dt="2025-05-01T05:29:51.671" v="2772"/>
      <pc:docMkLst>
        <pc:docMk/>
      </pc:docMkLst>
      <pc:sldChg chg="addSp delSp modSp mod modAnim modNotesTx">
        <pc:chgData name="Moe Takenoshita" userId="48f8c25f4b58196b" providerId="LiveId" clId="{41AE1F23-57F6-45AF-9A65-A88898A92A45}" dt="2025-05-01T05:29:51.671" v="2772"/>
        <pc:sldMkLst>
          <pc:docMk/>
          <pc:sldMk cId="0" sldId="259"/>
        </pc:sldMkLst>
        <pc:spChg chg="mod">
          <ac:chgData name="Moe Takenoshita" userId="48f8c25f4b58196b" providerId="LiveId" clId="{41AE1F23-57F6-45AF-9A65-A88898A92A45}" dt="2025-04-28T21:17:09.070" v="896" actId="14100"/>
          <ac:spMkLst>
            <pc:docMk/>
            <pc:sldMk cId="0" sldId="259"/>
            <ac:spMk id="2" creationId="{00000000-0000-0000-0000-000000000000}"/>
          </ac:spMkLst>
        </pc:spChg>
        <pc:spChg chg="mod">
          <ac:chgData name="Moe Takenoshita" userId="48f8c25f4b58196b" providerId="LiveId" clId="{41AE1F23-57F6-45AF-9A65-A88898A92A45}" dt="2025-04-08T05:00:16.927" v="22" actId="20577"/>
          <ac:spMkLst>
            <pc:docMk/>
            <pc:sldMk cId="0" sldId="259"/>
            <ac:spMk id="7" creationId="{3050E639-FAEF-ABC0-6854-E8076A35349D}"/>
          </ac:spMkLst>
        </pc:spChg>
        <pc:spChg chg="mod">
          <ac:chgData name="Moe Takenoshita" userId="48f8c25f4b58196b" providerId="LiveId" clId="{41AE1F23-57F6-45AF-9A65-A88898A92A45}" dt="2025-04-28T21:27:47.194" v="1275" actId="2710"/>
          <ac:spMkLst>
            <pc:docMk/>
            <pc:sldMk cId="0" sldId="259"/>
            <ac:spMk id="10" creationId="{EB576C45-948E-3A76-1FCB-BFF7E29A45BD}"/>
          </ac:spMkLst>
        </pc:spChg>
        <pc:spChg chg="add mod ord">
          <ac:chgData name="Moe Takenoshita" userId="48f8c25f4b58196b" providerId="LiveId" clId="{41AE1F23-57F6-45AF-9A65-A88898A92A45}" dt="2025-04-28T21:22:24.855" v="1050" actId="1037"/>
          <ac:spMkLst>
            <pc:docMk/>
            <pc:sldMk cId="0" sldId="259"/>
            <ac:spMk id="15" creationId="{CC7EF33C-12FC-0020-3C80-B76FFF6FBE21}"/>
          </ac:spMkLst>
        </pc:spChg>
        <pc:spChg chg="add del mod topLvl">
          <ac:chgData name="Moe Takenoshita" userId="48f8c25f4b58196b" providerId="LiveId" clId="{41AE1F23-57F6-45AF-9A65-A88898A92A45}" dt="2025-04-28T21:26:17.994" v="1117" actId="1035"/>
          <ac:spMkLst>
            <pc:docMk/>
            <pc:sldMk cId="0" sldId="259"/>
            <ac:spMk id="22" creationId="{38F2C131-E020-E6A5-4A76-A93B9DFCC261}"/>
          </ac:spMkLst>
        </pc:spChg>
        <pc:spChg chg="add mod">
          <ac:chgData name="Moe Takenoshita" userId="48f8c25f4b58196b" providerId="LiveId" clId="{41AE1F23-57F6-45AF-9A65-A88898A92A45}" dt="2025-04-28T21:26:25.917" v="1123" actId="1038"/>
          <ac:spMkLst>
            <pc:docMk/>
            <pc:sldMk cId="0" sldId="259"/>
            <ac:spMk id="25" creationId="{33AF566C-87BD-2BD8-1229-25FEF632AAD9}"/>
          </ac:spMkLst>
        </pc:spChg>
        <pc:spChg chg="add mod">
          <ac:chgData name="Moe Takenoshita" userId="48f8c25f4b58196b" providerId="LiveId" clId="{41AE1F23-57F6-45AF-9A65-A88898A92A45}" dt="2025-04-28T21:25:59.566" v="1104" actId="1036"/>
          <ac:spMkLst>
            <pc:docMk/>
            <pc:sldMk cId="0" sldId="259"/>
            <ac:spMk id="27" creationId="{7EB7E856-8E15-1CDD-8807-F5A81DA2E982}"/>
          </ac:spMkLst>
        </pc:spChg>
        <pc:spChg chg="mod">
          <ac:chgData name="Moe Takenoshita" userId="48f8c25f4b58196b" providerId="LiveId" clId="{41AE1F23-57F6-45AF-9A65-A88898A92A45}" dt="2025-04-28T21:31:08.477" v="1276" actId="14100"/>
          <ac:spMkLst>
            <pc:docMk/>
            <pc:sldMk cId="0" sldId="259"/>
            <ac:spMk id="75" creationId="{62688D64-8A33-CF76-501C-BAA33D1B8253}"/>
          </ac:spMkLst>
        </pc:spChg>
        <pc:spChg chg="mod">
          <ac:chgData name="Moe Takenoshita" userId="48f8c25f4b58196b" providerId="LiveId" clId="{41AE1F23-57F6-45AF-9A65-A88898A92A45}" dt="2025-04-28T21:17:13.417" v="897" actId="14100"/>
          <ac:spMkLst>
            <pc:docMk/>
            <pc:sldMk cId="0" sldId="259"/>
            <ac:spMk id="76" creationId="{1BE852D4-912C-6E13-AF68-1C022B875020}"/>
          </ac:spMkLst>
        </pc:spChg>
        <pc:grpChg chg="add mod">
          <ac:chgData name="Moe Takenoshita" userId="48f8c25f4b58196b" providerId="LiveId" clId="{41AE1F23-57F6-45AF-9A65-A88898A92A45}" dt="2025-04-28T21:26:09.330" v="1114" actId="1036"/>
          <ac:grpSpMkLst>
            <pc:docMk/>
            <pc:sldMk cId="0" sldId="259"/>
            <ac:grpSpMk id="17" creationId="{9A115B70-F0DC-F4E3-AB51-81EAEC69A24C}"/>
          </ac:grpSpMkLst>
        </pc:grpChg>
        <pc:grpChg chg="mod">
          <ac:chgData name="Moe Takenoshita" userId="48f8c25f4b58196b" providerId="LiveId" clId="{41AE1F23-57F6-45AF-9A65-A88898A92A45}" dt="2025-04-28T21:31:18.762" v="1305" actId="1035"/>
          <ac:grpSpMkLst>
            <pc:docMk/>
            <pc:sldMk cId="0" sldId="259"/>
            <ac:grpSpMk id="19" creationId="{3CA6EC9A-03FB-3C3F-8999-6B073928DA96}"/>
          </ac:grpSpMkLst>
        </pc:grpChg>
        <pc:graphicFrameChg chg="mod modGraphic">
          <ac:chgData name="Moe Takenoshita" userId="48f8c25f4b58196b" providerId="LiveId" clId="{41AE1F23-57F6-45AF-9A65-A88898A92A45}" dt="2025-04-28T21:26:04.252" v="1105" actId="1076"/>
          <ac:graphicFrameMkLst>
            <pc:docMk/>
            <pc:sldMk cId="0" sldId="259"/>
            <ac:graphicFrameMk id="9" creationId="{10D872CC-9891-2E05-DA05-6CB5E3727153}"/>
          </ac:graphicFrameMkLst>
        </pc:graphicFrameChg>
        <pc:graphicFrameChg chg="mod">
          <ac:chgData name="Moe Takenoshita" userId="48f8c25f4b58196b" providerId="LiveId" clId="{41AE1F23-57F6-45AF-9A65-A88898A92A45}" dt="2025-04-28T21:31:18.762" v="1305" actId="1035"/>
          <ac:graphicFrameMkLst>
            <pc:docMk/>
            <pc:sldMk cId="0" sldId="259"/>
            <ac:graphicFrameMk id="69" creationId="{7F6BDAA9-95FC-70A9-93CB-22352568AB4F}"/>
          </ac:graphicFrameMkLst>
        </pc:graphicFrameChg>
        <pc:picChg chg="add mod">
          <ac:chgData name="Moe Takenoshita" userId="48f8c25f4b58196b" providerId="LiveId" clId="{41AE1F23-57F6-45AF-9A65-A88898A92A45}" dt="2025-04-28T21:21:08.040" v="1031" actId="2085"/>
          <ac:picMkLst>
            <pc:docMk/>
            <pc:sldMk cId="0" sldId="259"/>
            <ac:picMk id="13" creationId="{B43A1040-7F07-B2EB-3719-6F2B1E5A4AF6}"/>
          </ac:picMkLst>
        </pc:picChg>
        <pc:picChg chg="add mod ord">
          <ac:chgData name="Moe Takenoshita" userId="48f8c25f4b58196b" providerId="LiveId" clId="{41AE1F23-57F6-45AF-9A65-A88898A92A45}" dt="2025-04-28T21:26:17.994" v="1117" actId="1035"/>
          <ac:picMkLst>
            <pc:docMk/>
            <pc:sldMk cId="0" sldId="259"/>
            <ac:picMk id="20" creationId="{AC4E8936-4C65-B873-750E-1CCF6E83DB5E}"/>
          </ac:picMkLst>
        </pc:picChg>
        <pc:picChg chg="add mod ord">
          <ac:chgData name="Moe Takenoshita" userId="48f8c25f4b58196b" providerId="LiveId" clId="{41AE1F23-57F6-45AF-9A65-A88898A92A45}" dt="2025-04-28T21:26:25.917" v="1123" actId="1038"/>
          <ac:picMkLst>
            <pc:docMk/>
            <pc:sldMk cId="0" sldId="259"/>
            <ac:picMk id="24" creationId="{C60E3E13-7351-104D-E34A-724F83272DE8}"/>
          </ac:picMkLst>
        </pc:picChg>
        <pc:picChg chg="add mod ord">
          <ac:chgData name="Moe Takenoshita" userId="48f8c25f4b58196b" providerId="LiveId" clId="{41AE1F23-57F6-45AF-9A65-A88898A92A45}" dt="2025-04-28T21:25:59.566" v="1104" actId="1036"/>
          <ac:picMkLst>
            <pc:docMk/>
            <pc:sldMk cId="0" sldId="259"/>
            <ac:picMk id="26" creationId="{6C25D1FE-4271-E209-E3D7-E6647C421C55}"/>
          </ac:picMkLst>
        </pc:picChg>
      </pc:sldChg>
      <pc:sldChg chg="modSp mod">
        <pc:chgData name="Moe Takenoshita" userId="48f8c25f4b58196b" providerId="LiveId" clId="{41AE1F23-57F6-45AF-9A65-A88898A92A45}" dt="2025-04-17T15:57:00.171" v="27" actId="20577"/>
        <pc:sldMkLst>
          <pc:docMk/>
          <pc:sldMk cId="0" sldId="261"/>
        </pc:sldMkLst>
        <pc:spChg chg="mod">
          <ac:chgData name="Moe Takenoshita" userId="48f8c25f4b58196b" providerId="LiveId" clId="{41AE1F23-57F6-45AF-9A65-A88898A92A45}" dt="2025-04-17T15:57:00.171" v="27" actId="20577"/>
          <ac:spMkLst>
            <pc:docMk/>
            <pc:sldMk cId="0" sldId="261"/>
            <ac:spMk id="23" creationId="{CF4347BB-715A-FA78-B0E1-3983A6A43D56}"/>
          </ac:spMkLst>
        </pc:spChg>
      </pc:sldChg>
      <pc:sldChg chg="modSp mod">
        <pc:chgData name="Moe Takenoshita" userId="48f8c25f4b58196b" providerId="LiveId" clId="{41AE1F23-57F6-45AF-9A65-A88898A92A45}" dt="2025-04-17T18:26:47.913" v="28" actId="20577"/>
        <pc:sldMkLst>
          <pc:docMk/>
          <pc:sldMk cId="673509361" sldId="271"/>
        </pc:sldMkLst>
        <pc:spChg chg="mod">
          <ac:chgData name="Moe Takenoshita" userId="48f8c25f4b58196b" providerId="LiveId" clId="{41AE1F23-57F6-45AF-9A65-A88898A92A45}" dt="2025-04-17T18:26:47.913" v="28" actId="20577"/>
          <ac:spMkLst>
            <pc:docMk/>
            <pc:sldMk cId="673509361" sldId="271"/>
            <ac:spMk id="12" creationId="{34EC5CAB-1B37-8C1A-D84E-6D77D9D9FF8E}"/>
          </ac:spMkLst>
        </pc:spChg>
      </pc:sldChg>
      <pc:sldChg chg="addSp delSp modSp new mod setBg modClrScheme delDesignElem modShow chgLayout modNotesTx">
        <pc:chgData name="Moe Takenoshita" userId="48f8c25f4b58196b" providerId="LiveId" clId="{41AE1F23-57F6-45AF-9A65-A88898A92A45}" dt="2025-04-29T00:56:57.640" v="2762" actId="729"/>
        <pc:sldMkLst>
          <pc:docMk/>
          <pc:sldMk cId="1943473032" sldId="275"/>
        </pc:sldMkLst>
        <pc:spChg chg="mod ord">
          <ac:chgData name="Moe Takenoshita" userId="48f8c25f4b58196b" providerId="LiveId" clId="{41AE1F23-57F6-45AF-9A65-A88898A92A45}" dt="2025-04-29T00:53:01.098" v="2601" actId="1076"/>
          <ac:spMkLst>
            <pc:docMk/>
            <pc:sldMk cId="1943473032" sldId="275"/>
            <ac:spMk id="2" creationId="{11F5F5D2-3077-72B4-21E8-67734DD72D25}"/>
          </ac:spMkLst>
        </pc:spChg>
        <pc:spChg chg="mod ord">
          <ac:chgData name="Moe Takenoshita" userId="48f8c25f4b58196b" providerId="LiveId" clId="{41AE1F23-57F6-45AF-9A65-A88898A92A45}" dt="2025-04-29T00:56:51.611" v="2761" actId="404"/>
          <ac:spMkLst>
            <pc:docMk/>
            <pc:sldMk cId="1943473032" sldId="275"/>
            <ac:spMk id="3" creationId="{9C6D6231-2D84-8A9B-309E-C30CB645831E}"/>
          </ac:spMkLst>
        </pc:spChg>
        <pc:picChg chg="add mod ord modCrop">
          <ac:chgData name="Moe Takenoshita" userId="48f8c25f4b58196b" providerId="LiveId" clId="{41AE1F23-57F6-45AF-9A65-A88898A92A45}" dt="2025-04-29T00:55:11.450" v="2646" actId="1076"/>
          <ac:picMkLst>
            <pc:docMk/>
            <pc:sldMk cId="1943473032" sldId="275"/>
            <ac:picMk id="5" creationId="{3E4BAF94-3050-90A9-CBCA-9C23231D49AF}"/>
          </ac:picMkLst>
        </pc:picChg>
        <pc:picChg chg="add mod ord modCrop">
          <ac:chgData name="Moe Takenoshita" userId="48f8c25f4b58196b" providerId="LiveId" clId="{41AE1F23-57F6-45AF-9A65-A88898A92A45}" dt="2025-04-29T00:52:53.122" v="2598" actId="14100"/>
          <ac:picMkLst>
            <pc:docMk/>
            <pc:sldMk cId="1943473032" sldId="275"/>
            <ac:picMk id="7" creationId="{DE5E24E0-270A-92A5-8E2F-51F8E19822F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GB" altLang="ja-JP" sz="1800">
                <a:solidFill>
                  <a:schemeClr val="tx1"/>
                </a:solidFill>
              </a:rPr>
              <a:t>Overall</a:t>
            </a:r>
            <a:r>
              <a:rPr lang="en-GB" altLang="ja-JP" sz="1800" baseline="0">
                <a:solidFill>
                  <a:schemeClr val="tx1"/>
                </a:solidFill>
              </a:rPr>
              <a:t> STORK Scores</a:t>
            </a:r>
            <a:endParaRPr lang="ja-JP" altLang="en-US" sz="1800">
              <a:solidFill>
                <a:schemeClr val="tx1"/>
              </a:solidFill>
            </a:endParaRPr>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ltLang="en-US"/>
        </a:p>
      </c:txPr>
    </c:title>
    <c:autoTitleDeleted val="0"/>
    <c:plotArea>
      <c:layout/>
      <c:barChart>
        <c:barDir val="col"/>
        <c:grouping val="clustered"/>
        <c:varyColors val="0"/>
        <c:ser>
          <c:idx val="0"/>
          <c:order val="0"/>
          <c:tx>
            <c:strRef>
              <c:f>Sheet1!$B$1</c:f>
              <c:strCache>
                <c:ptCount val="1"/>
                <c:pt idx="0">
                  <c:v>Primiparous</c:v>
                </c:pt>
              </c:strCache>
            </c:strRef>
          </c:tx>
          <c:spPr>
            <a:solidFill>
              <a:srgbClr val="00B0F0"/>
            </a:solidFill>
            <a:ln>
              <a:noFill/>
            </a:ln>
            <a:effectLst/>
          </c:spPr>
          <c:invertIfNegative val="0"/>
          <c:cat>
            <c:strRef>
              <c:f>Sheet1!$A$2:$A$5</c:f>
              <c:strCache>
                <c:ptCount val="4"/>
                <c:pt idx="0">
                  <c:v>Inpatient</c:v>
                </c:pt>
                <c:pt idx="1">
                  <c:v>Week 2</c:v>
                </c:pt>
                <c:pt idx="2">
                  <c:v>Week 6</c:v>
                </c:pt>
                <c:pt idx="3">
                  <c:v>Week 12</c:v>
                </c:pt>
              </c:strCache>
            </c:strRef>
          </c:cat>
          <c:val>
            <c:numRef>
              <c:f>Sheet1!$B$2:$B$5</c:f>
              <c:numCache>
                <c:formatCode>General</c:formatCode>
                <c:ptCount val="4"/>
                <c:pt idx="0">
                  <c:v>125</c:v>
                </c:pt>
                <c:pt idx="1">
                  <c:v>134</c:v>
                </c:pt>
                <c:pt idx="2">
                  <c:v>145.5</c:v>
                </c:pt>
                <c:pt idx="3">
                  <c:v>152</c:v>
                </c:pt>
              </c:numCache>
            </c:numRef>
          </c:val>
          <c:extLst>
            <c:ext xmlns:c16="http://schemas.microsoft.com/office/drawing/2014/chart" uri="{C3380CC4-5D6E-409C-BE32-E72D297353CC}">
              <c16:uniqueId val="{00000000-D691-4151-A6D9-77C24AE623EF}"/>
            </c:ext>
          </c:extLst>
        </c:ser>
        <c:ser>
          <c:idx val="1"/>
          <c:order val="1"/>
          <c:tx>
            <c:strRef>
              <c:f>Sheet1!$C$1</c:f>
              <c:strCache>
                <c:ptCount val="1"/>
                <c:pt idx="0">
                  <c:v>Multiparous</c:v>
                </c:pt>
              </c:strCache>
            </c:strRef>
          </c:tx>
          <c:spPr>
            <a:solidFill>
              <a:schemeClr val="accent4"/>
            </a:solidFill>
            <a:ln>
              <a:noFill/>
            </a:ln>
            <a:effectLst/>
          </c:spPr>
          <c:invertIfNegative val="0"/>
          <c:cat>
            <c:strRef>
              <c:f>Sheet1!$A$2:$A$5</c:f>
              <c:strCache>
                <c:ptCount val="4"/>
                <c:pt idx="0">
                  <c:v>Inpatient</c:v>
                </c:pt>
                <c:pt idx="1">
                  <c:v>Week 2</c:v>
                </c:pt>
                <c:pt idx="2">
                  <c:v>Week 6</c:v>
                </c:pt>
                <c:pt idx="3">
                  <c:v>Week 12</c:v>
                </c:pt>
              </c:strCache>
            </c:strRef>
          </c:cat>
          <c:val>
            <c:numRef>
              <c:f>Sheet1!$C$2:$C$5</c:f>
              <c:numCache>
                <c:formatCode>General</c:formatCode>
                <c:ptCount val="4"/>
                <c:pt idx="0">
                  <c:v>129</c:v>
                </c:pt>
                <c:pt idx="1">
                  <c:v>140</c:v>
                </c:pt>
                <c:pt idx="2">
                  <c:v>152</c:v>
                </c:pt>
                <c:pt idx="3">
                  <c:v>155.5</c:v>
                </c:pt>
              </c:numCache>
            </c:numRef>
          </c:val>
          <c:extLst>
            <c:ext xmlns:c16="http://schemas.microsoft.com/office/drawing/2014/chart" uri="{C3380CC4-5D6E-409C-BE32-E72D297353CC}">
              <c16:uniqueId val="{00000001-D691-4151-A6D9-77C24AE623EF}"/>
            </c:ext>
          </c:extLst>
        </c:ser>
        <c:dLbls>
          <c:showLegendKey val="0"/>
          <c:showVal val="0"/>
          <c:showCatName val="0"/>
          <c:showSerName val="0"/>
          <c:showPercent val="0"/>
          <c:showBubbleSize val="0"/>
        </c:dLbls>
        <c:gapWidth val="219"/>
        <c:overlap val="-27"/>
        <c:axId val="1914364303"/>
        <c:axId val="1914358543"/>
      </c:barChart>
      <c:catAx>
        <c:axId val="191436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crossAx val="1914358543"/>
        <c:crosses val="autoZero"/>
        <c:auto val="1"/>
        <c:lblAlgn val="ctr"/>
        <c:lblOffset val="100"/>
        <c:noMultiLvlLbl val="0"/>
      </c:catAx>
      <c:valAx>
        <c:axId val="1914358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crossAx val="191436430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7699431321084863"/>
          <c:y val="0.16724482356372117"/>
          <c:w val="0.70434448818897633"/>
          <c:h val="7.8125546806649182E-2"/>
        </c:manualLayout>
      </c:layout>
      <c:overlay val="0"/>
      <c:spPr>
        <a:solidFill>
          <a:schemeClr val="bg1"/>
        </a:solid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8F182-9084-4994-A116-6EB2CB08990D}" type="datetimeFigureOut">
              <a:rPr lang="en-US" smtClean="0"/>
              <a:t>4/30/2025</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E733-C9A6-40DB-AC21-6A8B6BABDE6E}" type="slidenum">
              <a:rPr lang="en-US" smtClean="0"/>
              <a:t>‹#›</a:t>
            </a:fld>
            <a:endParaRPr lang="en-US"/>
          </a:p>
        </p:txBody>
      </p:sp>
    </p:spTree>
    <p:extLst>
      <p:ext uri="{BB962C8B-B14F-4D97-AF65-F5344CB8AC3E}">
        <p14:creationId xmlns:p14="http://schemas.microsoft.com/office/powerpoint/2010/main" val="19200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ea typeface="Times New Roman" panose="02020603050405020304" pitchFamily="18" charset="0"/>
              </a:rPr>
              <a:t>maternal mortality rates have risen since 2019,</a:t>
            </a:r>
            <a:r>
              <a:rPr lang="en-GB" sz="1200" kern="0" baseline="30000" dirty="0">
                <a:solidFill>
                  <a:srgbClr val="000000"/>
                </a:solidFill>
                <a:effectLst/>
                <a:ea typeface="Times New Roman" panose="02020603050405020304" pitchFamily="18" charset="0"/>
              </a:rPr>
              <a:t>3</a:t>
            </a:r>
            <a:r>
              <a:rPr lang="en-GB" sz="1200" kern="0" dirty="0">
                <a:effectLst/>
                <a:ea typeface="Times New Roman" panose="02020603050405020304" pitchFamily="18" charset="0"/>
              </a:rPr>
              <a:t> and far exceed those of other high-income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a typeface="Times New Roman" panose="02020603050405020304" pitchFamily="18" charset="0"/>
              </a:rPr>
              <a:t>Maternal Mortality Rate in US: </a:t>
            </a:r>
            <a:r>
              <a:rPr lang="en-GB" sz="1200" b="1" kern="0" dirty="0">
                <a:effectLst/>
                <a:ea typeface="Times New Roman" panose="02020603050405020304" pitchFamily="18" charset="0"/>
              </a:rPr>
              <a:t>18.6 deaths </a:t>
            </a:r>
            <a:r>
              <a:rPr lang="en-GB" sz="1200" kern="0" dirty="0">
                <a:effectLst/>
                <a:ea typeface="Times New Roman" panose="02020603050405020304" pitchFamily="18" charset="0"/>
              </a:rPr>
              <a:t>per 100,000 (2023) - </a:t>
            </a:r>
            <a:r>
              <a:rPr lang="en-US" b="1" dirty="0"/>
              <a:t>Vs 2 in Norway for the same year (almost TEN FOLD) (</a:t>
            </a:r>
            <a:r>
              <a:rPr lang="en-US" b="0" i="0" dirty="0">
                <a:solidFill>
                  <a:srgbClr val="1B1B1B"/>
                </a:solidFill>
                <a:effectLst/>
                <a:latin typeface="Cambria" panose="02040503050406030204" pitchFamily="18" charset="0"/>
              </a:rPr>
              <a:t>while pregnant or within 42 days of termination of pregnancy)</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effectLst/>
              <a:ea typeface="Times New Roman" panose="02020603050405020304" pitchFamily="18" charset="0"/>
            </a:endParaRPr>
          </a:p>
          <a:p>
            <a:pPr marL="0" indent="0">
              <a:buNone/>
            </a:pPr>
            <a:r>
              <a:rPr lang="en-GB" sz="1200" kern="0" dirty="0">
                <a:effectLst/>
                <a:ea typeface="Times New Roman" panose="02020603050405020304" pitchFamily="18" charset="0"/>
              </a:rPr>
              <a:t>CLICK</a:t>
            </a:r>
          </a:p>
          <a:p>
            <a:pPr marL="0" indent="0">
              <a:buNone/>
            </a:pPr>
            <a:endParaRPr lang="en-GB" sz="1200" kern="0" dirty="0">
              <a:effectLst/>
              <a:ea typeface="Times New Roman" panose="02020603050405020304" pitchFamily="18" charset="0"/>
            </a:endParaRPr>
          </a:p>
          <a:p>
            <a:pPr marL="0" indent="0">
              <a:buNone/>
            </a:pPr>
            <a:r>
              <a:rPr lang="en-GB" sz="1200" kern="0" dirty="0">
                <a:effectLst/>
                <a:ea typeface="Times New Roman" panose="02020603050405020304" pitchFamily="18" charset="0"/>
              </a:rPr>
              <a:t>Most occur following hospital discharge (CDC </a:t>
            </a:r>
            <a:r>
              <a:rPr lang="en-GB" sz="1800" kern="0" dirty="0">
                <a:effectLst/>
                <a:latin typeface="Times New Roman" panose="02020603050405020304" pitchFamily="18" charset="0"/>
                <a:ea typeface="Times New Roman" panose="02020603050405020304" pitchFamily="18" charset="0"/>
              </a:rPr>
              <a:t>Trost S, Beauregard J, Chandra G. Pregnancy-Related Deaths: Data From Maternal Mortality Review Committees in 36 US States, 2017-2019.</a:t>
            </a:r>
            <a:r>
              <a:rPr lang="en-GB" sz="1800" i="1" kern="0" dirty="0">
                <a:effectLst/>
                <a:latin typeface="Times New Roman" panose="02020603050405020304" pitchFamily="18" charset="0"/>
                <a:ea typeface="Times New Roman" panose="02020603050405020304" pitchFamily="18" charset="0"/>
              </a:rPr>
              <a:t>)</a:t>
            </a:r>
          </a:p>
          <a:p>
            <a:pPr marL="0" indent="0">
              <a:buNone/>
            </a:pPr>
            <a:r>
              <a:rPr lang="en-US" b="0" i="0" dirty="0">
                <a:solidFill>
                  <a:srgbClr val="1C1D1F"/>
                </a:solidFill>
                <a:effectLst/>
                <a:latin typeface="Nunito" panose="020F0502020204030204" pitchFamily="2" charset="0"/>
              </a:rPr>
              <a:t>Among pregnancy-related deaths with information on timing, </a:t>
            </a:r>
            <a:r>
              <a:rPr lang="en-US" b="1" i="0" dirty="0">
                <a:solidFill>
                  <a:srgbClr val="1C1D1F"/>
                </a:solidFill>
                <a:effectLst/>
                <a:latin typeface="Nunito" panose="020F0502020204030204" pitchFamily="2" charset="0"/>
              </a:rPr>
              <a:t>53% occurred 7–365 days postpartum.</a:t>
            </a:r>
            <a:r>
              <a:rPr lang="en-GB" sz="1800" b="1" i="1" kern="0" dirty="0">
                <a:solidFill>
                  <a:srgbClr val="1C1D1F"/>
                </a:solidFill>
                <a:effectLst/>
                <a:latin typeface="Times New Roman" panose="02020603050405020304" pitchFamily="18" charset="0"/>
              </a:rPr>
              <a:t> https://www.cdc.gov/maternal-mortality/php/data-research/mmrc-2017-2019.html </a:t>
            </a:r>
          </a:p>
          <a:p>
            <a:pPr marL="0" indent="0">
              <a:buNone/>
            </a:pPr>
            <a:endParaRPr lang="en-GB" sz="1200" kern="0" dirty="0">
              <a:ea typeface="Times New Roman" panose="02020603050405020304" pitchFamily="18" charset="0"/>
            </a:endParaRPr>
          </a:p>
          <a:p>
            <a:pPr marL="0" indent="0">
              <a:buNone/>
            </a:pPr>
            <a:r>
              <a:rPr lang="en-GB" sz="1200" b="1" kern="0" dirty="0">
                <a:effectLst/>
                <a:ea typeface="Times New Roman" panose="02020603050405020304" pitchFamily="18" charset="0"/>
              </a:rPr>
              <a:t>85% deaths classified as preventable</a:t>
            </a:r>
            <a:r>
              <a:rPr lang="en-GB" b="1" dirty="0"/>
              <a:t> </a:t>
            </a:r>
          </a:p>
          <a:p>
            <a:pPr marL="0" indent="0">
              <a:buNone/>
            </a:pPr>
            <a:r>
              <a:rPr lang="en-GB" sz="1200" kern="0" dirty="0">
                <a:effectLst/>
                <a:ea typeface="Times New Roman" panose="02020603050405020304" pitchFamily="18" charset="0"/>
              </a:rPr>
              <a:t>Our understanding of postpartum recovery after hospital discharge has been limited</a:t>
            </a:r>
            <a:endParaRPr lang="en-GB" dirty="0"/>
          </a:p>
          <a:p>
            <a:endParaRPr lang="en-US" dirty="0"/>
          </a:p>
          <a:p>
            <a:r>
              <a:rPr lang="en-US" dirty="0"/>
              <a:t>Partly because we did not have the right tools to measure postpartum recovery in outpatient setting</a:t>
            </a:r>
          </a:p>
          <a:p>
            <a:endParaRPr lang="en-US" dirty="0"/>
          </a:p>
          <a:p>
            <a:r>
              <a:rPr lang="en-US" dirty="0"/>
              <a:t>CLICK</a:t>
            </a:r>
          </a:p>
          <a:p>
            <a:endParaRPr lang="en-US" dirty="0"/>
          </a:p>
          <a:p>
            <a:pPr algn="l" rtl="0" fontAlgn="base">
              <a:buNone/>
            </a:pPr>
            <a:r>
              <a:rPr lang="en-US" sz="1800" b="0" i="0" dirty="0">
                <a:solidFill>
                  <a:srgbClr val="000000"/>
                </a:solidFill>
                <a:effectLst/>
                <a:latin typeface="Aptos" panose="020B0004020202020204" pitchFamily="34" charset="0"/>
              </a:rPr>
              <a:t>"STORK is a 47-question questionnaire with 5 response options on a scale from Not at all to Very much.  The total possible score is 188. A higher score indicates better recovery. It measures postpartum recovery across 4 domains: physical health, mental and </a:t>
            </a:r>
            <a:r>
              <a:rPr lang="en-US" sz="1800" b="0" i="0" dirty="0" err="1">
                <a:solidFill>
                  <a:srgbClr val="000000"/>
                </a:solidFill>
                <a:effectLst/>
                <a:latin typeface="Aptos" panose="020B0004020202020204" pitchFamily="34" charset="0"/>
              </a:rPr>
              <a:t>meotional</a:t>
            </a:r>
            <a:r>
              <a:rPr lang="en-US" sz="1800" b="0" i="0" dirty="0">
                <a:solidFill>
                  <a:srgbClr val="000000"/>
                </a:solidFill>
                <a:effectLst/>
                <a:latin typeface="Aptos" panose="020B0004020202020204" pitchFamily="34" charset="0"/>
              </a:rPr>
              <a:t> health and mother hood experience and social support, and sleep and fatigue. I will be referring to these icons to represent these domains throughout this presentation.“</a:t>
            </a:r>
          </a:p>
          <a:p>
            <a:pPr algn="l" rtl="0" fontAlgn="base">
              <a:buNone/>
            </a:pPr>
            <a:endParaRPr lang="en-US" dirty="0"/>
          </a:p>
          <a:p>
            <a:r>
              <a:rPr lang="en-US" dirty="0"/>
              <a:t>CLICK</a:t>
            </a:r>
          </a:p>
          <a:p>
            <a:endParaRPr lang="en-US" dirty="0"/>
          </a:p>
          <a:p>
            <a:r>
              <a:rPr lang="en-US" dirty="0"/>
              <a:t>Our PRIMARY aim…</a:t>
            </a:r>
          </a:p>
          <a:p>
            <a:endParaRPr lang="en-US" dirty="0"/>
          </a:p>
          <a:p>
            <a:r>
              <a:rPr lang="en-US" dirty="0"/>
              <a:t>CLICK</a:t>
            </a:r>
          </a:p>
          <a:p>
            <a:endParaRPr lang="en-US" dirty="0"/>
          </a:p>
          <a:p>
            <a:r>
              <a:rPr lang="en-US" dirty="0"/>
              <a:t>Our SECONDARY AIM</a:t>
            </a:r>
          </a:p>
        </p:txBody>
      </p:sp>
      <p:sp>
        <p:nvSpPr>
          <p:cNvPr id="4" name="スライド番号プレースホルダー 3"/>
          <p:cNvSpPr>
            <a:spLocks noGrp="1"/>
          </p:cNvSpPr>
          <p:nvPr>
            <p:ph type="sldNum" sz="quarter" idx="5"/>
          </p:nvPr>
        </p:nvSpPr>
        <p:spPr/>
        <p:txBody>
          <a:bodyPr/>
          <a:lstStyle/>
          <a:p>
            <a:fld id="{D23538AA-39F3-4C9B-BA88-CAC483544066}" type="slidenum">
              <a:rPr lang="en-US" smtClean="0"/>
              <a:t>1</a:t>
            </a:fld>
            <a:endParaRPr lang="en-US"/>
          </a:p>
        </p:txBody>
      </p:sp>
    </p:spTree>
    <p:extLst>
      <p:ext uri="{BB962C8B-B14F-4D97-AF65-F5344CB8AC3E}">
        <p14:creationId xmlns:p14="http://schemas.microsoft.com/office/powerpoint/2010/main" val="237064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Arial" panose="020B0604020202020204" pitchFamily="34" charset="0"/>
                <a:ea typeface="Times New Roman" panose="02020603050405020304" pitchFamily="18" charset="0"/>
              </a:rPr>
              <a:t>Patients were recruited within the first 36 hours of delivery at three geographically diverse US academic </a:t>
            </a:r>
            <a:r>
              <a:rPr lang="en-GB" sz="1800" kern="0" dirty="0" err="1">
                <a:effectLst/>
                <a:latin typeface="Arial" panose="020B0604020202020204" pitchFamily="34" charset="0"/>
                <a:ea typeface="Times New Roman" panose="02020603050405020304" pitchFamily="18" charset="0"/>
              </a:rPr>
              <a:t>centers</a:t>
            </a:r>
            <a:endParaRPr lang="en-GB" sz="1800" kern="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Inclusion criteria: </a:t>
            </a:r>
            <a:r>
              <a:rPr lang="en-GB" sz="1200" kern="0" dirty="0">
                <a:effectLst/>
                <a:latin typeface="Arial" panose="020B0604020202020204" pitchFamily="34" charset="0"/>
                <a:ea typeface="Times New Roman" panose="02020603050405020304" pitchFamily="18" charset="0"/>
              </a:rPr>
              <a:t>delivered by any delivery mode including spontaneous and operative vaginal delivery and </a:t>
            </a:r>
            <a:r>
              <a:rPr lang="en-GB" sz="1200" kern="0" dirty="0" err="1">
                <a:effectLst/>
                <a:latin typeface="Arial" panose="020B0604020202020204" pitchFamily="34" charset="0"/>
                <a:ea typeface="Times New Roman" panose="02020603050405020304" pitchFamily="18" charset="0"/>
              </a:rPr>
              <a:t>cesarean</a:t>
            </a:r>
            <a:r>
              <a:rPr lang="en-GB" sz="1200" kern="0" dirty="0">
                <a:effectLst/>
                <a:latin typeface="Arial" panose="020B0604020202020204" pitchFamily="34" charset="0"/>
                <a:ea typeface="Times New Roman" panose="02020603050405020304" pitchFamily="18" charset="0"/>
              </a:rPr>
              <a:t> delivery (both scheduled and unscheduled); any gestational age, parity and all gestations (singletons or twins); and all </a:t>
            </a:r>
            <a:r>
              <a:rPr lang="en-GB" sz="1200" kern="0" dirty="0" err="1">
                <a:effectLst/>
                <a:latin typeface="Arial" panose="020B0604020202020204" pitchFamily="34" charset="0"/>
                <a:ea typeface="Times New Roman" panose="02020603050405020304" pitchFamily="18" charset="0"/>
              </a:rPr>
              <a:t>anesthesia</a:t>
            </a:r>
            <a:r>
              <a:rPr lang="en-GB" sz="1200" kern="0" dirty="0">
                <a:effectLst/>
                <a:latin typeface="Arial" panose="020B0604020202020204" pitchFamily="34" charset="0"/>
                <a:ea typeface="Times New Roman" panose="02020603050405020304" pitchFamily="18" charset="0"/>
              </a:rPr>
              <a:t> modes for patients undergoing </a:t>
            </a:r>
            <a:r>
              <a:rPr lang="en-GB" sz="1200" kern="0" dirty="0" err="1">
                <a:effectLst/>
                <a:latin typeface="Arial" panose="020B0604020202020204" pitchFamily="34" charset="0"/>
                <a:ea typeface="Times New Roman" panose="02020603050405020304" pitchFamily="18" charset="0"/>
              </a:rPr>
              <a:t>cesarean</a:t>
            </a:r>
            <a:r>
              <a:rPr lang="en-GB" sz="1200" kern="0" dirty="0">
                <a:effectLst/>
                <a:latin typeface="Arial" panose="020B0604020202020204" pitchFamily="34" charset="0"/>
                <a:ea typeface="Times New Roman" panose="02020603050405020304" pitchFamily="18" charset="0"/>
              </a:rPr>
              <a:t> delivery and all methods for </a:t>
            </a:r>
            <a:r>
              <a:rPr lang="en-GB" sz="1200" kern="0" dirty="0" err="1">
                <a:effectLst/>
                <a:latin typeface="Arial" panose="020B0604020202020204" pitchFamily="34" charset="0"/>
                <a:ea typeface="Times New Roman" panose="02020603050405020304" pitchFamily="18" charset="0"/>
              </a:rPr>
              <a:t>labor</a:t>
            </a:r>
            <a:r>
              <a:rPr lang="en-GB" sz="1200" kern="0" dirty="0">
                <a:effectLst/>
                <a:latin typeface="Arial" panose="020B0604020202020204" pitchFamily="34" charset="0"/>
                <a:ea typeface="Times New Roman" panose="02020603050405020304" pitchFamily="18" charset="0"/>
              </a:rPr>
              <a:t> analgesia including non-pharmacologic or no interventions.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t>Exclusion criteria: </a:t>
            </a:r>
            <a:r>
              <a:rPr lang="en-GB" kern="0" dirty="0">
                <a:effectLst/>
                <a:ea typeface="Times New Roman" panose="02020603050405020304" pitchFamily="18" charset="0"/>
              </a:rPr>
              <a:t>unable to read or understand written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Arial" panose="020B0604020202020204" pitchFamily="34" charset="0"/>
                <a:ea typeface="Times New Roman" panose="02020603050405020304" pitchFamily="18" charset="0"/>
              </a:rPr>
              <a:t>Recruitment continued until 300 6 week responses had been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effectLst/>
                <a:ea typeface="Times New Roman" panose="0202060305040502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effectLst/>
                <a:ea typeface="Times New Roman" panose="02020603050405020304" pitchFamily="18" charset="0"/>
              </a:rPr>
              <a:t>Patients were invited to complete STORK at recruitment, then at 2, 6, and 12 weeks postpartum.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effectLst/>
                <a:ea typeface="Times New Roman" panose="02020603050405020304" pitchFamily="18" charset="0"/>
              </a:rPr>
              <a:t>Our outcomes were: descriptive summaries of STORK scores, and individual domain scores across 12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effectLst/>
                <a:ea typeface="Times New Roman" panose="02020603050405020304" pitchFamily="18" charset="0"/>
              </a:rPr>
              <a:t>CLICK</a:t>
            </a:r>
            <a:endParaRPr lang="en-GB" kern="0" dirty="0">
              <a:ea typeface="Times New Roman" panose="02020603050405020304" pitchFamily="18" charset="0"/>
            </a:endParaRPr>
          </a:p>
          <a:p>
            <a:endParaRPr lang="en-US" dirty="0"/>
          </a:p>
          <a:p>
            <a:r>
              <a:rPr lang="en-GB" dirty="0">
                <a:effectLst/>
                <a:ea typeface="Times New Roman" panose="02020603050405020304" pitchFamily="18" charset="0"/>
              </a:rPr>
              <a:t>Statistical analysis: </a:t>
            </a:r>
          </a:p>
          <a:p>
            <a:pPr lvl="1"/>
            <a:r>
              <a:rPr lang="en-US" dirty="0">
                <a:effectLst/>
                <a:ea typeface="Times New Roman" panose="02020603050405020304" pitchFamily="18" charset="0"/>
              </a:rPr>
              <a:t>Chi-square test or Fishers’ exact test were used to compare the frequencies of categorical variables and one-way analysis of variance or Kruskal–Wallis test was used to compare continuous variables between groups. Mixed linear effect model was used to compare the mean of STORK score over different time points, using the inpatient STORK score as reference.</a:t>
            </a:r>
            <a:endParaRPr lang="en-GB" dirty="0">
              <a:effectLst/>
              <a:ea typeface="Times New Roman" panose="02020603050405020304" pitchFamily="18" charset="0"/>
            </a:endParaRPr>
          </a:p>
          <a:p>
            <a:endParaRPr lang="en-US" dirty="0"/>
          </a:p>
        </p:txBody>
      </p:sp>
      <p:sp>
        <p:nvSpPr>
          <p:cNvPr id="4" name="スライド番号プレースホルダー 3"/>
          <p:cNvSpPr>
            <a:spLocks noGrp="1"/>
          </p:cNvSpPr>
          <p:nvPr>
            <p:ph type="sldNum" sz="quarter" idx="5"/>
          </p:nvPr>
        </p:nvSpPr>
        <p:spPr/>
        <p:txBody>
          <a:bodyPr/>
          <a:lstStyle/>
          <a:p>
            <a:fld id="{D23538AA-39F3-4C9B-BA88-CAC483544066}" type="slidenum">
              <a:rPr lang="en-US" smtClean="0"/>
              <a:t>2</a:t>
            </a:fld>
            <a:endParaRPr lang="en-US"/>
          </a:p>
        </p:txBody>
      </p:sp>
    </p:spTree>
    <p:extLst>
      <p:ext uri="{BB962C8B-B14F-4D97-AF65-F5344CB8AC3E}">
        <p14:creationId xmlns:p14="http://schemas.microsoft.com/office/powerpoint/2010/main" val="141988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DBDB-09D5-86EB-5F40-CBE9039DB0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1414E2-66A9-45F8-128A-6D9DDCE04A5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48EF023-9B87-6DE0-786B-01CCF5FA9634}"/>
              </a:ext>
            </a:extLst>
          </p:cNvPr>
          <p:cNvSpPr>
            <a:spLocks noGrp="1"/>
          </p:cNvSpPr>
          <p:nvPr>
            <p:ph type="body" idx="1"/>
          </p:nvPr>
        </p:nvSpPr>
        <p:spPr/>
        <p:txBody>
          <a:bodyPr/>
          <a:lstStyle/>
          <a:p>
            <a:endParaRPr lang="en-US"/>
          </a:p>
        </p:txBody>
      </p:sp>
      <p:sp>
        <p:nvSpPr>
          <p:cNvPr id="4" name="スライド番号プレースホルダー 3">
            <a:extLst>
              <a:ext uri="{FF2B5EF4-FFF2-40B4-BE49-F238E27FC236}">
                <a16:creationId xmlns:a16="http://schemas.microsoft.com/office/drawing/2014/main" id="{FA9AB78D-0C63-FF04-A9FD-7EE30CCD77AA}"/>
              </a:ext>
            </a:extLst>
          </p:cNvPr>
          <p:cNvSpPr>
            <a:spLocks noGrp="1"/>
          </p:cNvSpPr>
          <p:nvPr>
            <p:ph type="sldNum" sz="quarter" idx="5"/>
          </p:nvPr>
        </p:nvSpPr>
        <p:spPr/>
        <p:txBody>
          <a:bodyPr/>
          <a:lstStyle/>
          <a:p>
            <a:fld id="{D23538AA-39F3-4C9B-BA88-CAC483544066}" type="slidenum">
              <a:rPr lang="en-US" smtClean="0"/>
              <a:t>3</a:t>
            </a:fld>
            <a:endParaRPr lang="en-US"/>
          </a:p>
        </p:txBody>
      </p:sp>
    </p:spTree>
    <p:extLst>
      <p:ext uri="{BB962C8B-B14F-4D97-AF65-F5344CB8AC3E}">
        <p14:creationId xmlns:p14="http://schemas.microsoft.com/office/powerpoint/2010/main" val="49605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23919-049C-111C-CD4F-FB6FA7D517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69834E-EBA8-EF69-3710-62F9B538FA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FA3D728-6298-3C43-647F-A90386A501BD}"/>
              </a:ext>
            </a:extLst>
          </p:cNvPr>
          <p:cNvSpPr>
            <a:spLocks noGrp="1"/>
          </p:cNvSpPr>
          <p:nvPr>
            <p:ph type="body" idx="1"/>
          </p:nvPr>
        </p:nvSpPr>
        <p:spPr/>
        <p:txBody>
          <a:bodyPr/>
          <a:lstStyle/>
          <a:p>
            <a:r>
              <a:rPr lang="en-US" sz="1800" b="0" i="0">
                <a:solidFill>
                  <a:srgbClr val="000000"/>
                </a:solidFill>
                <a:effectLst/>
                <a:latin typeface="Times New Roman" panose="02020603050405020304" pitchFamily="18" charset="0"/>
              </a:rPr>
              <a:t>Likely </a:t>
            </a:r>
            <a:r>
              <a:rPr lang="en-US" sz="1800" b="1" i="0">
                <a:solidFill>
                  <a:srgbClr val="000000"/>
                </a:solidFill>
                <a:effectLst/>
                <a:latin typeface="Times New Roman" panose="02020603050405020304" pitchFamily="18" charset="0"/>
              </a:rPr>
              <a:t>clinically sig diffs </a:t>
            </a:r>
            <a:r>
              <a:rPr lang="en-US" sz="1800" b="0" i="0">
                <a:solidFill>
                  <a:srgbClr val="000000"/>
                </a:solidFill>
                <a:effectLst/>
                <a:latin typeface="Times New Roman" panose="02020603050405020304" pitchFamily="18" charset="0"/>
              </a:rPr>
              <a:t>in physical from IP to week 2 and week 2 to week 6 </a:t>
            </a:r>
          </a:p>
          <a:p>
            <a:r>
              <a:rPr lang="en-US" sz="1800" b="0" i="0">
                <a:solidFill>
                  <a:srgbClr val="000000"/>
                </a:solidFill>
                <a:effectLst/>
                <a:latin typeface="Times New Roman" panose="02020603050405020304" pitchFamily="18" charset="0"/>
              </a:rPr>
              <a:t>And for sleep from IP to week 12</a:t>
            </a:r>
          </a:p>
          <a:p>
            <a:endParaRPr lang="en-US" sz="1800"/>
          </a:p>
          <a:p>
            <a:r>
              <a:rPr lang="en-US" sz="1800"/>
              <a:t>Mental health, and Motherhood experience &amp; Social support scores improved up to </a:t>
            </a:r>
            <a:r>
              <a:rPr lang="en-GB" sz="1800" b="1"/>
              <a:t>6 weeks </a:t>
            </a:r>
            <a:r>
              <a:rPr lang="en-GB" sz="1800"/>
              <a:t>postpartum</a:t>
            </a:r>
          </a:p>
          <a:p>
            <a:endParaRPr lang="en-GB" sz="1800"/>
          </a:p>
          <a:p>
            <a:r>
              <a:rPr lang="en-GB" sz="1800"/>
              <a:t>MH&amp;MESS</a:t>
            </a:r>
            <a:endParaRPr lang="en-US" sz="1800"/>
          </a:p>
          <a:p>
            <a:r>
              <a:rPr lang="en-US" sz="1800" b="0" i="0">
                <a:solidFill>
                  <a:srgbClr val="000000"/>
                </a:solidFill>
                <a:effectLst/>
                <a:latin typeface="Times New Roman" panose="02020603050405020304" pitchFamily="18" charset="0"/>
              </a:rPr>
              <a:t>______________________________</a:t>
            </a:r>
          </a:p>
          <a:p>
            <a:r>
              <a:rPr lang="en-GB" sz="1800" kern="0">
                <a:effectLst/>
                <a:latin typeface="Arial" panose="020B0604020202020204" pitchFamily="34" charset="0"/>
                <a:ea typeface="Times New Roman" panose="02020603050405020304" pitchFamily="18" charset="0"/>
              </a:rPr>
              <a:t>inpatient vs week 2 and week 2 vs week 6; p&lt;0.001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a:effectLst/>
                <a:latin typeface="Arial" panose="020B0604020202020204" pitchFamily="34" charset="0"/>
              </a:rPr>
              <a:t>Between 6 weeks and 12 weeks for M&amp;EH: </a:t>
            </a:r>
            <a:r>
              <a:rPr lang="en-US" sz="1200" b="1">
                <a:solidFill>
                  <a:srgbClr val="000000"/>
                </a:solidFill>
                <a:latin typeface="Arial" panose="020B0604020202020204" pitchFamily="34" charset="0"/>
                <a:cs typeface="Arial" panose="020B0604020202020204" pitchFamily="34" charset="0"/>
              </a:rPr>
              <a:t>p</a:t>
            </a:r>
            <a:r>
              <a:rPr lang="en-US" sz="1200" b="1" i="0">
                <a:solidFill>
                  <a:srgbClr val="000000"/>
                </a:solidFill>
                <a:effectLst/>
                <a:latin typeface="Arial" panose="020B0604020202020204" pitchFamily="34" charset="0"/>
                <a:cs typeface="Arial" panose="020B0604020202020204" pitchFamily="34" charset="0"/>
              </a:rPr>
              <a:t>=0.095</a:t>
            </a:r>
            <a:endParaRPr lang="en-US" sz="1200" b="1">
              <a:latin typeface="Arial" panose="020B0604020202020204" pitchFamily="34" charset="0"/>
              <a:cs typeface="Arial" panose="020B0604020202020204" pitchFamily="34" charset="0"/>
            </a:endParaRPr>
          </a:p>
          <a:p>
            <a:r>
              <a:rPr lang="en-US" sz="1800"/>
              <a:t>Between 6 weeks and 12 weeks for ME&amp;SS: p=0.111</a:t>
            </a:r>
          </a:p>
          <a:p>
            <a:endParaRPr lang="en-US"/>
          </a:p>
        </p:txBody>
      </p:sp>
      <p:sp>
        <p:nvSpPr>
          <p:cNvPr id="4" name="スライド番号プレースホルダー 3">
            <a:extLst>
              <a:ext uri="{FF2B5EF4-FFF2-40B4-BE49-F238E27FC236}">
                <a16:creationId xmlns:a16="http://schemas.microsoft.com/office/drawing/2014/main" id="{67C3030B-5D1E-D918-06FC-E29A58F3CB77}"/>
              </a:ext>
            </a:extLst>
          </p:cNvPr>
          <p:cNvSpPr>
            <a:spLocks noGrp="1"/>
          </p:cNvSpPr>
          <p:nvPr>
            <p:ph type="sldNum" sz="quarter" idx="5"/>
          </p:nvPr>
        </p:nvSpPr>
        <p:spPr/>
        <p:txBody>
          <a:bodyPr/>
          <a:lstStyle/>
          <a:p>
            <a:fld id="{D23538AA-39F3-4C9B-BA88-CAC483544066}" type="slidenum">
              <a:rPr lang="en-US" smtClean="0"/>
              <a:t>4</a:t>
            </a:fld>
            <a:endParaRPr lang="en-US"/>
          </a:p>
        </p:txBody>
      </p:sp>
    </p:spTree>
    <p:extLst>
      <p:ext uri="{BB962C8B-B14F-4D97-AF65-F5344CB8AC3E}">
        <p14:creationId xmlns:p14="http://schemas.microsoft.com/office/powerpoint/2010/main" val="56381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4FDFF-E7E8-3500-624C-B1FF27DD49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C059EF-F1A0-9296-07AC-D04D4464236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C69B7A0-A913-637A-B90B-1479ACFB42D8}"/>
              </a:ext>
            </a:extLst>
          </p:cNvPr>
          <p:cNvSpPr>
            <a:spLocks noGrp="1"/>
          </p:cNvSpPr>
          <p:nvPr>
            <p:ph type="body" idx="1"/>
          </p:nvPr>
        </p:nvSpPr>
        <p:spPr/>
        <p:txBody>
          <a:bodyPr/>
          <a:lstStyle/>
          <a:p>
            <a:r>
              <a:rPr lang="en-US" b="0" i="0" dirty="0">
                <a:solidFill>
                  <a:srgbClr val="000000"/>
                </a:solidFill>
                <a:effectLst/>
                <a:latin typeface="Times New Roman" panose="02020603050405020304" pitchFamily="18" charset="0"/>
              </a:rPr>
              <a:t>For delivery mode: </a:t>
            </a:r>
          </a:p>
          <a:p>
            <a:r>
              <a:rPr lang="en-US" b="0" i="0" dirty="0">
                <a:solidFill>
                  <a:srgbClr val="000000"/>
                </a:solidFill>
                <a:effectLst/>
                <a:latin typeface="Times New Roman" panose="02020603050405020304" pitchFamily="18" charset="0"/>
              </a:rPr>
              <a:t>There was a significant diff in overall STORK scores at inpatient timepoint.</a:t>
            </a:r>
          </a:p>
          <a:p>
            <a:r>
              <a:rPr lang="en-US" b="0" i="0" dirty="0">
                <a:solidFill>
                  <a:srgbClr val="000000"/>
                </a:solidFill>
                <a:effectLst/>
                <a:latin typeface="Times New Roman" panose="02020603050405020304" pitchFamily="18" charset="0"/>
              </a:rPr>
              <a:t>SVD demonstrated the highest scores, and OVD associated with worst scores out of the delivery modes.</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CLICK:</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Significant difference in IP setting was driven by physical recovery scores and sleep and fatigue scores.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CLICK: </a:t>
            </a:r>
          </a:p>
          <a:p>
            <a:r>
              <a:rPr lang="en-US" b="0" i="0" dirty="0">
                <a:solidFill>
                  <a:srgbClr val="000000"/>
                </a:solidFill>
                <a:effectLst/>
                <a:latin typeface="Times New Roman" panose="02020603050405020304" pitchFamily="18" charset="0"/>
              </a:rPr>
              <a:t>At week 2, physical health was significantly different between delivery modes. Again, scores were highest with SVD, and lowest with OVD</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CLICK:</a:t>
            </a:r>
          </a:p>
          <a:p>
            <a:r>
              <a:rPr lang="en-US" b="0" i="0" dirty="0">
                <a:solidFill>
                  <a:srgbClr val="000000"/>
                </a:solidFill>
                <a:effectLst/>
                <a:latin typeface="Times New Roman" panose="02020603050405020304" pitchFamily="18" charset="0"/>
              </a:rPr>
              <a:t>When scores were compared between </a:t>
            </a:r>
            <a:r>
              <a:rPr lang="en-US" b="0" i="0" dirty="0" err="1">
                <a:solidFill>
                  <a:srgbClr val="000000"/>
                </a:solidFill>
                <a:effectLst/>
                <a:latin typeface="Times New Roman" panose="02020603050405020304" pitchFamily="18" charset="0"/>
              </a:rPr>
              <a:t>primips</a:t>
            </a:r>
            <a:r>
              <a:rPr lang="en-US" b="0" i="0" dirty="0">
                <a:solidFill>
                  <a:srgbClr val="000000"/>
                </a:solidFill>
                <a:effectLst/>
                <a:latin typeface="Times New Roman" panose="02020603050405020304" pitchFamily="18" charset="0"/>
              </a:rPr>
              <a:t> and </a:t>
            </a:r>
            <a:r>
              <a:rPr lang="en-US" b="0" i="0" dirty="0" err="1">
                <a:solidFill>
                  <a:srgbClr val="000000"/>
                </a:solidFill>
                <a:effectLst/>
                <a:latin typeface="Times New Roman" panose="02020603050405020304" pitchFamily="18" charset="0"/>
              </a:rPr>
              <a:t>multips</a:t>
            </a:r>
            <a:r>
              <a:rPr lang="en-US" b="0" i="0" dirty="0">
                <a:solidFill>
                  <a:srgbClr val="000000"/>
                </a:solidFill>
                <a:effectLst/>
                <a:latin typeface="Times New Roman" panose="02020603050405020304" pitchFamily="18" charset="0"/>
              </a:rPr>
              <a:t>, overall scores were significantly different at IP setting, week 2 and week 6.</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CLICK:</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Significant difference in IP setting was driven by physical health and motherhood experience.</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CLICK:</a:t>
            </a:r>
          </a:p>
          <a:p>
            <a:r>
              <a:rPr lang="en-US" b="0" i="0" dirty="0">
                <a:solidFill>
                  <a:srgbClr val="000000"/>
                </a:solidFill>
                <a:effectLst/>
                <a:latin typeface="Times New Roman" panose="02020603050405020304" pitchFamily="18" charset="0"/>
              </a:rPr>
              <a:t>Significant difference at week 2 was driven by motherhood experience and mental health</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CLICK:</a:t>
            </a:r>
          </a:p>
          <a:p>
            <a:r>
              <a:rPr lang="en-US" b="0" i="0" dirty="0">
                <a:solidFill>
                  <a:srgbClr val="000000"/>
                </a:solidFill>
                <a:effectLst/>
                <a:latin typeface="Times New Roman" panose="02020603050405020304" pitchFamily="18" charset="0"/>
              </a:rPr>
              <a:t>Likewise, for week 6.</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CLICK:</a:t>
            </a:r>
          </a:p>
          <a:p>
            <a:r>
              <a:rPr lang="en-US" b="0" i="0" dirty="0">
                <a:solidFill>
                  <a:srgbClr val="000000"/>
                </a:solidFill>
                <a:effectLst/>
                <a:latin typeface="Times New Roman" panose="02020603050405020304" pitchFamily="18" charset="0"/>
              </a:rPr>
              <a:t>Sig diff at week 12 was driven by mental health and physical health.</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CLICK:</a:t>
            </a:r>
          </a:p>
          <a:p>
            <a:r>
              <a:rPr lang="en-US" b="0" i="0" dirty="0">
                <a:solidFill>
                  <a:srgbClr val="000000"/>
                </a:solidFill>
                <a:effectLst/>
                <a:latin typeface="Times New Roman" panose="02020603050405020304" pitchFamily="18" charset="0"/>
              </a:rPr>
              <a:t>When the top quartile of overall STORK scores were compared with the lowest quartile of STORK scores, l</a:t>
            </a:r>
            <a:r>
              <a:rPr lang="en-US" sz="1600" dirty="0"/>
              <a:t>owest quartile of </a:t>
            </a:r>
            <a:r>
              <a:rPr lang="en-US" sz="1600" b="1" dirty="0"/>
              <a:t>overall</a:t>
            </a:r>
            <a:r>
              <a:rPr lang="en-US" sz="1600" dirty="0"/>
              <a:t> scores at each time point demonstrated </a:t>
            </a:r>
            <a:r>
              <a:rPr lang="en-US" sz="1600" b="1" dirty="0"/>
              <a:t>significantly lower scores for each domain </a:t>
            </a:r>
            <a:r>
              <a:rPr lang="en-US" sz="1600" dirty="0"/>
              <a:t>(</a:t>
            </a:r>
            <a:r>
              <a:rPr lang="en-US" sz="1600" i="1" dirty="0"/>
              <a:t>p</a:t>
            </a:r>
            <a:r>
              <a:rPr lang="en-US" sz="1600" dirty="0"/>
              <a:t>&lt;0.001). </a:t>
            </a:r>
          </a:p>
          <a:p>
            <a:endParaRPr lang="en-US" sz="1600" b="1" dirty="0"/>
          </a:p>
          <a:p>
            <a:pPr>
              <a:lnSpc>
                <a:spcPct val="150000"/>
              </a:lnSpc>
            </a:pPr>
            <a:r>
              <a:rPr lang="en-US" sz="1600" b="1" dirty="0"/>
              <a:t>Sleep and fatigue </a:t>
            </a:r>
            <a:r>
              <a:rPr lang="en-US" sz="1600" dirty="0"/>
              <a:t>demonstrated the greatest % difference in median scores between the high and low quartiles at each time point. </a:t>
            </a:r>
          </a:p>
          <a:p>
            <a:pPr>
              <a:lnSpc>
                <a:spcPct val="150000"/>
              </a:lnSpc>
            </a:pPr>
            <a:endParaRPr lang="en-US" sz="1600" dirty="0"/>
          </a:p>
          <a:p>
            <a:pPr>
              <a:lnSpc>
                <a:spcPct val="150000"/>
              </a:lnSpc>
            </a:pPr>
            <a:r>
              <a:rPr lang="en-US" sz="1600" dirty="0"/>
              <a:t>CLICK:</a:t>
            </a:r>
          </a:p>
          <a:p>
            <a:pPr>
              <a:lnSpc>
                <a:spcPct val="150000"/>
              </a:lnSpc>
            </a:pPr>
            <a:r>
              <a:rPr lang="en-US" sz="1600" b="1" dirty="0"/>
              <a:t>48-56% difference in sleep and fatigue </a:t>
            </a:r>
            <a:r>
              <a:rPr lang="en-US" sz="1600" dirty="0"/>
              <a:t>scores</a:t>
            </a:r>
          </a:p>
          <a:p>
            <a:pPr algn="ctr"/>
            <a:endParaRPr lang="en-US" sz="1600" dirty="0"/>
          </a:p>
          <a:p>
            <a:pPr marL="0" indent="0">
              <a:lnSpc>
                <a:spcPct val="120000"/>
              </a:lnSpc>
              <a:buNone/>
            </a:pPr>
            <a:endParaRPr lang="en-US" sz="2400" dirty="0"/>
          </a:p>
          <a:p>
            <a:pPr marL="0" indent="0">
              <a:lnSpc>
                <a:spcPct val="120000"/>
              </a:lnSpc>
              <a:buNone/>
            </a:pPr>
            <a:endParaRPr lang="en-US" sz="2400" dirty="0"/>
          </a:p>
          <a:p>
            <a:pPr marL="0" indent="0">
              <a:lnSpc>
                <a:spcPct val="120000"/>
              </a:lnSpc>
              <a:buNone/>
            </a:pPr>
            <a:endParaRPr lang="en-US" sz="2400" dirty="0"/>
          </a:p>
          <a:p>
            <a:pPr marL="0" indent="0">
              <a:lnSpc>
                <a:spcPct val="120000"/>
              </a:lnSpc>
              <a:buNone/>
            </a:pPr>
            <a:endParaRPr lang="en-US" sz="2400" dirty="0"/>
          </a:p>
          <a:p>
            <a:pPr marL="0" indent="0">
              <a:lnSpc>
                <a:spcPct val="120000"/>
              </a:lnSpc>
              <a:buNone/>
            </a:pPr>
            <a:endParaRPr lang="en-US" sz="2400" dirty="0"/>
          </a:p>
          <a:p>
            <a:pPr marL="0" indent="0">
              <a:lnSpc>
                <a:spcPct val="120000"/>
              </a:lnSpc>
              <a:buNone/>
            </a:pPr>
            <a:endParaRPr lang="en-US" sz="2400" dirty="0"/>
          </a:p>
          <a:p>
            <a:pPr marL="0" indent="0">
              <a:lnSpc>
                <a:spcPct val="120000"/>
              </a:lnSpc>
              <a:buNone/>
            </a:pPr>
            <a:endParaRPr lang="en-US" sz="2400" dirty="0"/>
          </a:p>
          <a:p>
            <a:pPr marL="0" indent="0">
              <a:lnSpc>
                <a:spcPct val="120000"/>
              </a:lnSpc>
              <a:buNone/>
            </a:pPr>
            <a:endParaRPr lang="en-US" sz="2400" dirty="0"/>
          </a:p>
          <a:p>
            <a:pPr marL="0" indent="0">
              <a:buNone/>
            </a:pPr>
            <a:r>
              <a:rPr lang="en-US" sz="2400" b="1" u="sng" dirty="0"/>
              <a:t>Week 2</a:t>
            </a:r>
            <a:r>
              <a:rPr lang="en-US" sz="2400" u="sng" dirty="0"/>
              <a:t> </a:t>
            </a:r>
            <a:r>
              <a:rPr lang="en-US" sz="2400" dirty="0"/>
              <a:t>postpartum:</a:t>
            </a:r>
          </a:p>
          <a:p>
            <a:pPr marL="4572" lvl="1" indent="0">
              <a:lnSpc>
                <a:spcPct val="150000"/>
              </a:lnSpc>
              <a:buNone/>
            </a:pPr>
            <a:r>
              <a:rPr lang="en-US" sz="2400" b="1" dirty="0"/>
              <a:t>Physical</a:t>
            </a:r>
            <a:r>
              <a:rPr lang="en-US" sz="2400" dirty="0"/>
              <a:t> </a:t>
            </a:r>
            <a:r>
              <a:rPr lang="en-US" sz="2400" b="1" dirty="0"/>
              <a:t>health </a:t>
            </a:r>
            <a:r>
              <a:rPr lang="en-US" sz="2400" dirty="0"/>
              <a:t>scores significantly different (</a:t>
            </a:r>
            <a:r>
              <a:rPr lang="en-US" sz="2400" i="1" dirty="0"/>
              <a:t>p</a:t>
            </a:r>
            <a:r>
              <a:rPr lang="en-US" sz="2400" dirty="0"/>
              <a:t>=0.001)</a:t>
            </a:r>
          </a:p>
          <a:p>
            <a:pPr marL="0" indent="0">
              <a:buNone/>
            </a:pPr>
            <a:r>
              <a:rPr lang="en-US" sz="2400" dirty="0">
                <a:solidFill>
                  <a:srgbClr val="FF0000"/>
                </a:solidFill>
              </a:rPr>
              <a:t>Lowest:</a:t>
            </a:r>
            <a:r>
              <a:rPr lang="en-US" sz="2400" dirty="0"/>
              <a:t> </a:t>
            </a:r>
            <a:r>
              <a:rPr lang="en-US" sz="2400" dirty="0">
                <a:solidFill>
                  <a:srgbClr val="FF0000"/>
                </a:solidFill>
              </a:rPr>
              <a:t>OVD</a:t>
            </a:r>
            <a:r>
              <a:rPr lang="en-US" sz="2400" dirty="0"/>
              <a:t> ; </a:t>
            </a:r>
            <a:r>
              <a:rPr lang="en-US" sz="2400" dirty="0">
                <a:solidFill>
                  <a:srgbClr val="00B050"/>
                </a:solidFill>
              </a:rPr>
              <a:t>Highest:</a:t>
            </a:r>
            <a:r>
              <a:rPr lang="en-US" sz="2400" dirty="0"/>
              <a:t> </a:t>
            </a:r>
            <a:r>
              <a:rPr lang="en-US" sz="2400" dirty="0">
                <a:solidFill>
                  <a:srgbClr val="00B050"/>
                </a:solidFill>
              </a:rPr>
              <a:t>SVD</a:t>
            </a:r>
            <a:r>
              <a:rPr lang="en-US" sz="2400" dirty="0"/>
              <a:t> </a:t>
            </a:r>
          </a:p>
          <a:p>
            <a:pPr marL="0" indent="0">
              <a:buNone/>
            </a:pPr>
            <a:endParaRPr lang="en-US" sz="2400" b="1" u="sng" dirty="0"/>
          </a:p>
          <a:p>
            <a:pPr marL="0" indent="0">
              <a:buNone/>
            </a:pPr>
            <a:r>
              <a:rPr lang="en-US" sz="2400" b="1" u="sng" dirty="0"/>
              <a:t>Week 6 and 12</a:t>
            </a:r>
          </a:p>
          <a:p>
            <a:pPr marL="0" indent="0">
              <a:buNone/>
            </a:pPr>
            <a:r>
              <a:rPr lang="en-US" sz="2400" b="1" dirty="0">
                <a:solidFill>
                  <a:schemeClr val="tx2"/>
                </a:solidFill>
              </a:rPr>
              <a:t>No significant differences</a:t>
            </a:r>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______________________________</a:t>
            </a:r>
          </a:p>
          <a:p>
            <a:endParaRPr lang="en-US" b="0" i="0" dirty="0">
              <a:solidFill>
                <a:srgbClr val="000000"/>
              </a:solidFill>
              <a:effectLst/>
              <a:latin typeface="Times New Roman" panose="02020603050405020304" pitchFamily="18" charset="0"/>
            </a:endParaRPr>
          </a:p>
          <a:p>
            <a:endParaRPr lang="en-US" dirty="0"/>
          </a:p>
          <a:p>
            <a:endParaRPr lang="en-US" dirty="0"/>
          </a:p>
          <a:p>
            <a:endParaRPr lang="en-US" dirty="0"/>
          </a:p>
        </p:txBody>
      </p:sp>
      <p:sp>
        <p:nvSpPr>
          <p:cNvPr id="4" name="スライド番号プレースホルダー 3">
            <a:extLst>
              <a:ext uri="{FF2B5EF4-FFF2-40B4-BE49-F238E27FC236}">
                <a16:creationId xmlns:a16="http://schemas.microsoft.com/office/drawing/2014/main" id="{247C5F44-156D-D036-E13F-168905EF767D}"/>
              </a:ext>
            </a:extLst>
          </p:cNvPr>
          <p:cNvSpPr>
            <a:spLocks noGrp="1"/>
          </p:cNvSpPr>
          <p:nvPr>
            <p:ph type="sldNum" sz="quarter" idx="5"/>
          </p:nvPr>
        </p:nvSpPr>
        <p:spPr/>
        <p:txBody>
          <a:bodyPr/>
          <a:lstStyle/>
          <a:p>
            <a:fld id="{D23538AA-39F3-4C9B-BA88-CAC483544066}" type="slidenum">
              <a:rPr lang="en-US" smtClean="0"/>
              <a:t>5</a:t>
            </a:fld>
            <a:endParaRPr lang="en-US"/>
          </a:p>
        </p:txBody>
      </p:sp>
    </p:spTree>
    <p:extLst>
      <p:ext uri="{BB962C8B-B14F-4D97-AF65-F5344CB8AC3E}">
        <p14:creationId xmlns:p14="http://schemas.microsoft.com/office/powerpoint/2010/main" val="271043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35FB4-C3D7-0690-D747-6EC5888173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0D9AEC-4A0B-C240-3ACE-4C4774D417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88B39BC-6B7E-C518-6F84-E9CD9C45ED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Arial" panose="020B0604020202020204" pitchFamily="34" charset="0"/>
                <a:ea typeface="Times New Roman" panose="02020603050405020304" pitchFamily="18" charset="0"/>
              </a:rPr>
              <a:t>Our results suggest that postpartum recovery continues up to and beyond the 6 week follow up period, which is traditionally used in the US for obstetric follow up.</a:t>
            </a:r>
            <a:r>
              <a:rPr lang="en-GB" sz="1200" kern="0" baseline="30000" dirty="0">
                <a:solidFill>
                  <a:srgbClr val="000000"/>
                </a:solidFill>
                <a:effectLst/>
                <a:latin typeface="Arial" panose="020B0604020202020204" pitchFamily="34" charset="0"/>
                <a:ea typeface="Times New Roman" panose="02020603050405020304" pitchFamily="18" charset="0"/>
              </a:rPr>
              <a:t>13</a:t>
            </a:r>
            <a:r>
              <a:rPr lang="en-GB" sz="1200" kern="0" dirty="0">
                <a:effectLst/>
                <a:latin typeface="Arial" panose="020B060402020202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Arial" panose="020B0604020202020204" pitchFamily="34" charset="0"/>
                <a:ea typeface="Times New Roman" panose="02020603050405020304" pitchFamily="18" charset="0"/>
              </a:rPr>
              <a:t>A quarter of </a:t>
            </a:r>
            <a:r>
              <a:rPr lang="en-GB" sz="1200" kern="0" dirty="0" err="1">
                <a:effectLst/>
                <a:latin typeface="Arial" panose="020B0604020202020204" pitchFamily="34" charset="0"/>
                <a:ea typeface="Times New Roman" panose="02020603050405020304" pitchFamily="18" charset="0"/>
              </a:rPr>
              <a:t>parturients</a:t>
            </a:r>
            <a:r>
              <a:rPr lang="en-GB" sz="1200" kern="0" dirty="0">
                <a:effectLst/>
                <a:latin typeface="Arial" panose="020B0604020202020204" pitchFamily="34" charset="0"/>
                <a:ea typeface="Times New Roman" panose="02020603050405020304" pitchFamily="18" charset="0"/>
              </a:rPr>
              <a:t> return to work within 10 days postpartum and this figure increases to 49% by 6 weeks post-partum.</a:t>
            </a:r>
            <a:r>
              <a:rPr lang="en-GB" sz="1200" kern="0" baseline="30000" dirty="0">
                <a:solidFill>
                  <a:srgbClr val="000000"/>
                </a:solidFill>
                <a:effectLst/>
                <a:latin typeface="Arial" panose="020B0604020202020204" pitchFamily="34" charset="0"/>
                <a:ea typeface="Times New Roman" panose="02020603050405020304" pitchFamily="18" charset="0"/>
              </a:rPr>
              <a:t>1</a:t>
            </a:r>
            <a:r>
              <a:rPr lang="en-GB" sz="1200" kern="0" dirty="0">
                <a:effectLst/>
                <a:latin typeface="Arial" panose="020B060402020202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Arial" panose="020B0604020202020204" pitchFamily="34" charset="0"/>
                <a:ea typeface="Times New Roman" panose="02020603050405020304" pitchFamily="18" charset="0"/>
              </a:rPr>
              <a:t>In 2018, the American College of Obstetricians and </a:t>
            </a:r>
            <a:r>
              <a:rPr lang="en-GB" sz="1200" kern="0" dirty="0" err="1">
                <a:effectLst/>
                <a:latin typeface="Arial" panose="020B0604020202020204" pitchFamily="34" charset="0"/>
                <a:ea typeface="Times New Roman" panose="02020603050405020304" pitchFamily="18" charset="0"/>
              </a:rPr>
              <a:t>Gynecology</a:t>
            </a:r>
            <a:r>
              <a:rPr lang="en-GB" sz="1200" kern="0" dirty="0">
                <a:effectLst/>
                <a:latin typeface="Arial" panose="020B0604020202020204" pitchFamily="34" charset="0"/>
                <a:ea typeface="Times New Roman" panose="02020603050405020304" pitchFamily="18" charset="0"/>
              </a:rPr>
              <a:t> (ACOG) recommended a change in postpartum care, from an arbitrary 6-week review to a more personalised program with continued recovery and support beyond 6 weeks postpartum and a comprehensive assessment no later than 12 weeks postpartum.</a:t>
            </a:r>
            <a:r>
              <a:rPr lang="en-GB" sz="1200" kern="0" baseline="30000" dirty="0">
                <a:solidFill>
                  <a:srgbClr val="000000"/>
                </a:solidFill>
                <a:effectLst/>
                <a:latin typeface="Arial" panose="020B0604020202020204" pitchFamily="34" charset="0"/>
                <a:ea typeface="Times New Roman" panose="02020603050405020304" pitchFamily="18" charset="0"/>
              </a:rPr>
              <a:t>13 </a:t>
            </a:r>
            <a:r>
              <a:rPr lang="en-GB" sz="1200" kern="0" dirty="0">
                <a:effectLst/>
                <a:latin typeface="Arial" panose="020B0604020202020204" pitchFamily="34" charset="0"/>
                <a:ea typeface="Times New Roman" panose="02020603050405020304" pitchFamily="18" charset="0"/>
              </a:rPr>
              <a:t>Identification of individual domain scores which correspond to adequate physical recovery, and sleep and fatigue may help guide physicians when advising their patients regarding resumption of tasks such as driving or return to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Arial" panose="020B0604020202020204" pitchFamily="34" charset="0"/>
                <a:ea typeface="Times New Roman" panose="02020603050405020304" pitchFamily="18" charset="0"/>
              </a:rPr>
              <a:t>Overall inpatient postpartum recovery and sleep and fatigue was better following SVD compared to OVD, and physical recovery scores were better following SVD compared to OVD up to week 2 postpartum. Multiparity was associated with better overall recovery up to week 6 postpartum, which is consistent with previous studies</a:t>
            </a:r>
            <a:endParaRPr lang="en-US"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rPr>
              <a:t>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rPr>
              <a:t>to identify patients scoring poorly that may potentially benefit most from referral and interventions to improve recovery, and could be used by patients to track their own recovery compared to their peers. </a:t>
            </a:r>
            <a:r>
              <a:rPr lang="en-GB" sz="1200" dirty="0">
                <a:effectLst/>
                <a:latin typeface="Arial" panose="020B0604020202020204" pitchFamily="34" charset="0"/>
                <a:ea typeface="Times New Roman" panose="02020603050405020304" pitchFamily="18" charset="0"/>
              </a:rPr>
              <a:t>facilitate a tailored approach to outpatient postpartum management. </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r>
              <a:rPr lang="en-US" sz="1200" kern="0" dirty="0">
                <a:effectLst/>
                <a:latin typeface="Arial" panose="020B0604020202020204" pitchFamily="34" charset="0"/>
              </a:rPr>
              <a:t>CLICK:</a:t>
            </a:r>
          </a:p>
          <a:p>
            <a:endParaRPr lang="en-US" sz="1200" kern="0" dirty="0">
              <a:effectLst/>
              <a:latin typeface="Arial" panose="020B0604020202020204" pitchFamily="34" charset="0"/>
            </a:endParaRPr>
          </a:p>
          <a:p>
            <a:r>
              <a:rPr lang="en-US" sz="1200" kern="0" dirty="0">
                <a:effectLst/>
                <a:latin typeface="Arial" panose="020B0604020202020204" pitchFamily="34" charset="0"/>
              </a:rPr>
              <a:t>Next steps include:</a:t>
            </a:r>
          </a:p>
          <a:p>
            <a:endParaRPr lang="en-US" sz="1200" kern="0" dirty="0">
              <a:effectLst/>
              <a:latin typeface="Arial" panose="020B0604020202020204" pitchFamily="34" charset="0"/>
            </a:endParaRPr>
          </a:p>
          <a:p>
            <a:r>
              <a:rPr lang="en-US" sz="1200" kern="0" dirty="0">
                <a:effectLst/>
                <a:latin typeface="Arial" panose="020B0604020202020204" pitchFamily="34" charset="0"/>
              </a:rPr>
              <a:t>Establishing the MCID to help inform screening and referral thresholds</a:t>
            </a:r>
          </a:p>
          <a:p>
            <a:endParaRPr lang="en-US" sz="1200" kern="0" dirty="0">
              <a:effectLst/>
              <a:latin typeface="Arial" panose="020B0604020202020204" pitchFamily="34" charset="0"/>
            </a:endParaRPr>
          </a:p>
          <a:p>
            <a:r>
              <a:rPr lang="en-GB" sz="1200" kern="0" dirty="0">
                <a:effectLst/>
                <a:latin typeface="Arial" panose="020B0604020202020204" pitchFamily="34" charset="0"/>
                <a:ea typeface="Times New Roman" panose="02020603050405020304" pitchFamily="18" charset="0"/>
              </a:rPr>
              <a:t>cut-offs for patients that may benefit most from early interventions and improving recovery trajectory with intervention need to be elucidated. Cut-off values used to trigger clinical referral must balance increased provider workload and staffing costs against the potential to improve patient outcomes and morbidity. </a:t>
            </a:r>
            <a:endParaRPr lang="en-US" sz="1200" kern="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Arial" panose="020B0604020202020204" pitchFamily="34" charset="0"/>
                <a:ea typeface="Times New Roman" panose="02020603050405020304" pitchFamily="18" charset="0"/>
              </a:rPr>
              <a:t>Determining trajectories of recovery within individual domains may help to guide clinicians regarding optimal timing for postpartum interventions.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Arial" panose="020B0604020202020204" pitchFamily="34" charset="0"/>
                <a:ea typeface="Times New Roman" panose="02020603050405020304" pitchFamily="18" charset="0"/>
              </a:rPr>
              <a:t>Additionally, understanding the components of each recovery domain which are contributing to worse recovery can also help guide development of interventions.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Arial" panose="020B0604020202020204" pitchFamily="34" charset="0"/>
              </a:rPr>
              <a:t>CLICK:</a:t>
            </a:r>
          </a:p>
          <a:p>
            <a:pPr marL="0" marR="0">
              <a:lnSpc>
                <a:spcPct val="150000"/>
              </a:lnSpc>
            </a:pPr>
            <a:r>
              <a:rPr lang="en-US" sz="1200" dirty="0">
                <a:effectLst/>
                <a:latin typeface="Arial" panose="020B0604020202020204" pitchFamily="34" charset="0"/>
                <a:ea typeface="Times New Roman" panose="02020603050405020304" pitchFamily="18" charset="0"/>
              </a:rPr>
              <a:t>Limitations;</a:t>
            </a:r>
          </a:p>
          <a:p>
            <a:pPr marL="0" marR="0">
              <a:lnSpc>
                <a:spcPct val="150000"/>
              </a:lnSpc>
            </a:pPr>
            <a:r>
              <a:rPr lang="en-US" sz="1200" dirty="0">
                <a:effectLst/>
                <a:latin typeface="Arial" panose="020B0604020202020204" pitchFamily="34" charset="0"/>
                <a:ea typeface="Times New Roman" panose="02020603050405020304" pitchFamily="18" charset="0"/>
              </a:rPr>
              <a:t>Response rates were good (65%) at 6 weeks. However, non responders differed to responders in terms of their demographics and clinical variables, including employment status, education, racial group, delivery mode and parity. It is unclear whether these patient groups would have scored significantly differently compared to the respondents. </a:t>
            </a:r>
          </a:p>
          <a:p>
            <a:pPr marL="0" marR="0">
              <a:lnSpc>
                <a:spcPct val="150000"/>
              </a:lnSpc>
            </a:pPr>
            <a:endParaRPr lang="en-US" sz="1200" dirty="0">
              <a:effectLst/>
              <a:latin typeface="Arial" panose="020B0604020202020204" pitchFamily="34" charset="0"/>
              <a:ea typeface="Times New Roman" panose="02020603050405020304" pitchFamily="18" charset="0"/>
            </a:endParaRPr>
          </a:p>
          <a:p>
            <a:pPr marL="0" marR="0">
              <a:lnSpc>
                <a:spcPct val="150000"/>
              </a:lnSpc>
            </a:pPr>
            <a:r>
              <a:rPr lang="en-US" sz="1200" dirty="0">
                <a:effectLst/>
                <a:latin typeface="Arial" panose="020B0604020202020204" pitchFamily="34" charset="0"/>
                <a:ea typeface="Times New Roman" panose="02020603050405020304" pitchFamily="18" charset="0"/>
              </a:rPr>
              <a:t>patients were only recruited from 3 academic US centers. Further studies are therefore needed to evaluate STORK in rural, private settings and in other US states, other countries and in other healthcare systems. </a:t>
            </a:r>
          </a:p>
          <a:p>
            <a:pPr marL="0" marR="0">
              <a:lnSpc>
                <a:spcPct val="150000"/>
              </a:lnSpc>
            </a:pPr>
            <a:r>
              <a:rPr lang="en-US" sz="1200" dirty="0">
                <a:effectLst/>
                <a:latin typeface="Arial" panose="020B0604020202020204" pitchFamily="34" charset="0"/>
                <a:ea typeface="Times New Roman" panose="02020603050405020304" pitchFamily="18" charset="0"/>
              </a:rPr>
              <a:t>Patients who are non-English speaking should be invited to complete translated versions to see if the PROM remains valid, reliable and responsive. We are currently working with collaborators in Asia, Europe and South America to translate and validate STORK in over 5 different languages and evaluate its performance in a racially, ethnically and culturally diverse postpartum populations.</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Arial" panose="020B0604020202020204" pitchFamily="34"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Arial" panose="020B0604020202020204" pitchFamily="34" charset="0"/>
              </a:rPr>
              <a:t>I would like to thank our collaborators and participants in the development of the STORK measure. I would like to give a particular thanks to PS for his invaluable guidance and leadership throughout this project.</a:t>
            </a:r>
            <a:endParaRPr lang="en-US" dirty="0"/>
          </a:p>
          <a:p>
            <a:endParaRPr lang="en-US" dirty="0"/>
          </a:p>
        </p:txBody>
      </p:sp>
      <p:sp>
        <p:nvSpPr>
          <p:cNvPr id="4" name="スライド番号プレースホルダー 3">
            <a:extLst>
              <a:ext uri="{FF2B5EF4-FFF2-40B4-BE49-F238E27FC236}">
                <a16:creationId xmlns:a16="http://schemas.microsoft.com/office/drawing/2014/main" id="{7C6371DA-4D9A-804A-9AE3-D41D0F7AD487}"/>
              </a:ext>
            </a:extLst>
          </p:cNvPr>
          <p:cNvSpPr>
            <a:spLocks noGrp="1"/>
          </p:cNvSpPr>
          <p:nvPr>
            <p:ph type="sldNum" sz="quarter" idx="5"/>
          </p:nvPr>
        </p:nvSpPr>
        <p:spPr/>
        <p:txBody>
          <a:bodyPr/>
          <a:lstStyle/>
          <a:p>
            <a:fld id="{D23538AA-39F3-4C9B-BA88-CAC483544066}" type="slidenum">
              <a:rPr lang="en-US" smtClean="0"/>
              <a:t>6</a:t>
            </a:fld>
            <a:endParaRPr lang="en-US"/>
          </a:p>
        </p:txBody>
      </p:sp>
    </p:spTree>
    <p:extLst>
      <p:ext uri="{BB962C8B-B14F-4D97-AF65-F5344CB8AC3E}">
        <p14:creationId xmlns:p14="http://schemas.microsoft.com/office/powerpoint/2010/main" val="243529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MCID: </a:t>
            </a:r>
          </a:p>
          <a:p>
            <a:r>
              <a:rPr lang="en-GB" dirty="0"/>
              <a:t>SVD vs CD: we know that they have significant difference recovery based on previous studies examining postpartum recovery scores as inpatients with ObsQoR10 scores. </a:t>
            </a:r>
            <a:r>
              <a:rPr lang="en-GB" b="1" dirty="0"/>
              <a:t>Overall STORK score at inpatient for SVD was 130 overall vs 123 for CD. Suggests that difference of 7 points in STORK scores is clinically significant. </a:t>
            </a:r>
          </a:p>
          <a:p>
            <a:endParaRPr lang="en-GB" b="1" dirty="0"/>
          </a:p>
          <a:p>
            <a:r>
              <a:rPr lang="en-GB" b="0" dirty="0"/>
              <a:t>When comparing parity, median overall STORK scores were 4 points less than </a:t>
            </a:r>
            <a:r>
              <a:rPr lang="en-GB" b="0" dirty="0" err="1"/>
              <a:t>multips</a:t>
            </a:r>
            <a:r>
              <a:rPr lang="en-GB" b="0" dirty="0"/>
              <a:t> at the inpatient time point. It us unlikely that this is clinically significant. However, there is a difference of 6-7 points at week 2 and week 6 postpartum between the two groups. This could indicate a clinically significant difference at these time points.</a:t>
            </a:r>
            <a:endParaRPr lang="en-US" b="0" dirty="0"/>
          </a:p>
        </p:txBody>
      </p:sp>
      <p:sp>
        <p:nvSpPr>
          <p:cNvPr id="4" name="スライド番号プレースホルダー 3"/>
          <p:cNvSpPr>
            <a:spLocks noGrp="1"/>
          </p:cNvSpPr>
          <p:nvPr>
            <p:ph type="sldNum" sz="quarter" idx="5"/>
          </p:nvPr>
        </p:nvSpPr>
        <p:spPr/>
        <p:txBody>
          <a:bodyPr/>
          <a:lstStyle/>
          <a:p>
            <a:fld id="{69EBE733-C9A6-40DB-AC21-6A8B6BABDE6E}" type="slidenum">
              <a:rPr lang="en-US" smtClean="0"/>
              <a:t>7</a:t>
            </a:fld>
            <a:endParaRPr lang="en-US"/>
          </a:p>
        </p:txBody>
      </p:sp>
    </p:spTree>
    <p:extLst>
      <p:ext uri="{BB962C8B-B14F-4D97-AF65-F5344CB8AC3E}">
        <p14:creationId xmlns:p14="http://schemas.microsoft.com/office/powerpoint/2010/main" val="361057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B4A4C-01CF-7CF8-ADF1-19605B6955A6}"/>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字幕 2">
            <a:extLst>
              <a:ext uri="{FF2B5EF4-FFF2-40B4-BE49-F238E27FC236}">
                <a16:creationId xmlns:a16="http://schemas.microsoft.com/office/drawing/2014/main" id="{61A6B267-2E87-9541-956B-45D6BF365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日付プレースホルダー 3">
            <a:extLst>
              <a:ext uri="{FF2B5EF4-FFF2-40B4-BE49-F238E27FC236}">
                <a16:creationId xmlns:a16="http://schemas.microsoft.com/office/drawing/2014/main" id="{3BBD28C2-FBE2-CD94-A0E5-0C840EDC5339}"/>
              </a:ext>
            </a:extLst>
          </p:cNvPr>
          <p:cNvSpPr>
            <a:spLocks noGrp="1"/>
          </p:cNvSpPr>
          <p:nvPr>
            <p:ph type="dt" sz="half" idx="10"/>
          </p:nvPr>
        </p:nvSpPr>
        <p:spPr/>
        <p:txBody>
          <a:bodyPr/>
          <a:lstStyle/>
          <a:p>
            <a:fld id="{931F61FE-21D5-42D9-BA3D-AC56B5C3110E}"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F45B6253-BD8B-8726-7699-2CC49B12F79C}"/>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8AA6CB0A-16A5-766E-40B2-ED3A57473B79}"/>
              </a:ext>
            </a:extLst>
          </p:cNvPr>
          <p:cNvSpPr>
            <a:spLocks noGrp="1"/>
          </p:cNvSpPr>
          <p:nvPr>
            <p:ph type="sldNum" sz="quarter" idx="12"/>
          </p:nvPr>
        </p:nvSpPr>
        <p:spPr/>
        <p:txBody>
          <a:bodyPr/>
          <a:lstStyle/>
          <a:p>
            <a:fld id="{0485F2CF-6672-4CF6-A0FF-9FA9D67FB339}" type="slidenum">
              <a:rPr lang="en-US" smtClean="0"/>
              <a:t>‹#›</a:t>
            </a:fld>
            <a:endParaRPr lang="en-US"/>
          </a:p>
        </p:txBody>
      </p:sp>
    </p:spTree>
    <p:extLst>
      <p:ext uri="{BB962C8B-B14F-4D97-AF65-F5344CB8AC3E}">
        <p14:creationId xmlns:p14="http://schemas.microsoft.com/office/powerpoint/2010/main" val="2693094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29550-CDC1-175B-3F27-ED176F07D79F}"/>
              </a:ext>
            </a:extLst>
          </p:cNvPr>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5C927093-E57D-18D8-2452-C6FB037A925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E0A1682A-1260-A2C3-DE32-EB440E2AD7F8}"/>
              </a:ext>
            </a:extLst>
          </p:cNvPr>
          <p:cNvSpPr>
            <a:spLocks noGrp="1"/>
          </p:cNvSpPr>
          <p:nvPr>
            <p:ph type="dt" sz="half" idx="10"/>
          </p:nvPr>
        </p:nvSpPr>
        <p:spPr/>
        <p:txBody>
          <a:bodyPr/>
          <a:lstStyle/>
          <a:p>
            <a:fld id="{931F61FE-21D5-42D9-BA3D-AC56B5C3110E}"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1E5733CC-F467-C287-7D0A-0CE2C11D25E0}"/>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F434D25D-9AB6-E70C-4B44-4C67D3359C0A}"/>
              </a:ext>
            </a:extLst>
          </p:cNvPr>
          <p:cNvSpPr>
            <a:spLocks noGrp="1"/>
          </p:cNvSpPr>
          <p:nvPr>
            <p:ph type="sldNum" sz="quarter" idx="12"/>
          </p:nvPr>
        </p:nvSpPr>
        <p:spPr/>
        <p:txBody>
          <a:bodyPr/>
          <a:lstStyle/>
          <a:p>
            <a:fld id="{0485F2CF-6672-4CF6-A0FF-9FA9D67FB339}" type="slidenum">
              <a:rPr lang="en-US" smtClean="0"/>
              <a:t>‹#›</a:t>
            </a:fld>
            <a:endParaRPr lang="en-US"/>
          </a:p>
        </p:txBody>
      </p:sp>
    </p:spTree>
    <p:extLst>
      <p:ext uri="{BB962C8B-B14F-4D97-AF65-F5344CB8AC3E}">
        <p14:creationId xmlns:p14="http://schemas.microsoft.com/office/powerpoint/2010/main" val="36578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0F1C3EB-51D7-C7C9-EE11-DB6022B7A896}"/>
              </a:ext>
            </a:extLst>
          </p:cNvPr>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CB36E285-9D16-5DD1-0FAA-7C39674216BB}"/>
              </a:ext>
            </a:extLst>
          </p:cNvPr>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1A8B6FB7-EEAE-0878-3BBE-BE539E1AEEC3}"/>
              </a:ext>
            </a:extLst>
          </p:cNvPr>
          <p:cNvSpPr>
            <a:spLocks noGrp="1"/>
          </p:cNvSpPr>
          <p:nvPr>
            <p:ph type="dt" sz="half" idx="10"/>
          </p:nvPr>
        </p:nvSpPr>
        <p:spPr/>
        <p:txBody>
          <a:bodyPr/>
          <a:lstStyle/>
          <a:p>
            <a:fld id="{931F61FE-21D5-42D9-BA3D-AC56B5C3110E}"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C7071AEC-AD1A-8BA9-9012-74FE53D8A39C}"/>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273B1F0C-732D-F689-4B4B-586AF0CF6067}"/>
              </a:ext>
            </a:extLst>
          </p:cNvPr>
          <p:cNvSpPr>
            <a:spLocks noGrp="1"/>
          </p:cNvSpPr>
          <p:nvPr>
            <p:ph type="sldNum" sz="quarter" idx="12"/>
          </p:nvPr>
        </p:nvSpPr>
        <p:spPr/>
        <p:txBody>
          <a:bodyPr/>
          <a:lstStyle/>
          <a:p>
            <a:fld id="{0485F2CF-6672-4CF6-A0FF-9FA9D67FB339}" type="slidenum">
              <a:rPr lang="en-US" smtClean="0"/>
              <a:t>‹#›</a:t>
            </a:fld>
            <a:endParaRPr lang="en-US"/>
          </a:p>
        </p:txBody>
      </p:sp>
    </p:spTree>
    <p:extLst>
      <p:ext uri="{BB962C8B-B14F-4D97-AF65-F5344CB8AC3E}">
        <p14:creationId xmlns:p14="http://schemas.microsoft.com/office/powerpoint/2010/main" val="57331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D135C2-3F94-31D7-4717-6321580484A5}"/>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EF2A9837-25BA-BB3C-8506-B0494079C247}"/>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24CB2B8C-ED96-632B-5B81-9B5499F50EE8}"/>
              </a:ext>
            </a:extLst>
          </p:cNvPr>
          <p:cNvSpPr>
            <a:spLocks noGrp="1"/>
          </p:cNvSpPr>
          <p:nvPr>
            <p:ph type="dt" sz="half" idx="10"/>
          </p:nvPr>
        </p:nvSpPr>
        <p:spPr/>
        <p:txBody>
          <a:bodyPr/>
          <a:lstStyle/>
          <a:p>
            <a:fld id="{931F61FE-21D5-42D9-BA3D-AC56B5C3110E}"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FEB9ABC5-D622-2ADE-0338-E0B16BA21E4E}"/>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A69BD331-C7E0-0D21-E663-ADFDD19526B3}"/>
              </a:ext>
            </a:extLst>
          </p:cNvPr>
          <p:cNvSpPr>
            <a:spLocks noGrp="1"/>
          </p:cNvSpPr>
          <p:nvPr>
            <p:ph type="sldNum" sz="quarter" idx="12"/>
          </p:nvPr>
        </p:nvSpPr>
        <p:spPr/>
        <p:txBody>
          <a:bodyPr/>
          <a:lstStyle/>
          <a:p>
            <a:fld id="{0485F2CF-6672-4CF6-A0FF-9FA9D67FB339}" type="slidenum">
              <a:rPr lang="en-US" smtClean="0"/>
              <a:t>‹#›</a:t>
            </a:fld>
            <a:endParaRPr lang="en-US"/>
          </a:p>
        </p:txBody>
      </p:sp>
    </p:spTree>
    <p:extLst>
      <p:ext uri="{BB962C8B-B14F-4D97-AF65-F5344CB8AC3E}">
        <p14:creationId xmlns:p14="http://schemas.microsoft.com/office/powerpoint/2010/main" val="423957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81404-7329-A7B0-3EDA-E1105957A04A}"/>
              </a:ext>
            </a:extLst>
          </p:cNvPr>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FB08C235-AE13-3E0D-1C91-04F1F4BAF6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733AA506-A49A-9976-05DB-597330D43A5F}"/>
              </a:ext>
            </a:extLst>
          </p:cNvPr>
          <p:cNvSpPr>
            <a:spLocks noGrp="1"/>
          </p:cNvSpPr>
          <p:nvPr>
            <p:ph type="dt" sz="half" idx="10"/>
          </p:nvPr>
        </p:nvSpPr>
        <p:spPr/>
        <p:txBody>
          <a:bodyPr/>
          <a:lstStyle/>
          <a:p>
            <a:fld id="{931F61FE-21D5-42D9-BA3D-AC56B5C3110E}"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0624D8F6-D922-95C9-96EF-C6E05C03F7E2}"/>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0AC9AD5D-F9EA-6BFD-F179-8274F82F8B02}"/>
              </a:ext>
            </a:extLst>
          </p:cNvPr>
          <p:cNvSpPr>
            <a:spLocks noGrp="1"/>
          </p:cNvSpPr>
          <p:nvPr>
            <p:ph type="sldNum" sz="quarter" idx="12"/>
          </p:nvPr>
        </p:nvSpPr>
        <p:spPr/>
        <p:txBody>
          <a:bodyPr/>
          <a:lstStyle/>
          <a:p>
            <a:fld id="{0485F2CF-6672-4CF6-A0FF-9FA9D67FB339}" type="slidenum">
              <a:rPr lang="en-US" smtClean="0"/>
              <a:t>‹#›</a:t>
            </a:fld>
            <a:endParaRPr lang="en-US"/>
          </a:p>
        </p:txBody>
      </p:sp>
    </p:spTree>
    <p:extLst>
      <p:ext uri="{BB962C8B-B14F-4D97-AF65-F5344CB8AC3E}">
        <p14:creationId xmlns:p14="http://schemas.microsoft.com/office/powerpoint/2010/main" val="221164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4D79F-AAFB-F31A-B0DF-68C22F9766AA}"/>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DB4E39DC-2BC4-46C3-58D7-7CDC0A877A7A}"/>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a:extLst>
              <a:ext uri="{FF2B5EF4-FFF2-40B4-BE49-F238E27FC236}">
                <a16:creationId xmlns:a16="http://schemas.microsoft.com/office/drawing/2014/main" id="{0A232A21-A990-26A4-CD63-F30DC99B494A}"/>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4">
            <a:extLst>
              <a:ext uri="{FF2B5EF4-FFF2-40B4-BE49-F238E27FC236}">
                <a16:creationId xmlns:a16="http://schemas.microsoft.com/office/drawing/2014/main" id="{310B12A6-87F9-8544-CFBA-7A595639DEEF}"/>
              </a:ext>
            </a:extLst>
          </p:cNvPr>
          <p:cNvSpPr>
            <a:spLocks noGrp="1"/>
          </p:cNvSpPr>
          <p:nvPr>
            <p:ph type="dt" sz="half" idx="10"/>
          </p:nvPr>
        </p:nvSpPr>
        <p:spPr/>
        <p:txBody>
          <a:bodyPr/>
          <a:lstStyle/>
          <a:p>
            <a:fld id="{931F61FE-21D5-42D9-BA3D-AC56B5C3110E}" type="datetimeFigureOut">
              <a:rPr lang="en-US" smtClean="0"/>
              <a:t>4/30/2025</a:t>
            </a:fld>
            <a:endParaRPr lang="en-US"/>
          </a:p>
        </p:txBody>
      </p:sp>
      <p:sp>
        <p:nvSpPr>
          <p:cNvPr id="6" name="フッター プレースホルダー 5">
            <a:extLst>
              <a:ext uri="{FF2B5EF4-FFF2-40B4-BE49-F238E27FC236}">
                <a16:creationId xmlns:a16="http://schemas.microsoft.com/office/drawing/2014/main" id="{7DB8D0AA-4C8E-2188-24EB-DBF8A3765A21}"/>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DB0D849B-9EE9-3A77-EDF8-760824A7407A}"/>
              </a:ext>
            </a:extLst>
          </p:cNvPr>
          <p:cNvSpPr>
            <a:spLocks noGrp="1"/>
          </p:cNvSpPr>
          <p:nvPr>
            <p:ph type="sldNum" sz="quarter" idx="12"/>
          </p:nvPr>
        </p:nvSpPr>
        <p:spPr/>
        <p:txBody>
          <a:bodyPr/>
          <a:lstStyle/>
          <a:p>
            <a:fld id="{0485F2CF-6672-4CF6-A0FF-9FA9D67FB339}" type="slidenum">
              <a:rPr lang="en-US" smtClean="0"/>
              <a:t>‹#›</a:t>
            </a:fld>
            <a:endParaRPr lang="en-US"/>
          </a:p>
        </p:txBody>
      </p:sp>
    </p:spTree>
    <p:extLst>
      <p:ext uri="{BB962C8B-B14F-4D97-AF65-F5344CB8AC3E}">
        <p14:creationId xmlns:p14="http://schemas.microsoft.com/office/powerpoint/2010/main" val="217029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E02A9B-5FDF-CBDE-F737-C5773EA864F2}"/>
              </a:ext>
            </a:extLst>
          </p:cNvPr>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2FEB1F96-A177-EBC4-37D1-A00623DBFD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68BC343A-FC3D-0BFC-4A00-8BB39613B0F1}"/>
              </a:ext>
            </a:extLst>
          </p:cNvPr>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a:extLst>
              <a:ext uri="{FF2B5EF4-FFF2-40B4-BE49-F238E27FC236}">
                <a16:creationId xmlns:a16="http://schemas.microsoft.com/office/drawing/2014/main" id="{B7D8C7B4-64C6-098D-7580-6D97F237A3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48C542CF-6467-9B34-62FB-5AD774D825F8}"/>
              </a:ext>
            </a:extLst>
          </p:cNvPr>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6">
            <a:extLst>
              <a:ext uri="{FF2B5EF4-FFF2-40B4-BE49-F238E27FC236}">
                <a16:creationId xmlns:a16="http://schemas.microsoft.com/office/drawing/2014/main" id="{0477ED1F-5F43-5046-25F9-FE5C0006D1E5}"/>
              </a:ext>
            </a:extLst>
          </p:cNvPr>
          <p:cNvSpPr>
            <a:spLocks noGrp="1"/>
          </p:cNvSpPr>
          <p:nvPr>
            <p:ph type="dt" sz="half" idx="10"/>
          </p:nvPr>
        </p:nvSpPr>
        <p:spPr/>
        <p:txBody>
          <a:bodyPr/>
          <a:lstStyle/>
          <a:p>
            <a:fld id="{931F61FE-21D5-42D9-BA3D-AC56B5C3110E}" type="datetimeFigureOut">
              <a:rPr lang="en-US" smtClean="0"/>
              <a:t>4/30/2025</a:t>
            </a:fld>
            <a:endParaRPr lang="en-US"/>
          </a:p>
        </p:txBody>
      </p:sp>
      <p:sp>
        <p:nvSpPr>
          <p:cNvPr id="8" name="フッター プレースホルダー 7">
            <a:extLst>
              <a:ext uri="{FF2B5EF4-FFF2-40B4-BE49-F238E27FC236}">
                <a16:creationId xmlns:a16="http://schemas.microsoft.com/office/drawing/2014/main" id="{792C3C3E-1AFE-0890-F92A-30A519B61390}"/>
              </a:ext>
            </a:extLst>
          </p:cNvPr>
          <p:cNvSpPr>
            <a:spLocks noGrp="1"/>
          </p:cNvSpPr>
          <p:nvPr>
            <p:ph type="ftr" sz="quarter" idx="11"/>
          </p:nvPr>
        </p:nvSpPr>
        <p:spPr/>
        <p:txBody>
          <a:bodyPr/>
          <a:lstStyle/>
          <a:p>
            <a:endParaRPr lang="en-US"/>
          </a:p>
        </p:txBody>
      </p:sp>
      <p:sp>
        <p:nvSpPr>
          <p:cNvPr id="9" name="スライド番号プレースホルダー 8">
            <a:extLst>
              <a:ext uri="{FF2B5EF4-FFF2-40B4-BE49-F238E27FC236}">
                <a16:creationId xmlns:a16="http://schemas.microsoft.com/office/drawing/2014/main" id="{B5E169D4-99F3-E10C-4DED-905B7EF35AF7}"/>
              </a:ext>
            </a:extLst>
          </p:cNvPr>
          <p:cNvSpPr>
            <a:spLocks noGrp="1"/>
          </p:cNvSpPr>
          <p:nvPr>
            <p:ph type="sldNum" sz="quarter" idx="12"/>
          </p:nvPr>
        </p:nvSpPr>
        <p:spPr/>
        <p:txBody>
          <a:bodyPr/>
          <a:lstStyle/>
          <a:p>
            <a:fld id="{0485F2CF-6672-4CF6-A0FF-9FA9D67FB339}" type="slidenum">
              <a:rPr lang="en-US" smtClean="0"/>
              <a:t>‹#›</a:t>
            </a:fld>
            <a:endParaRPr lang="en-US"/>
          </a:p>
        </p:txBody>
      </p:sp>
    </p:spTree>
    <p:extLst>
      <p:ext uri="{BB962C8B-B14F-4D97-AF65-F5344CB8AC3E}">
        <p14:creationId xmlns:p14="http://schemas.microsoft.com/office/powerpoint/2010/main" val="96594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C2C9B-7854-D3A7-6C3C-185897C7E5DB}"/>
              </a:ext>
            </a:extLst>
          </p:cNvPr>
          <p:cNvSpPr>
            <a:spLocks noGrp="1"/>
          </p:cNvSpPr>
          <p:nvPr>
            <p:ph type="title"/>
          </p:nvPr>
        </p:nvSpPr>
        <p:spPr/>
        <p:txBody>
          <a:bodyPr/>
          <a:lstStyle/>
          <a:p>
            <a:r>
              <a:rPr lang="ja-JP" altLang="en-US"/>
              <a:t>マスター タイトルの書式設定</a:t>
            </a:r>
            <a:endParaRPr lang="en-US"/>
          </a:p>
        </p:txBody>
      </p:sp>
      <p:sp>
        <p:nvSpPr>
          <p:cNvPr id="3" name="日付プレースホルダー 2">
            <a:extLst>
              <a:ext uri="{FF2B5EF4-FFF2-40B4-BE49-F238E27FC236}">
                <a16:creationId xmlns:a16="http://schemas.microsoft.com/office/drawing/2014/main" id="{FE1D1C11-02ED-6CCF-E8BF-F2D43556B620}"/>
              </a:ext>
            </a:extLst>
          </p:cNvPr>
          <p:cNvSpPr>
            <a:spLocks noGrp="1"/>
          </p:cNvSpPr>
          <p:nvPr>
            <p:ph type="dt" sz="half" idx="10"/>
          </p:nvPr>
        </p:nvSpPr>
        <p:spPr/>
        <p:txBody>
          <a:bodyPr/>
          <a:lstStyle/>
          <a:p>
            <a:fld id="{931F61FE-21D5-42D9-BA3D-AC56B5C3110E}" type="datetimeFigureOut">
              <a:rPr lang="en-US" smtClean="0"/>
              <a:t>4/30/2025</a:t>
            </a:fld>
            <a:endParaRPr lang="en-US"/>
          </a:p>
        </p:txBody>
      </p:sp>
      <p:sp>
        <p:nvSpPr>
          <p:cNvPr id="4" name="フッター プレースホルダー 3">
            <a:extLst>
              <a:ext uri="{FF2B5EF4-FFF2-40B4-BE49-F238E27FC236}">
                <a16:creationId xmlns:a16="http://schemas.microsoft.com/office/drawing/2014/main" id="{74C4FA19-DB49-03C3-7AC4-6BA20634577E}"/>
              </a:ext>
            </a:extLst>
          </p:cNvPr>
          <p:cNvSpPr>
            <a:spLocks noGrp="1"/>
          </p:cNvSpPr>
          <p:nvPr>
            <p:ph type="ftr" sz="quarter" idx="11"/>
          </p:nvPr>
        </p:nvSpPr>
        <p:spPr/>
        <p:txBody>
          <a:bodyPr/>
          <a:lstStyle/>
          <a:p>
            <a:endParaRPr lang="en-US"/>
          </a:p>
        </p:txBody>
      </p:sp>
      <p:sp>
        <p:nvSpPr>
          <p:cNvPr id="5" name="スライド番号プレースホルダー 4">
            <a:extLst>
              <a:ext uri="{FF2B5EF4-FFF2-40B4-BE49-F238E27FC236}">
                <a16:creationId xmlns:a16="http://schemas.microsoft.com/office/drawing/2014/main" id="{D8B54894-2CF7-1D63-B52E-B28EBA925A7A}"/>
              </a:ext>
            </a:extLst>
          </p:cNvPr>
          <p:cNvSpPr>
            <a:spLocks noGrp="1"/>
          </p:cNvSpPr>
          <p:nvPr>
            <p:ph type="sldNum" sz="quarter" idx="12"/>
          </p:nvPr>
        </p:nvSpPr>
        <p:spPr/>
        <p:txBody>
          <a:bodyPr/>
          <a:lstStyle/>
          <a:p>
            <a:fld id="{0485F2CF-6672-4CF6-A0FF-9FA9D67FB339}" type="slidenum">
              <a:rPr lang="en-US" smtClean="0"/>
              <a:t>‹#›</a:t>
            </a:fld>
            <a:endParaRPr lang="en-US"/>
          </a:p>
        </p:txBody>
      </p:sp>
    </p:spTree>
    <p:extLst>
      <p:ext uri="{BB962C8B-B14F-4D97-AF65-F5344CB8AC3E}">
        <p14:creationId xmlns:p14="http://schemas.microsoft.com/office/powerpoint/2010/main" val="66744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47A7821-5F9E-7566-1E86-DFB2007D2EA5}"/>
              </a:ext>
            </a:extLst>
          </p:cNvPr>
          <p:cNvSpPr>
            <a:spLocks noGrp="1"/>
          </p:cNvSpPr>
          <p:nvPr>
            <p:ph type="dt" sz="half" idx="10"/>
          </p:nvPr>
        </p:nvSpPr>
        <p:spPr/>
        <p:txBody>
          <a:bodyPr/>
          <a:lstStyle/>
          <a:p>
            <a:fld id="{931F61FE-21D5-42D9-BA3D-AC56B5C3110E}" type="datetimeFigureOut">
              <a:rPr lang="en-US" smtClean="0"/>
              <a:t>4/30/2025</a:t>
            </a:fld>
            <a:endParaRPr lang="en-US"/>
          </a:p>
        </p:txBody>
      </p:sp>
      <p:sp>
        <p:nvSpPr>
          <p:cNvPr id="3" name="フッター プレースホルダー 2">
            <a:extLst>
              <a:ext uri="{FF2B5EF4-FFF2-40B4-BE49-F238E27FC236}">
                <a16:creationId xmlns:a16="http://schemas.microsoft.com/office/drawing/2014/main" id="{6EE26946-2852-0C2F-D8A7-0F471B80091B}"/>
              </a:ext>
            </a:extLst>
          </p:cNvPr>
          <p:cNvSpPr>
            <a:spLocks noGrp="1"/>
          </p:cNvSpPr>
          <p:nvPr>
            <p:ph type="ftr" sz="quarter" idx="11"/>
          </p:nvPr>
        </p:nvSpPr>
        <p:spPr/>
        <p:txBody>
          <a:bodyPr/>
          <a:lstStyle/>
          <a:p>
            <a:endParaRPr lang="en-US"/>
          </a:p>
        </p:txBody>
      </p:sp>
      <p:sp>
        <p:nvSpPr>
          <p:cNvPr id="4" name="スライド番号プレースホルダー 3">
            <a:extLst>
              <a:ext uri="{FF2B5EF4-FFF2-40B4-BE49-F238E27FC236}">
                <a16:creationId xmlns:a16="http://schemas.microsoft.com/office/drawing/2014/main" id="{91A9D54E-6943-837E-D7AF-F95ECE868B9E}"/>
              </a:ext>
            </a:extLst>
          </p:cNvPr>
          <p:cNvSpPr>
            <a:spLocks noGrp="1"/>
          </p:cNvSpPr>
          <p:nvPr>
            <p:ph type="sldNum" sz="quarter" idx="12"/>
          </p:nvPr>
        </p:nvSpPr>
        <p:spPr/>
        <p:txBody>
          <a:bodyPr/>
          <a:lstStyle/>
          <a:p>
            <a:fld id="{0485F2CF-6672-4CF6-A0FF-9FA9D67FB339}" type="slidenum">
              <a:rPr lang="en-US" smtClean="0"/>
              <a:t>‹#›</a:t>
            </a:fld>
            <a:endParaRPr lang="en-US"/>
          </a:p>
        </p:txBody>
      </p:sp>
    </p:spTree>
    <p:extLst>
      <p:ext uri="{BB962C8B-B14F-4D97-AF65-F5344CB8AC3E}">
        <p14:creationId xmlns:p14="http://schemas.microsoft.com/office/powerpoint/2010/main" val="112639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501F3D-44C8-3D28-5169-BF041AE3D703}"/>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B5F61C10-56FD-32AB-E7E5-1CC69C71F7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a:extLst>
              <a:ext uri="{FF2B5EF4-FFF2-40B4-BE49-F238E27FC236}">
                <a16:creationId xmlns:a16="http://schemas.microsoft.com/office/drawing/2014/main" id="{AFFED819-99E6-3E65-F176-E208173F8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CF154211-333B-389D-1F18-99220E30CEA4}"/>
              </a:ext>
            </a:extLst>
          </p:cNvPr>
          <p:cNvSpPr>
            <a:spLocks noGrp="1"/>
          </p:cNvSpPr>
          <p:nvPr>
            <p:ph type="dt" sz="half" idx="10"/>
          </p:nvPr>
        </p:nvSpPr>
        <p:spPr/>
        <p:txBody>
          <a:bodyPr/>
          <a:lstStyle/>
          <a:p>
            <a:fld id="{931F61FE-21D5-42D9-BA3D-AC56B5C3110E}" type="datetimeFigureOut">
              <a:rPr lang="en-US" smtClean="0"/>
              <a:t>4/30/2025</a:t>
            </a:fld>
            <a:endParaRPr lang="en-US"/>
          </a:p>
        </p:txBody>
      </p:sp>
      <p:sp>
        <p:nvSpPr>
          <p:cNvPr id="6" name="フッター プレースホルダー 5">
            <a:extLst>
              <a:ext uri="{FF2B5EF4-FFF2-40B4-BE49-F238E27FC236}">
                <a16:creationId xmlns:a16="http://schemas.microsoft.com/office/drawing/2014/main" id="{90F5AB09-57E3-17BE-448A-12887D375D48}"/>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E127A61C-DA91-51AD-9210-52B32818FC36}"/>
              </a:ext>
            </a:extLst>
          </p:cNvPr>
          <p:cNvSpPr>
            <a:spLocks noGrp="1"/>
          </p:cNvSpPr>
          <p:nvPr>
            <p:ph type="sldNum" sz="quarter" idx="12"/>
          </p:nvPr>
        </p:nvSpPr>
        <p:spPr/>
        <p:txBody>
          <a:bodyPr/>
          <a:lstStyle/>
          <a:p>
            <a:fld id="{0485F2CF-6672-4CF6-A0FF-9FA9D67FB339}" type="slidenum">
              <a:rPr lang="en-US" smtClean="0"/>
              <a:t>‹#›</a:t>
            </a:fld>
            <a:endParaRPr lang="en-US"/>
          </a:p>
        </p:txBody>
      </p:sp>
    </p:spTree>
    <p:extLst>
      <p:ext uri="{BB962C8B-B14F-4D97-AF65-F5344CB8AC3E}">
        <p14:creationId xmlns:p14="http://schemas.microsoft.com/office/powerpoint/2010/main" val="377990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E4F90A-AC07-6B2B-D287-EAA7500AA596}"/>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図プレースホルダー 2">
            <a:extLst>
              <a:ext uri="{FF2B5EF4-FFF2-40B4-BE49-F238E27FC236}">
                <a16:creationId xmlns:a16="http://schemas.microsoft.com/office/drawing/2014/main" id="{F9FF97A8-4F9E-EC16-3E07-10E6CF895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ー 3">
            <a:extLst>
              <a:ext uri="{FF2B5EF4-FFF2-40B4-BE49-F238E27FC236}">
                <a16:creationId xmlns:a16="http://schemas.microsoft.com/office/drawing/2014/main" id="{0943E281-42C1-8F62-C13C-0A672803D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B8716725-670A-882E-E662-F33137DFF8DA}"/>
              </a:ext>
            </a:extLst>
          </p:cNvPr>
          <p:cNvSpPr>
            <a:spLocks noGrp="1"/>
          </p:cNvSpPr>
          <p:nvPr>
            <p:ph type="dt" sz="half" idx="10"/>
          </p:nvPr>
        </p:nvSpPr>
        <p:spPr/>
        <p:txBody>
          <a:bodyPr/>
          <a:lstStyle/>
          <a:p>
            <a:fld id="{931F61FE-21D5-42D9-BA3D-AC56B5C3110E}" type="datetimeFigureOut">
              <a:rPr lang="en-US" smtClean="0"/>
              <a:t>4/30/2025</a:t>
            </a:fld>
            <a:endParaRPr lang="en-US"/>
          </a:p>
        </p:txBody>
      </p:sp>
      <p:sp>
        <p:nvSpPr>
          <p:cNvPr id="6" name="フッター プレースホルダー 5">
            <a:extLst>
              <a:ext uri="{FF2B5EF4-FFF2-40B4-BE49-F238E27FC236}">
                <a16:creationId xmlns:a16="http://schemas.microsoft.com/office/drawing/2014/main" id="{F8EBFF6A-42C9-F805-0237-34A27112EAA6}"/>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5C14FB3A-11B2-AE27-5DFD-845FD1BB5A44}"/>
              </a:ext>
            </a:extLst>
          </p:cNvPr>
          <p:cNvSpPr>
            <a:spLocks noGrp="1"/>
          </p:cNvSpPr>
          <p:nvPr>
            <p:ph type="sldNum" sz="quarter" idx="12"/>
          </p:nvPr>
        </p:nvSpPr>
        <p:spPr/>
        <p:txBody>
          <a:bodyPr/>
          <a:lstStyle/>
          <a:p>
            <a:fld id="{0485F2CF-6672-4CF6-A0FF-9FA9D67FB339}" type="slidenum">
              <a:rPr lang="en-US" smtClean="0"/>
              <a:t>‹#›</a:t>
            </a:fld>
            <a:endParaRPr lang="en-US"/>
          </a:p>
        </p:txBody>
      </p:sp>
    </p:spTree>
    <p:extLst>
      <p:ext uri="{BB962C8B-B14F-4D97-AF65-F5344CB8AC3E}">
        <p14:creationId xmlns:p14="http://schemas.microsoft.com/office/powerpoint/2010/main" val="86200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B3342A-88BC-A17E-2711-8F9A46796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470A55B0-92BF-5C12-9A26-FF6066F3E4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42614FC7-6F78-8DDF-941E-39299D213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F61FE-21D5-42D9-BA3D-AC56B5C3110E}"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32AF2ACD-A741-3ADA-60CE-D17C8E9949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a:extLst>
              <a:ext uri="{FF2B5EF4-FFF2-40B4-BE49-F238E27FC236}">
                <a16:creationId xmlns:a16="http://schemas.microsoft.com/office/drawing/2014/main" id="{54F44075-0272-EB32-ECB0-C22E49E39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5F2CF-6672-4CF6-A0FF-9FA9D67FB339}" type="slidenum">
              <a:rPr lang="en-US" smtClean="0"/>
              <a:t>‹#›</a:t>
            </a:fld>
            <a:endParaRPr lang="en-US"/>
          </a:p>
        </p:txBody>
      </p:sp>
    </p:spTree>
    <p:extLst>
      <p:ext uri="{BB962C8B-B14F-4D97-AF65-F5344CB8AC3E}">
        <p14:creationId xmlns:p14="http://schemas.microsoft.com/office/powerpoint/2010/main" val="3997302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13.png"/><Relationship Id="rId3" Type="http://schemas.openxmlformats.org/officeDocument/2006/relationships/image" Target="../media/image1.png"/><Relationship Id="rId21" Type="http://schemas.openxmlformats.org/officeDocument/2006/relationships/image" Target="../media/image1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8.sv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24.svg"/><Relationship Id="rId23" Type="http://schemas.openxmlformats.org/officeDocument/2006/relationships/image" Target="../media/image12.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2.sv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11.png"/><Relationship Id="rId27"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11.png"/><Relationship Id="rId5" Type="http://schemas.openxmlformats.org/officeDocument/2006/relationships/image" Target="../media/image30.jpeg"/><Relationship Id="rId1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1.pn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chart" Target="../charts/chart1.xml"/><Relationship Id="rId10" Type="http://schemas.openxmlformats.org/officeDocument/2006/relationships/image" Target="../media/image36.png"/><Relationship Id="rId4" Type="http://schemas.openxmlformats.org/officeDocument/2006/relationships/image" Target="../media/image2.svg"/><Relationship Id="rId9" Type="http://schemas.openxmlformats.org/officeDocument/2006/relationships/image" Target="../media/image35.svg"/><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2.svg"/><Relationship Id="rId1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svg"/><Relationship Id="rId2" Type="http://schemas.openxmlformats.org/officeDocument/2006/relationships/notesSlide" Target="../notesSlides/notesSlide6.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8.svg"/><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41.svg"/><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コンテンツ プレースホルダー 2">
            <a:extLst>
              <a:ext uri="{FF2B5EF4-FFF2-40B4-BE49-F238E27FC236}">
                <a16:creationId xmlns:a16="http://schemas.microsoft.com/office/drawing/2014/main" id="{2BB9EC99-CCD3-AB3B-E646-6BD08467F35E}"/>
              </a:ext>
            </a:extLst>
          </p:cNvPr>
          <p:cNvSpPr txBox="1">
            <a:spLocks/>
          </p:cNvSpPr>
          <p:nvPr/>
        </p:nvSpPr>
        <p:spPr>
          <a:xfrm>
            <a:off x="398585" y="1675172"/>
            <a:ext cx="5412935" cy="307579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10000"/>
              </a:lnSpc>
              <a:buNone/>
            </a:pPr>
            <a:r>
              <a:rPr lang="en-GB" sz="1600" kern="0">
                <a:ea typeface="Times New Roman" panose="02020603050405020304" pitchFamily="18" charset="0"/>
              </a:rPr>
              <a:t>Outpatient recovery is poorly understood</a:t>
            </a:r>
          </a:p>
          <a:p>
            <a:pPr marL="0" indent="0" algn="ctr">
              <a:lnSpc>
                <a:spcPct val="210000"/>
              </a:lnSpc>
              <a:buNone/>
            </a:pPr>
            <a:endParaRPr lang="en-GB" sz="1333" kern="0">
              <a:ea typeface="Times New Roman" panose="02020603050405020304" pitchFamily="18" charset="0"/>
            </a:endParaRPr>
          </a:p>
          <a:p>
            <a:pPr marL="0" indent="0" algn="ctr">
              <a:lnSpc>
                <a:spcPct val="150000"/>
              </a:lnSpc>
              <a:buNone/>
            </a:pPr>
            <a:endParaRPr lang="en-GB" sz="1333" b="1" kern="0">
              <a:ea typeface="Times New Roman" panose="02020603050405020304" pitchFamily="18" charset="0"/>
            </a:endParaRPr>
          </a:p>
          <a:p>
            <a:pPr marL="0" indent="0" algn="ctr">
              <a:lnSpc>
                <a:spcPct val="150000"/>
              </a:lnSpc>
              <a:buNone/>
            </a:pPr>
            <a:endParaRPr lang="en-GB" sz="1333" kern="0">
              <a:ea typeface="Times New Roman" panose="02020603050405020304" pitchFamily="18" charset="0"/>
            </a:endParaRPr>
          </a:p>
          <a:p>
            <a:pPr marL="0" indent="0" algn="ctr">
              <a:lnSpc>
                <a:spcPct val="150000"/>
              </a:lnSpc>
              <a:buNone/>
            </a:pPr>
            <a:endParaRPr lang="en-GB" sz="1333" kern="0">
              <a:ea typeface="Times New Roman" panose="02020603050405020304" pitchFamily="18" charset="0"/>
            </a:endParaRPr>
          </a:p>
        </p:txBody>
      </p:sp>
      <p:sp>
        <p:nvSpPr>
          <p:cNvPr id="2" name="Freeform 2"/>
          <p:cNvSpPr/>
          <p:nvPr/>
        </p:nvSpPr>
        <p:spPr>
          <a:xfrm>
            <a:off x="-57545" y="6221655"/>
            <a:ext cx="12284026" cy="683141"/>
          </a:xfrm>
          <a:custGeom>
            <a:avLst/>
            <a:gdLst/>
            <a:ahLst/>
            <a:cxnLst/>
            <a:rect l="l" t="t" r="r" b="b"/>
            <a:pathLst>
              <a:path w="19031690" h="3164019">
                <a:moveTo>
                  <a:pt x="0" y="0"/>
                </a:moveTo>
                <a:lnTo>
                  <a:pt x="19031690" y="0"/>
                </a:lnTo>
                <a:lnTo>
                  <a:pt x="19031690" y="3164018"/>
                </a:lnTo>
                <a:lnTo>
                  <a:pt x="0" y="3164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4" name="タイトル 1">
            <a:extLst>
              <a:ext uri="{FF2B5EF4-FFF2-40B4-BE49-F238E27FC236}">
                <a16:creationId xmlns:a16="http://schemas.microsoft.com/office/drawing/2014/main" id="{23D0A909-1BBE-C122-31D9-9289B5C7818F}"/>
              </a:ext>
            </a:extLst>
          </p:cNvPr>
          <p:cNvSpPr txBox="1">
            <a:spLocks/>
          </p:cNvSpPr>
          <p:nvPr/>
        </p:nvSpPr>
        <p:spPr>
          <a:xfrm>
            <a:off x="0" y="183569"/>
            <a:ext cx="10717982" cy="11054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solidFill>
                  <a:schemeClr val="tx2">
                    <a:lumMod val="75000"/>
                  </a:schemeClr>
                </a:solidFill>
              </a:rPr>
              <a:t>Profiling postpartum recovery: a multicenter longitudinal cohort study</a:t>
            </a:r>
          </a:p>
          <a:p>
            <a:endParaRPr lang="en-US" sz="2800" b="1">
              <a:solidFill>
                <a:schemeClr val="tx2">
                  <a:lumMod val="75000"/>
                </a:schemeClr>
              </a:solidFill>
            </a:endParaRPr>
          </a:p>
        </p:txBody>
      </p:sp>
      <p:sp>
        <p:nvSpPr>
          <p:cNvPr id="58" name="テキスト ボックス 57">
            <a:extLst>
              <a:ext uri="{FF2B5EF4-FFF2-40B4-BE49-F238E27FC236}">
                <a16:creationId xmlns:a16="http://schemas.microsoft.com/office/drawing/2014/main" id="{AB50AAFD-E0EF-B953-88A2-9EF9F8D49012}"/>
              </a:ext>
            </a:extLst>
          </p:cNvPr>
          <p:cNvSpPr txBox="1"/>
          <p:nvPr/>
        </p:nvSpPr>
        <p:spPr>
          <a:xfrm>
            <a:off x="388570" y="677297"/>
            <a:ext cx="10071648" cy="461665"/>
          </a:xfrm>
          <a:prstGeom prst="rect">
            <a:avLst/>
          </a:prstGeom>
          <a:noFill/>
        </p:spPr>
        <p:txBody>
          <a:bodyPr wrap="square" lIns="91440" tIns="45720" rIns="91440" bIns="45720" anchor="t">
            <a:spAutoFit/>
          </a:bodyPr>
          <a:lstStyle/>
          <a:p>
            <a:pPr algn="ctr"/>
            <a:r>
              <a:rPr lang="en-US" sz="1200">
                <a:solidFill>
                  <a:schemeClr val="tx2"/>
                </a:solidFill>
              </a:rPr>
              <a:t>Takenoshita M, Guo N, </a:t>
            </a:r>
            <a:r>
              <a:rPr lang="en-US" sz="1200">
                <a:solidFill>
                  <a:schemeClr val="tx2"/>
                </a:solidFill>
                <a:latin typeface="Calibri"/>
                <a:ea typeface="Calibri"/>
                <a:cs typeface="Arial"/>
              </a:rPr>
              <a:t>Farber M, Toledo P, Higgins N</a:t>
            </a:r>
            <a:r>
              <a:rPr lang="en-US" sz="1200">
                <a:solidFill>
                  <a:schemeClr val="tx2"/>
                </a:solidFill>
                <a:latin typeface="Calibri"/>
                <a:ea typeface="Calibri"/>
                <a:cs typeface="Calibri"/>
              </a:rPr>
              <a:t>,</a:t>
            </a:r>
            <a:r>
              <a:rPr lang="en-US" sz="1200">
                <a:solidFill>
                  <a:schemeClr val="tx2"/>
                </a:solidFill>
              </a:rPr>
              <a:t> Carvalho B, Sultan P.</a:t>
            </a:r>
          </a:p>
          <a:p>
            <a:pPr algn="ctr"/>
            <a:r>
              <a:rPr lang="en-US" sz="1200">
                <a:solidFill>
                  <a:schemeClr val="tx2"/>
                </a:solidFill>
              </a:rPr>
              <a:t>Dept. of Anesthesiology, Perioperative and Pain Medicine, Stanford University</a:t>
            </a:r>
          </a:p>
        </p:txBody>
      </p:sp>
      <p:sp>
        <p:nvSpPr>
          <p:cNvPr id="59" name="テキスト ボックス 58">
            <a:extLst>
              <a:ext uri="{FF2B5EF4-FFF2-40B4-BE49-F238E27FC236}">
                <a16:creationId xmlns:a16="http://schemas.microsoft.com/office/drawing/2014/main" id="{03630B21-D78C-5939-6A14-5368465A08A9}"/>
              </a:ext>
            </a:extLst>
          </p:cNvPr>
          <p:cNvSpPr txBox="1"/>
          <p:nvPr/>
        </p:nvSpPr>
        <p:spPr>
          <a:xfrm>
            <a:off x="357945" y="1498576"/>
            <a:ext cx="3110523" cy="369332"/>
          </a:xfrm>
          <a:prstGeom prst="rect">
            <a:avLst/>
          </a:prstGeom>
          <a:noFill/>
        </p:spPr>
        <p:txBody>
          <a:bodyPr wrap="square" rtlCol="0">
            <a:spAutoFit/>
          </a:bodyPr>
          <a:lstStyle/>
          <a:p>
            <a:r>
              <a:rPr lang="en-GB" b="1" u="sng"/>
              <a:t>Background</a:t>
            </a:r>
            <a:endParaRPr lang="en-US" b="1" u="sng"/>
          </a:p>
        </p:txBody>
      </p:sp>
      <p:sp>
        <p:nvSpPr>
          <p:cNvPr id="63" name="テキスト ボックス 62">
            <a:extLst>
              <a:ext uri="{FF2B5EF4-FFF2-40B4-BE49-F238E27FC236}">
                <a16:creationId xmlns:a16="http://schemas.microsoft.com/office/drawing/2014/main" id="{DD274AB6-C017-6EF8-98E5-D574DF3360C8}"/>
              </a:ext>
            </a:extLst>
          </p:cNvPr>
          <p:cNvSpPr txBox="1"/>
          <p:nvPr/>
        </p:nvSpPr>
        <p:spPr>
          <a:xfrm>
            <a:off x="675133" y="3285206"/>
            <a:ext cx="4938076" cy="276999"/>
          </a:xfrm>
          <a:prstGeom prst="rect">
            <a:avLst/>
          </a:prstGeom>
          <a:noFill/>
        </p:spPr>
        <p:txBody>
          <a:bodyPr wrap="square">
            <a:spAutoFit/>
          </a:bodyPr>
          <a:lstStyle/>
          <a:p>
            <a:pPr algn="ctr" rtl="0">
              <a:defRPr lang="ja-JP" sz="1000" b="0" i="0" u="none" strike="noStrike" kern="1200" baseline="0">
                <a:solidFill>
                  <a:prstClr val="black">
                    <a:lumMod val="65000"/>
                    <a:lumOff val="35000"/>
                  </a:prstClr>
                </a:solidFill>
                <a:latin typeface="+mn-lt"/>
                <a:ea typeface="+mn-ea"/>
                <a:cs typeface="+mn-cs"/>
              </a:defRPr>
            </a:pPr>
            <a:r>
              <a:rPr lang="en-GB" altLang="ja-JP" sz="1200"/>
              <a:t>Timing of deaths postpartum (day of delivery to 1 year postpartum)</a:t>
            </a:r>
            <a:endParaRPr lang="ja-JP" altLang="en-US" sz="1200"/>
          </a:p>
        </p:txBody>
      </p:sp>
      <p:grpSp>
        <p:nvGrpSpPr>
          <p:cNvPr id="65" name="グループ化 64">
            <a:extLst>
              <a:ext uri="{FF2B5EF4-FFF2-40B4-BE49-F238E27FC236}">
                <a16:creationId xmlns:a16="http://schemas.microsoft.com/office/drawing/2014/main" id="{ED9F9FC9-FE28-9C42-2E13-54BBD0C61247}"/>
              </a:ext>
            </a:extLst>
          </p:cNvPr>
          <p:cNvGrpSpPr/>
          <p:nvPr/>
        </p:nvGrpSpPr>
        <p:grpSpPr>
          <a:xfrm>
            <a:off x="675133" y="2265567"/>
            <a:ext cx="4938076" cy="1297170"/>
            <a:chOff x="460155" y="3702025"/>
            <a:chExt cx="6473026" cy="1081429"/>
          </a:xfrm>
        </p:grpSpPr>
        <p:grpSp>
          <p:nvGrpSpPr>
            <p:cNvPr id="51" name="グループ化 50">
              <a:extLst>
                <a:ext uri="{FF2B5EF4-FFF2-40B4-BE49-F238E27FC236}">
                  <a16:creationId xmlns:a16="http://schemas.microsoft.com/office/drawing/2014/main" id="{C64965B7-AC49-0763-C31B-EE67F0F8127B}"/>
                </a:ext>
              </a:extLst>
            </p:cNvPr>
            <p:cNvGrpSpPr/>
            <p:nvPr/>
          </p:nvGrpSpPr>
          <p:grpSpPr>
            <a:xfrm>
              <a:off x="697896" y="3739237"/>
              <a:ext cx="5987779" cy="819561"/>
              <a:chOff x="4647418" y="4262234"/>
              <a:chExt cx="8005977" cy="1151159"/>
            </a:xfrm>
          </p:grpSpPr>
          <p:grpSp>
            <p:nvGrpSpPr>
              <p:cNvPr id="35" name="グループ化 34">
                <a:extLst>
                  <a:ext uri="{FF2B5EF4-FFF2-40B4-BE49-F238E27FC236}">
                    <a16:creationId xmlns:a16="http://schemas.microsoft.com/office/drawing/2014/main" id="{06FA60E5-AB6F-6AD1-C8BA-0DD5CEF20F34}"/>
                  </a:ext>
                </a:extLst>
              </p:cNvPr>
              <p:cNvGrpSpPr/>
              <p:nvPr/>
            </p:nvGrpSpPr>
            <p:grpSpPr>
              <a:xfrm>
                <a:off x="5235272" y="4262234"/>
                <a:ext cx="2331226" cy="799489"/>
                <a:chOff x="3637503" y="3142283"/>
                <a:chExt cx="2166150" cy="733463"/>
              </a:xfrm>
            </p:grpSpPr>
            <p:sp>
              <p:nvSpPr>
                <p:cNvPr id="37" name="テキスト ボックス 36">
                  <a:extLst>
                    <a:ext uri="{FF2B5EF4-FFF2-40B4-BE49-F238E27FC236}">
                      <a16:creationId xmlns:a16="http://schemas.microsoft.com/office/drawing/2014/main" id="{4363122C-042B-5B04-E15E-876C6A692E47}"/>
                    </a:ext>
                  </a:extLst>
                </p:cNvPr>
                <p:cNvSpPr txBox="1"/>
                <p:nvPr/>
              </p:nvSpPr>
              <p:spPr>
                <a:xfrm>
                  <a:off x="3637503" y="3142283"/>
                  <a:ext cx="1135463" cy="733463"/>
                </a:xfrm>
                <a:prstGeom prst="rect">
                  <a:avLst/>
                </a:prstGeom>
                <a:noFill/>
                <a:ln>
                  <a:noFill/>
                </a:ln>
              </p:spPr>
              <p:txBody>
                <a:bodyPr wrap="square" rtlCol="0">
                  <a:spAutoFit/>
                </a:bodyPr>
                <a:lstStyle/>
                <a:p>
                  <a:r>
                    <a:rPr lang="en-GB" sz="933"/>
                    <a:t>Pregnancy</a:t>
                  </a:r>
                  <a:endParaRPr lang="en-US" sz="1067"/>
                </a:p>
              </p:txBody>
            </p:sp>
            <p:sp>
              <p:nvSpPr>
                <p:cNvPr id="38" name="テキスト ボックス 37">
                  <a:extLst>
                    <a:ext uri="{FF2B5EF4-FFF2-40B4-BE49-F238E27FC236}">
                      <a16:creationId xmlns:a16="http://schemas.microsoft.com/office/drawing/2014/main" id="{409E3349-B566-F44A-C6D1-E7F1CC05729A}"/>
                    </a:ext>
                  </a:extLst>
                </p:cNvPr>
                <p:cNvSpPr txBox="1"/>
                <p:nvPr/>
              </p:nvSpPr>
              <p:spPr>
                <a:xfrm>
                  <a:off x="4668190" y="3142283"/>
                  <a:ext cx="1135463" cy="455968"/>
                </a:xfrm>
                <a:prstGeom prst="rect">
                  <a:avLst/>
                </a:prstGeom>
                <a:noFill/>
                <a:ln>
                  <a:noFill/>
                </a:ln>
              </p:spPr>
              <p:txBody>
                <a:bodyPr wrap="square" rtlCol="0">
                  <a:spAutoFit/>
                </a:bodyPr>
                <a:lstStyle/>
                <a:p>
                  <a:pPr algn="ctr"/>
                  <a:r>
                    <a:rPr lang="en-GB" sz="933"/>
                    <a:t>Delivery</a:t>
                  </a:r>
                  <a:endParaRPr lang="en-US" sz="933"/>
                </a:p>
              </p:txBody>
            </p:sp>
          </p:grpSp>
          <p:sp>
            <p:nvSpPr>
              <p:cNvPr id="45" name="正方形/長方形 44">
                <a:extLst>
                  <a:ext uri="{FF2B5EF4-FFF2-40B4-BE49-F238E27FC236}">
                    <a16:creationId xmlns:a16="http://schemas.microsoft.com/office/drawing/2014/main" id="{649550F9-B57E-7330-9878-F40B26D786FD}"/>
                  </a:ext>
                </a:extLst>
              </p:cNvPr>
              <p:cNvSpPr/>
              <p:nvPr/>
            </p:nvSpPr>
            <p:spPr>
              <a:xfrm>
                <a:off x="4647418" y="4663862"/>
                <a:ext cx="2788585" cy="74953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テキスト ボックス 45">
                <a:extLst>
                  <a:ext uri="{FF2B5EF4-FFF2-40B4-BE49-F238E27FC236}">
                    <a16:creationId xmlns:a16="http://schemas.microsoft.com/office/drawing/2014/main" id="{B2FD8226-32C5-15CA-9F7D-27FA88484091}"/>
                  </a:ext>
                </a:extLst>
              </p:cNvPr>
              <p:cNvSpPr txBox="1"/>
              <p:nvPr/>
            </p:nvSpPr>
            <p:spPr>
              <a:xfrm>
                <a:off x="5448800" y="4858424"/>
                <a:ext cx="1214556" cy="360406"/>
              </a:xfrm>
              <a:prstGeom prst="rect">
                <a:avLst/>
              </a:prstGeom>
              <a:noFill/>
            </p:spPr>
            <p:txBody>
              <a:bodyPr wrap="square" rtlCol="0">
                <a:spAutoFit/>
              </a:bodyPr>
              <a:lstStyle/>
              <a:p>
                <a:r>
                  <a:rPr lang="en-GB" sz="1400" b="1">
                    <a:solidFill>
                      <a:schemeClr val="bg1"/>
                    </a:solidFill>
                  </a:rPr>
                  <a:t>32.1%</a:t>
                </a:r>
                <a:endParaRPr lang="en-US" sz="1400" b="1">
                  <a:solidFill>
                    <a:schemeClr val="bg1"/>
                  </a:solidFill>
                </a:endParaRPr>
              </a:p>
            </p:txBody>
          </p:sp>
          <p:sp>
            <p:nvSpPr>
              <p:cNvPr id="47" name="テキスト ボックス 46">
                <a:extLst>
                  <a:ext uri="{FF2B5EF4-FFF2-40B4-BE49-F238E27FC236}">
                    <a16:creationId xmlns:a16="http://schemas.microsoft.com/office/drawing/2014/main" id="{9DBFAB32-C7AF-8C61-1DBB-826CB349173E}"/>
                  </a:ext>
                </a:extLst>
              </p:cNvPr>
              <p:cNvSpPr txBox="1"/>
              <p:nvPr/>
            </p:nvSpPr>
            <p:spPr>
              <a:xfrm>
                <a:off x="4722262" y="4317181"/>
                <a:ext cx="2638901" cy="324362"/>
              </a:xfrm>
              <a:prstGeom prst="rect">
                <a:avLst/>
              </a:prstGeom>
              <a:solidFill>
                <a:schemeClr val="bg1"/>
              </a:solidFill>
            </p:spPr>
            <p:txBody>
              <a:bodyPr wrap="square" rtlCol="0">
                <a:spAutoFit/>
              </a:bodyPr>
              <a:lstStyle/>
              <a:p>
                <a:pPr algn="ctr"/>
                <a:r>
                  <a:rPr lang="en-GB" sz="1200" b="1"/>
                  <a:t>Inpatient</a:t>
                </a:r>
                <a:endParaRPr lang="en-US" sz="933" b="1"/>
              </a:p>
            </p:txBody>
          </p:sp>
          <p:sp>
            <p:nvSpPr>
              <p:cNvPr id="48" name="正方形/長方形 47">
                <a:extLst>
                  <a:ext uri="{FF2B5EF4-FFF2-40B4-BE49-F238E27FC236}">
                    <a16:creationId xmlns:a16="http://schemas.microsoft.com/office/drawing/2014/main" id="{3FE18903-E968-D976-56D8-B95478207BB4}"/>
                  </a:ext>
                </a:extLst>
              </p:cNvPr>
              <p:cNvSpPr/>
              <p:nvPr/>
            </p:nvSpPr>
            <p:spPr>
              <a:xfrm>
                <a:off x="7428803" y="4663862"/>
                <a:ext cx="5224592" cy="74953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テキスト ボックス 48">
                <a:extLst>
                  <a:ext uri="{FF2B5EF4-FFF2-40B4-BE49-F238E27FC236}">
                    <a16:creationId xmlns:a16="http://schemas.microsoft.com/office/drawing/2014/main" id="{DEA6A830-AC55-221C-969A-FD7248A2D50F}"/>
                  </a:ext>
                </a:extLst>
              </p:cNvPr>
              <p:cNvSpPr txBox="1"/>
              <p:nvPr/>
            </p:nvSpPr>
            <p:spPr>
              <a:xfrm>
                <a:off x="9492785" y="4858425"/>
                <a:ext cx="1128054" cy="360406"/>
              </a:xfrm>
              <a:prstGeom prst="rect">
                <a:avLst/>
              </a:prstGeom>
              <a:noFill/>
            </p:spPr>
            <p:txBody>
              <a:bodyPr wrap="square" rtlCol="0">
                <a:spAutoFit/>
              </a:bodyPr>
              <a:lstStyle/>
              <a:p>
                <a:r>
                  <a:rPr lang="en-GB" sz="1400" b="1"/>
                  <a:t>67.9%</a:t>
                </a:r>
                <a:endParaRPr lang="en-US" sz="1400" b="1"/>
              </a:p>
            </p:txBody>
          </p:sp>
          <p:sp>
            <p:nvSpPr>
              <p:cNvPr id="50" name="テキスト ボックス 49">
                <a:extLst>
                  <a:ext uri="{FF2B5EF4-FFF2-40B4-BE49-F238E27FC236}">
                    <a16:creationId xmlns:a16="http://schemas.microsoft.com/office/drawing/2014/main" id="{F607A1E6-BD1C-0301-6583-6741B001A033}"/>
                  </a:ext>
                </a:extLst>
              </p:cNvPr>
              <p:cNvSpPr txBox="1"/>
              <p:nvPr/>
            </p:nvSpPr>
            <p:spPr>
              <a:xfrm>
                <a:off x="7719810" y="4321575"/>
                <a:ext cx="4674002" cy="324362"/>
              </a:xfrm>
              <a:prstGeom prst="rect">
                <a:avLst/>
              </a:prstGeom>
              <a:solidFill>
                <a:schemeClr val="bg1"/>
              </a:solidFill>
            </p:spPr>
            <p:txBody>
              <a:bodyPr wrap="square" rtlCol="0">
                <a:spAutoFit/>
              </a:bodyPr>
              <a:lstStyle/>
              <a:p>
                <a:pPr algn="ctr"/>
                <a:r>
                  <a:rPr lang="en-GB" sz="1200" b="1"/>
                  <a:t>Day 7 to Day 365 postpartum</a:t>
                </a:r>
                <a:endParaRPr lang="en-US" sz="1200" b="1"/>
              </a:p>
            </p:txBody>
          </p:sp>
        </p:grpSp>
        <p:sp>
          <p:nvSpPr>
            <p:cNvPr id="64" name="正方形/長方形 63">
              <a:extLst>
                <a:ext uri="{FF2B5EF4-FFF2-40B4-BE49-F238E27FC236}">
                  <a16:creationId xmlns:a16="http://schemas.microsoft.com/office/drawing/2014/main" id="{7A476E24-ECDC-9513-CD94-A68FAD69009B}"/>
                </a:ext>
              </a:extLst>
            </p:cNvPr>
            <p:cNvSpPr/>
            <p:nvPr/>
          </p:nvSpPr>
          <p:spPr>
            <a:xfrm>
              <a:off x="460155" y="3702025"/>
              <a:ext cx="6473026" cy="10814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aphicFrame>
        <p:nvGraphicFramePr>
          <p:cNvPr id="69" name="表 68">
            <a:extLst>
              <a:ext uri="{FF2B5EF4-FFF2-40B4-BE49-F238E27FC236}">
                <a16:creationId xmlns:a16="http://schemas.microsoft.com/office/drawing/2014/main" id="{7F6BDAA9-95FC-70A9-93CB-22352568AB4F}"/>
              </a:ext>
            </a:extLst>
          </p:cNvPr>
          <p:cNvGraphicFramePr>
            <a:graphicFrameLocks noGrp="1"/>
          </p:cNvGraphicFramePr>
          <p:nvPr>
            <p:extLst>
              <p:ext uri="{D42A27DB-BD31-4B8C-83A1-F6EECF244321}">
                <p14:modId xmlns:p14="http://schemas.microsoft.com/office/powerpoint/2010/main" val="1326767282"/>
              </p:ext>
            </p:extLst>
          </p:nvPr>
        </p:nvGraphicFramePr>
        <p:xfrm>
          <a:off x="6496508" y="4405530"/>
          <a:ext cx="3651536" cy="1565443"/>
        </p:xfrm>
        <a:graphic>
          <a:graphicData uri="http://schemas.openxmlformats.org/drawingml/2006/table">
            <a:tbl>
              <a:tblPr firstRow="1" bandRow="1">
                <a:tableStyleId>{5C22544A-7EE6-4342-B048-85BDC9FD1C3A}</a:tableStyleId>
              </a:tblPr>
              <a:tblGrid>
                <a:gridCol w="912884">
                  <a:extLst>
                    <a:ext uri="{9D8B030D-6E8A-4147-A177-3AD203B41FA5}">
                      <a16:colId xmlns:a16="http://schemas.microsoft.com/office/drawing/2014/main" val="1921333542"/>
                    </a:ext>
                  </a:extLst>
                </a:gridCol>
                <a:gridCol w="912884">
                  <a:extLst>
                    <a:ext uri="{9D8B030D-6E8A-4147-A177-3AD203B41FA5}">
                      <a16:colId xmlns:a16="http://schemas.microsoft.com/office/drawing/2014/main" val="2420330226"/>
                    </a:ext>
                  </a:extLst>
                </a:gridCol>
                <a:gridCol w="912884">
                  <a:extLst>
                    <a:ext uri="{9D8B030D-6E8A-4147-A177-3AD203B41FA5}">
                      <a16:colId xmlns:a16="http://schemas.microsoft.com/office/drawing/2014/main" val="781642547"/>
                    </a:ext>
                  </a:extLst>
                </a:gridCol>
                <a:gridCol w="912884">
                  <a:extLst>
                    <a:ext uri="{9D8B030D-6E8A-4147-A177-3AD203B41FA5}">
                      <a16:colId xmlns:a16="http://schemas.microsoft.com/office/drawing/2014/main" val="3959160043"/>
                    </a:ext>
                  </a:extLst>
                </a:gridCol>
              </a:tblGrid>
              <a:tr h="726759">
                <a:tc>
                  <a:txBody>
                    <a:bodyPr/>
                    <a:lstStyle/>
                    <a:p>
                      <a:pPr algn="ctr"/>
                      <a:r>
                        <a:rPr lang="en-GB" sz="1200" dirty="0"/>
                        <a:t>Physical</a:t>
                      </a:r>
                      <a:endParaRPr lang="en-US" sz="1200" dirty="0"/>
                    </a:p>
                  </a:txBody>
                  <a:tcPr marL="41304" marR="41304" marT="20652" marB="2065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tc>
                  <a:txBody>
                    <a:bodyPr/>
                    <a:lstStyle/>
                    <a:p>
                      <a:pPr algn="ctr"/>
                      <a:r>
                        <a:rPr lang="en-GB" sz="1200"/>
                        <a:t>Mental &amp; Emotional Health</a:t>
                      </a:r>
                      <a:endParaRPr lang="en-US" sz="1200"/>
                    </a:p>
                  </a:txBody>
                  <a:tcPr marL="41304" marR="41304" marT="20652" marB="2065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a:txBody>
                    <a:bodyPr/>
                    <a:lstStyle/>
                    <a:p>
                      <a:pPr algn="ctr"/>
                      <a:r>
                        <a:rPr lang="en-GB" sz="1200"/>
                        <a:t>Motherhood experience &amp; Social support</a:t>
                      </a:r>
                      <a:endParaRPr lang="en-US" sz="1200"/>
                    </a:p>
                  </a:txBody>
                  <a:tcPr marL="41304" marR="41304" marT="20652" marB="2065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GB" sz="1200"/>
                        <a:t>Sleep &amp; Fatigue</a:t>
                      </a:r>
                      <a:endParaRPr lang="en-US" sz="1200"/>
                    </a:p>
                  </a:txBody>
                  <a:tcPr marL="41304" marR="41304" marT="20652" marB="2065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974058321"/>
                  </a:ext>
                </a:extLst>
              </a:tr>
              <a:tr h="792619">
                <a:tc>
                  <a:txBody>
                    <a:bodyPr/>
                    <a:lstStyle/>
                    <a:p>
                      <a:pPr algn="ctr"/>
                      <a:endParaRPr lang="en-US" sz="120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7030A0"/>
                    </a:solidFill>
                  </a:tcPr>
                </a:tc>
                <a:tc>
                  <a:txBody>
                    <a:bodyPr/>
                    <a:lstStyle/>
                    <a:p>
                      <a:pPr algn="ctr"/>
                      <a:endParaRPr lang="en-US" sz="120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00000"/>
                    </a:solidFill>
                  </a:tcPr>
                </a:tc>
                <a:tc>
                  <a:txBody>
                    <a:bodyPr/>
                    <a:lstStyle/>
                    <a:p>
                      <a:pPr algn="ctr"/>
                      <a:endParaRPr lang="en-US" sz="120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endParaRPr lang="en-US" sz="1200" dirty="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412853893"/>
                  </a:ext>
                </a:extLst>
              </a:tr>
            </a:tbl>
          </a:graphicData>
        </a:graphic>
      </p:graphicFrame>
      <p:grpSp>
        <p:nvGrpSpPr>
          <p:cNvPr id="74" name="グループ化 73">
            <a:extLst>
              <a:ext uri="{FF2B5EF4-FFF2-40B4-BE49-F238E27FC236}">
                <a16:creationId xmlns:a16="http://schemas.microsoft.com/office/drawing/2014/main" id="{8DC93B59-4DB5-C7F6-DFDA-1CE1E7A8D1DF}"/>
              </a:ext>
            </a:extLst>
          </p:cNvPr>
          <p:cNvGrpSpPr/>
          <p:nvPr/>
        </p:nvGrpSpPr>
        <p:grpSpPr>
          <a:xfrm>
            <a:off x="6577193" y="1488297"/>
            <a:ext cx="5239752" cy="1038373"/>
            <a:chOff x="8458722" y="2266679"/>
            <a:chExt cx="6279814" cy="1557560"/>
          </a:xfrm>
        </p:grpSpPr>
        <p:sp>
          <p:nvSpPr>
            <p:cNvPr id="71" name="テキスト ボックス 70">
              <a:extLst>
                <a:ext uri="{FF2B5EF4-FFF2-40B4-BE49-F238E27FC236}">
                  <a16:creationId xmlns:a16="http://schemas.microsoft.com/office/drawing/2014/main" id="{EC3B7DE6-AD7B-04E6-2A4A-089422640EE6}"/>
                </a:ext>
              </a:extLst>
            </p:cNvPr>
            <p:cNvSpPr txBox="1"/>
            <p:nvPr/>
          </p:nvSpPr>
          <p:spPr>
            <a:xfrm>
              <a:off x="8458722" y="2266679"/>
              <a:ext cx="4665787" cy="553998"/>
            </a:xfrm>
            <a:prstGeom prst="rect">
              <a:avLst/>
            </a:prstGeom>
            <a:noFill/>
          </p:spPr>
          <p:txBody>
            <a:bodyPr wrap="square" rtlCol="0">
              <a:spAutoFit/>
            </a:bodyPr>
            <a:lstStyle/>
            <a:p>
              <a:r>
                <a:rPr lang="en-GB" b="1" u="sng"/>
                <a:t>AIMS</a:t>
              </a:r>
              <a:endParaRPr lang="en-US" sz="1467" b="1" u="sng"/>
            </a:p>
          </p:txBody>
        </p:sp>
        <p:sp>
          <p:nvSpPr>
            <p:cNvPr id="73" name="テキスト ボックス 72">
              <a:extLst>
                <a:ext uri="{FF2B5EF4-FFF2-40B4-BE49-F238E27FC236}">
                  <a16:creationId xmlns:a16="http://schemas.microsoft.com/office/drawing/2014/main" id="{36B08159-CC6A-BE89-9CC8-93F04AF0C715}"/>
                </a:ext>
              </a:extLst>
            </p:cNvPr>
            <p:cNvSpPr txBox="1"/>
            <p:nvPr/>
          </p:nvSpPr>
          <p:spPr>
            <a:xfrm>
              <a:off x="8687803" y="2885423"/>
              <a:ext cx="6050733" cy="938816"/>
            </a:xfrm>
            <a:prstGeom prst="rect">
              <a:avLst/>
            </a:prstGeom>
            <a:noFill/>
          </p:spPr>
          <p:txBody>
            <a:bodyPr wrap="square" rtlCol="0">
              <a:spAutoFit/>
            </a:bodyPr>
            <a:lstStyle/>
            <a:p>
              <a:pPr>
                <a:lnSpc>
                  <a:spcPct val="150000"/>
                </a:lnSpc>
              </a:pPr>
              <a:r>
                <a:rPr lang="en-GB" sz="1600" b="1">
                  <a:ea typeface="Times New Roman" panose="02020603050405020304" pitchFamily="18" charset="0"/>
                </a:rPr>
                <a:t>PRIMARY</a:t>
              </a:r>
              <a:r>
                <a:rPr lang="en-GB" sz="1600">
                  <a:ea typeface="Times New Roman" panose="02020603050405020304" pitchFamily="18" charset="0"/>
                </a:rPr>
                <a:t>: Characterize longitudinal postpartum recovery</a:t>
              </a:r>
            </a:p>
            <a:p>
              <a:endParaRPr lang="en-US" sz="1067"/>
            </a:p>
          </p:txBody>
        </p:sp>
      </p:grpSp>
      <p:sp>
        <p:nvSpPr>
          <p:cNvPr id="75" name="正方形/長方形 74">
            <a:extLst>
              <a:ext uri="{FF2B5EF4-FFF2-40B4-BE49-F238E27FC236}">
                <a16:creationId xmlns:a16="http://schemas.microsoft.com/office/drawing/2014/main" id="{62688D64-8A33-CF76-501C-BAA33D1B8253}"/>
              </a:ext>
            </a:extLst>
          </p:cNvPr>
          <p:cNvSpPr/>
          <p:nvPr/>
        </p:nvSpPr>
        <p:spPr>
          <a:xfrm>
            <a:off x="6395999" y="1420656"/>
            <a:ext cx="5602141" cy="474380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正方形/長方形 75">
            <a:extLst>
              <a:ext uri="{FF2B5EF4-FFF2-40B4-BE49-F238E27FC236}">
                <a16:creationId xmlns:a16="http://schemas.microsoft.com/office/drawing/2014/main" id="{1BE852D4-912C-6E13-AF68-1C022B875020}"/>
              </a:ext>
            </a:extLst>
          </p:cNvPr>
          <p:cNvSpPr/>
          <p:nvPr/>
        </p:nvSpPr>
        <p:spPr>
          <a:xfrm>
            <a:off x="193860" y="1411928"/>
            <a:ext cx="5841180" cy="47525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Freeform 3"/>
          <p:cNvSpPr/>
          <p:nvPr/>
        </p:nvSpPr>
        <p:spPr>
          <a:xfrm>
            <a:off x="9870855" y="4834074"/>
            <a:ext cx="2194909" cy="2194909"/>
          </a:xfrm>
          <a:custGeom>
            <a:avLst/>
            <a:gdLst/>
            <a:ahLst/>
            <a:cxnLst/>
            <a:rect l="l" t="t" r="r" b="b"/>
            <a:pathLst>
              <a:path w="3292364" h="3292364">
                <a:moveTo>
                  <a:pt x="0" y="0"/>
                </a:moveTo>
                <a:lnTo>
                  <a:pt x="3292364" y="0"/>
                </a:lnTo>
                <a:lnTo>
                  <a:pt x="3292364" y="3292364"/>
                </a:lnTo>
                <a:lnTo>
                  <a:pt x="0" y="3292364"/>
                </a:lnTo>
                <a:lnTo>
                  <a:pt x="0" y="0"/>
                </a:lnTo>
                <a:close/>
              </a:path>
            </a:pathLst>
          </a:custGeom>
          <a:blipFill>
            <a:blip r:embed="rId5"/>
            <a:stretch>
              <a:fillRect/>
            </a:stretch>
          </a:blipFill>
        </p:spPr>
        <p:txBody>
          <a:bodyPr/>
          <a:lstStyle/>
          <a:p>
            <a:endParaRPr lang="en-US" sz="1200"/>
          </a:p>
        </p:txBody>
      </p:sp>
      <p:pic>
        <p:nvPicPr>
          <p:cNvPr id="4" name="Picture 4" descr="A close-up of a sign&#10;&#10;Description automatically generated">
            <a:extLst>
              <a:ext uri="{FF2B5EF4-FFF2-40B4-BE49-F238E27FC236}">
                <a16:creationId xmlns:a16="http://schemas.microsoft.com/office/drawing/2014/main" id="{3BFF5521-0469-849C-45B2-978101853580}"/>
              </a:ext>
            </a:extLst>
          </p:cNvPr>
          <p:cNvPicPr>
            <a:picLocks noChangeAspect="1"/>
          </p:cNvPicPr>
          <p:nvPr/>
        </p:nvPicPr>
        <p:blipFill>
          <a:blip r:embed="rId6">
            <a:clrChange>
              <a:clrFrom>
                <a:srgbClr val="F8F8F8"/>
              </a:clrFrom>
              <a:clrTo>
                <a:srgbClr val="F8F8F8">
                  <a:alpha val="0"/>
                </a:srgbClr>
              </a:clrTo>
            </a:clrChange>
          </a:blip>
          <a:stretch>
            <a:fillRect/>
          </a:stretch>
        </p:blipFill>
        <p:spPr>
          <a:xfrm>
            <a:off x="10727574" y="103487"/>
            <a:ext cx="1280160" cy="392238"/>
          </a:xfrm>
          <a:prstGeom prst="rect">
            <a:avLst/>
          </a:prstGeom>
        </p:spPr>
      </p:pic>
      <p:pic>
        <p:nvPicPr>
          <p:cNvPr id="5" name="Picture 6" descr="A close-up of a logo&#10;&#10;Description automatically generated">
            <a:extLst>
              <a:ext uri="{FF2B5EF4-FFF2-40B4-BE49-F238E27FC236}">
                <a16:creationId xmlns:a16="http://schemas.microsoft.com/office/drawing/2014/main" id="{F0F7C717-FFA0-6604-D593-955DAA171E1A}"/>
              </a:ext>
            </a:extLst>
          </p:cNvPr>
          <p:cNvPicPr>
            <a:picLocks noChangeAspect="1"/>
          </p:cNvPicPr>
          <p:nvPr/>
        </p:nvPicPr>
        <p:blipFill>
          <a:blip r:embed="rId7">
            <a:clrChange>
              <a:clrFrom>
                <a:srgbClr val="F8F8F8"/>
              </a:clrFrom>
              <a:clrTo>
                <a:srgbClr val="F8F8F8">
                  <a:alpha val="0"/>
                </a:srgbClr>
              </a:clrTo>
            </a:clrChange>
          </a:blip>
          <a:stretch>
            <a:fillRect/>
          </a:stretch>
        </p:blipFill>
        <p:spPr>
          <a:xfrm>
            <a:off x="10718939" y="559450"/>
            <a:ext cx="1279202" cy="341856"/>
          </a:xfrm>
          <a:prstGeom prst="rect">
            <a:avLst/>
          </a:prstGeom>
        </p:spPr>
      </p:pic>
      <p:pic>
        <p:nvPicPr>
          <p:cNvPr id="6" name="Picture 10" descr="A close up of a logo&#10;&#10;Description automatically generated">
            <a:extLst>
              <a:ext uri="{FF2B5EF4-FFF2-40B4-BE49-F238E27FC236}">
                <a16:creationId xmlns:a16="http://schemas.microsoft.com/office/drawing/2014/main" id="{A9C866F1-8C1E-B4CC-8BFB-70593D2671C7}"/>
              </a:ext>
            </a:extLst>
          </p:cNvPr>
          <p:cNvPicPr>
            <a:picLocks noChangeAspect="1"/>
          </p:cNvPicPr>
          <p:nvPr/>
        </p:nvPicPr>
        <p:blipFill>
          <a:blip r:embed="rId8">
            <a:clrChange>
              <a:clrFrom>
                <a:srgbClr val="F5F6F5"/>
              </a:clrFrom>
              <a:clrTo>
                <a:srgbClr val="F5F6F5">
                  <a:alpha val="0"/>
                </a:srgbClr>
              </a:clrTo>
            </a:clrChange>
          </a:blip>
          <a:srcRect t="1" b="3270"/>
          <a:stretch/>
        </p:blipFill>
        <p:spPr>
          <a:xfrm>
            <a:off x="10727574" y="965032"/>
            <a:ext cx="1280160" cy="382027"/>
          </a:xfrm>
          <a:prstGeom prst="rect">
            <a:avLst/>
          </a:prstGeom>
        </p:spPr>
      </p:pic>
      <p:grpSp>
        <p:nvGrpSpPr>
          <p:cNvPr id="19" name="グループ化 18">
            <a:extLst>
              <a:ext uri="{FF2B5EF4-FFF2-40B4-BE49-F238E27FC236}">
                <a16:creationId xmlns:a16="http://schemas.microsoft.com/office/drawing/2014/main" id="{3CA6EC9A-03FB-3C3F-8999-6B073928DA96}"/>
              </a:ext>
            </a:extLst>
          </p:cNvPr>
          <p:cNvGrpSpPr/>
          <p:nvPr/>
        </p:nvGrpSpPr>
        <p:grpSpPr>
          <a:xfrm>
            <a:off x="6617823" y="5128041"/>
            <a:ext cx="3454928" cy="780039"/>
            <a:chOff x="670378" y="4026781"/>
            <a:chExt cx="5099055" cy="1151245"/>
          </a:xfrm>
          <a:solidFill>
            <a:schemeClr val="bg1"/>
          </a:solidFill>
        </p:grpSpPr>
        <p:pic>
          <p:nvPicPr>
            <p:cNvPr id="12" name="グラフィックス 11" descr="フクロウ 単色塗りつぶし">
              <a:extLst>
                <a:ext uri="{FF2B5EF4-FFF2-40B4-BE49-F238E27FC236}">
                  <a16:creationId xmlns:a16="http://schemas.microsoft.com/office/drawing/2014/main" id="{4D79E33A-D1B0-5EC3-763B-2DF4C9E021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89795" y="4098388"/>
              <a:ext cx="1079638" cy="1079638"/>
            </a:xfrm>
            <a:prstGeom prst="rect">
              <a:avLst/>
            </a:prstGeom>
          </p:spPr>
        </p:pic>
        <p:pic>
          <p:nvPicPr>
            <p:cNvPr id="14" name="グラフィックス 13" descr="実行 単色塗りつぶし">
              <a:extLst>
                <a:ext uri="{FF2B5EF4-FFF2-40B4-BE49-F238E27FC236}">
                  <a16:creationId xmlns:a16="http://schemas.microsoft.com/office/drawing/2014/main" id="{EC44A8AA-4DB0-26D2-8F89-FC8DC815ED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0378" y="4026781"/>
              <a:ext cx="1079633" cy="1079634"/>
            </a:xfrm>
            <a:prstGeom prst="rect">
              <a:avLst/>
            </a:prstGeom>
          </p:spPr>
        </p:pic>
        <p:pic>
          <p:nvPicPr>
            <p:cNvPr id="16" name="グラフィックス 15" descr="脳 単色塗りつぶし">
              <a:extLst>
                <a:ext uri="{FF2B5EF4-FFF2-40B4-BE49-F238E27FC236}">
                  <a16:creationId xmlns:a16="http://schemas.microsoft.com/office/drawing/2014/main" id="{E8B47994-A266-1B67-F0D2-257D1E36F9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77965" y="4092893"/>
              <a:ext cx="1079633" cy="1079632"/>
            </a:xfrm>
            <a:prstGeom prst="rect">
              <a:avLst/>
            </a:prstGeom>
          </p:spPr>
        </p:pic>
        <p:pic>
          <p:nvPicPr>
            <p:cNvPr id="18" name="グラフィックス 17" descr="喝采 単色塗りつぶし">
              <a:extLst>
                <a:ext uri="{FF2B5EF4-FFF2-40B4-BE49-F238E27FC236}">
                  <a16:creationId xmlns:a16="http://schemas.microsoft.com/office/drawing/2014/main" id="{834CFB31-B949-4004-0926-F4B5D711AB0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96616" y="4072594"/>
              <a:ext cx="1079636" cy="1079633"/>
            </a:xfrm>
            <a:prstGeom prst="rect">
              <a:avLst/>
            </a:prstGeom>
          </p:spPr>
        </p:pic>
      </p:grpSp>
      <p:graphicFrame>
        <p:nvGraphicFramePr>
          <p:cNvPr id="9" name="表 8">
            <a:extLst>
              <a:ext uri="{FF2B5EF4-FFF2-40B4-BE49-F238E27FC236}">
                <a16:creationId xmlns:a16="http://schemas.microsoft.com/office/drawing/2014/main" id="{10D872CC-9891-2E05-DA05-6CB5E3727153}"/>
              </a:ext>
            </a:extLst>
          </p:cNvPr>
          <p:cNvGraphicFramePr>
            <a:graphicFrameLocks noGrp="1"/>
          </p:cNvGraphicFramePr>
          <p:nvPr>
            <p:extLst>
              <p:ext uri="{D42A27DB-BD31-4B8C-83A1-F6EECF244321}">
                <p14:modId xmlns:p14="http://schemas.microsoft.com/office/powerpoint/2010/main" val="2128797552"/>
              </p:ext>
            </p:extLst>
          </p:nvPr>
        </p:nvGraphicFramePr>
        <p:xfrm>
          <a:off x="341624" y="4274944"/>
          <a:ext cx="5596092" cy="1828800"/>
        </p:xfrm>
        <a:graphic>
          <a:graphicData uri="http://schemas.openxmlformats.org/drawingml/2006/table">
            <a:tbl>
              <a:tblPr firstRow="1" bandRow="1">
                <a:tableStyleId>{5C22544A-7EE6-4342-B048-85BDC9FD1C3A}</a:tableStyleId>
              </a:tblPr>
              <a:tblGrid>
                <a:gridCol w="2706132">
                  <a:extLst>
                    <a:ext uri="{9D8B030D-6E8A-4147-A177-3AD203B41FA5}">
                      <a16:colId xmlns:a16="http://schemas.microsoft.com/office/drawing/2014/main" val="1921333542"/>
                    </a:ext>
                  </a:extLst>
                </a:gridCol>
                <a:gridCol w="1444980">
                  <a:extLst>
                    <a:ext uri="{9D8B030D-6E8A-4147-A177-3AD203B41FA5}">
                      <a16:colId xmlns:a16="http://schemas.microsoft.com/office/drawing/2014/main" val="781642547"/>
                    </a:ext>
                  </a:extLst>
                </a:gridCol>
                <a:gridCol w="1444980">
                  <a:extLst>
                    <a:ext uri="{9D8B030D-6E8A-4147-A177-3AD203B41FA5}">
                      <a16:colId xmlns:a16="http://schemas.microsoft.com/office/drawing/2014/main" val="3959160043"/>
                    </a:ext>
                  </a:extLst>
                </a:gridCol>
              </a:tblGrid>
              <a:tr h="259798">
                <a:tc>
                  <a:txBody>
                    <a:bodyPr/>
                    <a:lstStyle/>
                    <a:p>
                      <a:r>
                        <a:rPr lang="en-GB" sz="1200" dirty="0"/>
                        <a:t>STORK Domain</a:t>
                      </a:r>
                      <a:endParaRPr lang="en-US" sz="1200" dirty="0"/>
                    </a:p>
                  </a:txBody>
                  <a:tcPr/>
                </a:tc>
                <a:tc>
                  <a:txBody>
                    <a:bodyPr/>
                    <a:lstStyle/>
                    <a:p>
                      <a:pPr algn="ctr"/>
                      <a:r>
                        <a:rPr lang="en-GB" sz="1200"/>
                        <a:t>No. of questions</a:t>
                      </a:r>
                      <a:endParaRPr lang="en-US" sz="1200"/>
                    </a:p>
                  </a:txBody>
                  <a:tcPr/>
                </a:tc>
                <a:tc>
                  <a:txBody>
                    <a:bodyPr/>
                    <a:lstStyle/>
                    <a:p>
                      <a:pPr algn="ctr"/>
                      <a:r>
                        <a:rPr lang="en-GB" sz="1200" dirty="0"/>
                        <a:t>Max. score</a:t>
                      </a:r>
                      <a:endParaRPr lang="en-US" sz="1200" dirty="0"/>
                    </a:p>
                  </a:txBody>
                  <a:tcPr/>
                </a:tc>
                <a:extLst>
                  <a:ext uri="{0D108BD9-81ED-4DB2-BD59-A6C34878D82A}">
                    <a16:rowId xmlns:a16="http://schemas.microsoft.com/office/drawing/2014/main" val="1974058321"/>
                  </a:ext>
                </a:extLst>
              </a:tr>
              <a:tr h="259798">
                <a:tc>
                  <a:txBody>
                    <a:bodyPr/>
                    <a:lstStyle/>
                    <a:p>
                      <a:r>
                        <a:rPr lang="en-GB" sz="1200" dirty="0"/>
                        <a:t>         Physical </a:t>
                      </a:r>
                      <a:endParaRPr lang="en-US" sz="1200" dirty="0"/>
                    </a:p>
                  </a:txBody>
                  <a:tcPr/>
                </a:tc>
                <a:tc>
                  <a:txBody>
                    <a:bodyPr/>
                    <a:lstStyle/>
                    <a:p>
                      <a:pPr algn="ctr"/>
                      <a:r>
                        <a:rPr lang="en-GB" sz="1200" dirty="0"/>
                        <a:t>13</a:t>
                      </a:r>
                      <a:endParaRPr lang="en-US" sz="1200" dirty="0"/>
                    </a:p>
                  </a:txBody>
                  <a:tcPr/>
                </a:tc>
                <a:tc>
                  <a:txBody>
                    <a:bodyPr/>
                    <a:lstStyle/>
                    <a:p>
                      <a:pPr algn="ctr"/>
                      <a:r>
                        <a:rPr lang="en-GB" sz="1200"/>
                        <a:t>52</a:t>
                      </a:r>
                      <a:endParaRPr lang="en-US" sz="1200"/>
                    </a:p>
                  </a:txBody>
                  <a:tcPr/>
                </a:tc>
                <a:extLst>
                  <a:ext uri="{0D108BD9-81ED-4DB2-BD59-A6C34878D82A}">
                    <a16:rowId xmlns:a16="http://schemas.microsoft.com/office/drawing/2014/main" val="4293782730"/>
                  </a:ext>
                </a:extLst>
              </a:tr>
              <a:tr h="259798">
                <a:tc>
                  <a:txBody>
                    <a:bodyPr/>
                    <a:lstStyle/>
                    <a:p>
                      <a:r>
                        <a:rPr lang="en-GB" sz="1200" dirty="0"/>
                        <a:t>         Mental &amp; emotional health</a:t>
                      </a:r>
                      <a:endParaRPr lang="en-US" sz="1200" dirty="0"/>
                    </a:p>
                  </a:txBody>
                  <a:tcPr/>
                </a:tc>
                <a:tc>
                  <a:txBody>
                    <a:bodyPr/>
                    <a:lstStyle/>
                    <a:p>
                      <a:pPr algn="ctr"/>
                      <a:r>
                        <a:rPr lang="en-GB" sz="1200" dirty="0"/>
                        <a:t>15</a:t>
                      </a:r>
                      <a:endParaRPr lang="en-US" sz="1200" dirty="0"/>
                    </a:p>
                  </a:txBody>
                  <a:tcPr/>
                </a:tc>
                <a:tc>
                  <a:txBody>
                    <a:bodyPr/>
                    <a:lstStyle/>
                    <a:p>
                      <a:pPr algn="ctr"/>
                      <a:r>
                        <a:rPr lang="en-GB" sz="1200"/>
                        <a:t>60</a:t>
                      </a:r>
                      <a:endParaRPr lang="en-US" sz="1200"/>
                    </a:p>
                  </a:txBody>
                  <a:tcPr/>
                </a:tc>
                <a:extLst>
                  <a:ext uri="{0D108BD9-81ED-4DB2-BD59-A6C34878D82A}">
                    <a16:rowId xmlns:a16="http://schemas.microsoft.com/office/drawing/2014/main" val="2809374118"/>
                  </a:ext>
                </a:extLst>
              </a:tr>
              <a:tr h="432997">
                <a:tc>
                  <a:txBody>
                    <a:bodyPr/>
                    <a:lstStyle/>
                    <a:p>
                      <a:r>
                        <a:rPr lang="en-GB" sz="1200" dirty="0"/>
                        <a:t>         Motherhood experience &amp;         </a:t>
                      </a:r>
                    </a:p>
                    <a:p>
                      <a:r>
                        <a:rPr lang="en-GB" sz="1200" dirty="0"/>
                        <a:t>         social support </a:t>
                      </a:r>
                      <a:endParaRPr lang="en-US" sz="1200" dirty="0"/>
                    </a:p>
                  </a:txBody>
                  <a:tcPr/>
                </a:tc>
                <a:tc>
                  <a:txBody>
                    <a:bodyPr/>
                    <a:lstStyle/>
                    <a:p>
                      <a:pPr algn="ctr"/>
                      <a:r>
                        <a:rPr lang="en-GB" sz="1200"/>
                        <a:t>12</a:t>
                      </a:r>
                      <a:endParaRPr lang="en-US" sz="1200"/>
                    </a:p>
                  </a:txBody>
                  <a:tcPr/>
                </a:tc>
                <a:tc>
                  <a:txBody>
                    <a:bodyPr/>
                    <a:lstStyle/>
                    <a:p>
                      <a:pPr algn="ctr"/>
                      <a:r>
                        <a:rPr lang="en-GB" sz="1200"/>
                        <a:t>48</a:t>
                      </a:r>
                      <a:endParaRPr lang="en-US" sz="1200"/>
                    </a:p>
                  </a:txBody>
                  <a:tcPr/>
                </a:tc>
                <a:extLst>
                  <a:ext uri="{0D108BD9-81ED-4DB2-BD59-A6C34878D82A}">
                    <a16:rowId xmlns:a16="http://schemas.microsoft.com/office/drawing/2014/main" val="655076126"/>
                  </a:ext>
                </a:extLst>
              </a:tr>
              <a:tr h="259798">
                <a:tc>
                  <a:txBody>
                    <a:bodyPr/>
                    <a:lstStyle/>
                    <a:p>
                      <a:r>
                        <a:rPr lang="en-GB" sz="1200" dirty="0"/>
                        <a:t>         Sleep &amp; fatigue</a:t>
                      </a:r>
                      <a:endParaRPr lang="en-US" sz="1200" dirty="0"/>
                    </a:p>
                  </a:txBody>
                  <a:tcPr/>
                </a:tc>
                <a:tc>
                  <a:txBody>
                    <a:bodyPr/>
                    <a:lstStyle/>
                    <a:p>
                      <a:pPr algn="ctr"/>
                      <a:r>
                        <a:rPr lang="en-GB" sz="1200" dirty="0"/>
                        <a:t>7</a:t>
                      </a:r>
                      <a:endParaRPr lang="en-US" sz="1200" dirty="0"/>
                    </a:p>
                  </a:txBody>
                  <a:tcPr/>
                </a:tc>
                <a:tc>
                  <a:txBody>
                    <a:bodyPr/>
                    <a:lstStyle/>
                    <a:p>
                      <a:pPr algn="ctr"/>
                      <a:r>
                        <a:rPr lang="en-GB" sz="1200" dirty="0"/>
                        <a:t>28</a:t>
                      </a:r>
                      <a:endParaRPr lang="en-US" sz="1200" dirty="0"/>
                    </a:p>
                  </a:txBody>
                  <a:tcPr/>
                </a:tc>
                <a:extLst>
                  <a:ext uri="{0D108BD9-81ED-4DB2-BD59-A6C34878D82A}">
                    <a16:rowId xmlns:a16="http://schemas.microsoft.com/office/drawing/2014/main" val="1658634342"/>
                  </a:ext>
                </a:extLst>
              </a:tr>
              <a:tr h="268013">
                <a:tc>
                  <a:txBody>
                    <a:bodyPr/>
                    <a:lstStyle/>
                    <a:p>
                      <a:r>
                        <a:rPr lang="en-GB" sz="1200" b="1" dirty="0"/>
                        <a:t>Total</a:t>
                      </a:r>
                      <a:endParaRPr lang="en-US" sz="1200" b="1" dirty="0"/>
                    </a:p>
                  </a:txBody>
                  <a:tcPr/>
                </a:tc>
                <a:tc>
                  <a:txBody>
                    <a:bodyPr/>
                    <a:lstStyle/>
                    <a:p>
                      <a:pPr algn="ctr"/>
                      <a:r>
                        <a:rPr lang="en-GB" sz="1200" b="1" dirty="0"/>
                        <a:t>47</a:t>
                      </a:r>
                      <a:endParaRPr lang="en-US" sz="1200" b="1" dirty="0"/>
                    </a:p>
                  </a:txBody>
                  <a:tcPr/>
                </a:tc>
                <a:tc>
                  <a:txBody>
                    <a:bodyPr/>
                    <a:lstStyle/>
                    <a:p>
                      <a:pPr algn="ctr"/>
                      <a:r>
                        <a:rPr lang="en-GB" sz="1200" b="1" dirty="0"/>
                        <a:t>188</a:t>
                      </a:r>
                      <a:endParaRPr lang="en-US" sz="1200" b="1" dirty="0"/>
                    </a:p>
                  </a:txBody>
                  <a:tcPr/>
                </a:tc>
                <a:extLst>
                  <a:ext uri="{0D108BD9-81ED-4DB2-BD59-A6C34878D82A}">
                    <a16:rowId xmlns:a16="http://schemas.microsoft.com/office/drawing/2014/main" val="1794289079"/>
                  </a:ext>
                </a:extLst>
              </a:tr>
            </a:tbl>
          </a:graphicData>
        </a:graphic>
      </p:graphicFrame>
      <p:sp>
        <p:nvSpPr>
          <p:cNvPr id="10" name="テキスト ボックス 9">
            <a:extLst>
              <a:ext uri="{FF2B5EF4-FFF2-40B4-BE49-F238E27FC236}">
                <a16:creationId xmlns:a16="http://schemas.microsoft.com/office/drawing/2014/main" id="{EB576C45-948E-3A76-1FCB-BFF7E29A45BD}"/>
              </a:ext>
            </a:extLst>
          </p:cNvPr>
          <p:cNvSpPr txBox="1"/>
          <p:nvPr/>
        </p:nvSpPr>
        <p:spPr>
          <a:xfrm>
            <a:off x="366446" y="3636242"/>
            <a:ext cx="5496008" cy="677108"/>
          </a:xfrm>
          <a:prstGeom prst="rect">
            <a:avLst/>
          </a:prstGeom>
          <a:noFill/>
        </p:spPr>
        <p:txBody>
          <a:bodyPr wrap="square" rtlCol="0">
            <a:spAutoFit/>
          </a:bodyPr>
          <a:lstStyle/>
          <a:p>
            <a:pPr algn="ctr">
              <a:lnSpc>
                <a:spcPct val="150000"/>
              </a:lnSpc>
            </a:pPr>
            <a:r>
              <a:rPr lang="en-US" sz="1600" kern="0" dirty="0" err="1">
                <a:ea typeface="Times New Roman" panose="02020603050405020304" pitchFamily="18" charset="0"/>
              </a:rPr>
              <a:t>STanford</a:t>
            </a:r>
            <a:r>
              <a:rPr lang="en-US" sz="1600" kern="0" dirty="0">
                <a:ea typeface="Times New Roman" panose="02020603050405020304" pitchFamily="18" charset="0"/>
              </a:rPr>
              <a:t> Obstetric Recovery </a:t>
            </a:r>
            <a:r>
              <a:rPr lang="en-US" sz="1600" kern="0" dirty="0" err="1">
                <a:ea typeface="Times New Roman" panose="02020603050405020304" pitchFamily="18" charset="0"/>
              </a:rPr>
              <a:t>checKlist</a:t>
            </a:r>
            <a:r>
              <a:rPr lang="en-US" sz="1600" kern="0" dirty="0">
                <a:ea typeface="Times New Roman" panose="02020603050405020304" pitchFamily="18" charset="0"/>
              </a:rPr>
              <a:t> (STORK)</a:t>
            </a:r>
            <a:endParaRPr lang="en-US" sz="800" kern="0" dirty="0">
              <a:ea typeface="Times New Roman" panose="02020603050405020304" pitchFamily="18" charset="0"/>
            </a:endParaRPr>
          </a:p>
          <a:p>
            <a:r>
              <a:rPr lang="en-US" sz="1400" kern="0" dirty="0">
                <a:ea typeface="Times New Roman" panose="02020603050405020304" pitchFamily="18" charset="0"/>
              </a:rPr>
              <a:t>Patient reported outcome measure: 47 questions, 5 response options</a:t>
            </a:r>
          </a:p>
        </p:txBody>
      </p:sp>
      <p:sp>
        <p:nvSpPr>
          <p:cNvPr id="11" name="テキスト ボックス 10">
            <a:extLst>
              <a:ext uri="{FF2B5EF4-FFF2-40B4-BE49-F238E27FC236}">
                <a16:creationId xmlns:a16="http://schemas.microsoft.com/office/drawing/2014/main" id="{E465B113-5A1D-DA1D-786D-E67CECE1C3BB}"/>
              </a:ext>
            </a:extLst>
          </p:cNvPr>
          <p:cNvSpPr txBox="1"/>
          <p:nvPr/>
        </p:nvSpPr>
        <p:spPr>
          <a:xfrm>
            <a:off x="6755486" y="2396932"/>
            <a:ext cx="5239752" cy="2233174"/>
          </a:xfrm>
          <a:prstGeom prst="rect">
            <a:avLst/>
          </a:prstGeom>
          <a:noFill/>
        </p:spPr>
        <p:txBody>
          <a:bodyPr wrap="square" rtlCol="0">
            <a:spAutoFit/>
          </a:bodyPr>
          <a:lstStyle/>
          <a:p>
            <a:pPr>
              <a:lnSpc>
                <a:spcPct val="150000"/>
              </a:lnSpc>
            </a:pPr>
            <a:r>
              <a:rPr lang="en-GB" sz="1600" b="1">
                <a:ea typeface="Times New Roman" panose="02020603050405020304" pitchFamily="18" charset="0"/>
              </a:rPr>
              <a:t>SECONDARY</a:t>
            </a:r>
            <a:r>
              <a:rPr lang="en-GB" sz="1600">
                <a:ea typeface="Times New Roman" panose="02020603050405020304" pitchFamily="18" charset="0"/>
              </a:rPr>
              <a:t>: </a:t>
            </a:r>
          </a:p>
          <a:p>
            <a:pPr lvl="1">
              <a:lnSpc>
                <a:spcPct val="150000"/>
              </a:lnSpc>
              <a:buFont typeface="Arial" panose="020B0604020202020204" pitchFamily="34" charset="0"/>
              <a:buChar char="•"/>
            </a:pPr>
            <a:r>
              <a:rPr lang="en-GB" sz="1600">
                <a:ea typeface="Times New Roman" panose="02020603050405020304" pitchFamily="18" charset="0"/>
              </a:rPr>
              <a:t>Profile recovery for each domain</a:t>
            </a:r>
          </a:p>
          <a:p>
            <a:pPr lvl="1">
              <a:lnSpc>
                <a:spcPct val="150000"/>
              </a:lnSpc>
              <a:buFont typeface="Arial" panose="020B0604020202020204" pitchFamily="34" charset="0"/>
              <a:buChar char="•"/>
            </a:pPr>
            <a:r>
              <a:rPr lang="en-GB" sz="1600">
                <a:ea typeface="Times New Roman" panose="02020603050405020304" pitchFamily="18" charset="0"/>
              </a:rPr>
              <a:t>Compare delivery modes </a:t>
            </a:r>
          </a:p>
          <a:p>
            <a:pPr lvl="1">
              <a:lnSpc>
                <a:spcPct val="150000"/>
              </a:lnSpc>
              <a:buFont typeface="Arial" panose="020B0604020202020204" pitchFamily="34" charset="0"/>
              <a:buChar char="•"/>
            </a:pPr>
            <a:r>
              <a:rPr lang="en-GB" sz="1600">
                <a:ea typeface="Times New Roman" panose="02020603050405020304" pitchFamily="18" charset="0"/>
              </a:rPr>
              <a:t>Compare parity</a:t>
            </a:r>
          </a:p>
          <a:p>
            <a:pPr lvl="1">
              <a:lnSpc>
                <a:spcPct val="150000"/>
              </a:lnSpc>
              <a:buFont typeface="Arial" panose="020B0604020202020204" pitchFamily="34" charset="0"/>
              <a:buChar char="•"/>
            </a:pPr>
            <a:r>
              <a:rPr lang="en-GB" sz="1600">
                <a:ea typeface="Times New Roman" panose="02020603050405020304" pitchFamily="18" charset="0"/>
              </a:rPr>
              <a:t>Compare domains </a:t>
            </a:r>
            <a:r>
              <a:rPr lang="en-US" sz="1600">
                <a:ea typeface="Times New Roman" panose="02020603050405020304" pitchFamily="18" charset="0"/>
              </a:rPr>
              <a:t>between best and worst scores </a:t>
            </a:r>
          </a:p>
          <a:p>
            <a:endParaRPr lang="en-US"/>
          </a:p>
        </p:txBody>
      </p:sp>
      <p:sp>
        <p:nvSpPr>
          <p:cNvPr id="7" name="TextBox 6">
            <a:extLst>
              <a:ext uri="{FF2B5EF4-FFF2-40B4-BE49-F238E27FC236}">
                <a16:creationId xmlns:a16="http://schemas.microsoft.com/office/drawing/2014/main" id="{3050E639-FAEF-ABC0-6854-E8076A35349D}"/>
              </a:ext>
            </a:extLst>
          </p:cNvPr>
          <p:cNvSpPr txBox="1"/>
          <p:nvPr/>
        </p:nvSpPr>
        <p:spPr>
          <a:xfrm>
            <a:off x="193859" y="6234545"/>
            <a:ext cx="9676996" cy="600164"/>
          </a:xfrm>
          <a:prstGeom prst="rect">
            <a:avLst/>
          </a:prstGeom>
          <a:noFill/>
        </p:spPr>
        <p:txBody>
          <a:bodyPr wrap="square" rtlCol="0">
            <a:spAutoFit/>
          </a:bodyPr>
          <a:lstStyle/>
          <a:p>
            <a:r>
              <a:rPr lang="en-US" sz="1100" i="1">
                <a:solidFill>
                  <a:schemeClr val="bg1"/>
                </a:solidFill>
              </a:rPr>
              <a:t>Sultan et al. JAMA Network Open.2025. In Press</a:t>
            </a:r>
          </a:p>
          <a:p>
            <a:pPr algn="l"/>
            <a:r>
              <a:rPr lang="en-GB" sz="1100" i="1">
                <a:solidFill>
                  <a:schemeClr val="bg1"/>
                </a:solidFill>
                <a:ea typeface="Times New Roman" panose="02020603050405020304" pitchFamily="18" charset="0"/>
              </a:rPr>
              <a:t>Trost et al. Pregnancy-Related Deaths: Data From Maternal Mortality Review Committees in 36 US States, 2017-2019. CDC. 2022.</a:t>
            </a:r>
            <a:endParaRPr lang="en-US" sz="1100" i="1">
              <a:solidFill>
                <a:schemeClr val="bg1"/>
              </a:solidFill>
              <a:ea typeface="Times New Roman" panose="02020603050405020304" pitchFamily="18" charset="0"/>
            </a:endParaRPr>
          </a:p>
          <a:p>
            <a:pPr algn="l"/>
            <a:r>
              <a:rPr lang="en-GB" sz="1100" i="1" err="1">
                <a:solidFill>
                  <a:schemeClr val="bg1"/>
                </a:solidFill>
                <a:ea typeface="Times New Roman" panose="02020603050405020304" pitchFamily="18" charset="0"/>
              </a:rPr>
              <a:t>Hoyert</a:t>
            </a:r>
            <a:r>
              <a:rPr lang="en-GB" sz="1100" i="1">
                <a:solidFill>
                  <a:schemeClr val="bg1"/>
                </a:solidFill>
                <a:ea typeface="Times New Roman" panose="02020603050405020304" pitchFamily="18" charset="0"/>
              </a:rPr>
              <a:t> DL. Health E-Stat: Maternal Mortality Rates in the United States, 2022.; 2024. </a:t>
            </a:r>
            <a:endParaRPr lang="en-US" sz="1100" i="1">
              <a:solidFill>
                <a:schemeClr val="bg1"/>
              </a:solidFill>
            </a:endParaRPr>
          </a:p>
        </p:txBody>
      </p:sp>
      <p:grpSp>
        <p:nvGrpSpPr>
          <p:cNvPr id="17" name="グループ化 16">
            <a:extLst>
              <a:ext uri="{FF2B5EF4-FFF2-40B4-BE49-F238E27FC236}">
                <a16:creationId xmlns:a16="http://schemas.microsoft.com/office/drawing/2014/main" id="{9A115B70-F0DC-F4E3-AB51-81EAEC69A24C}"/>
              </a:ext>
            </a:extLst>
          </p:cNvPr>
          <p:cNvGrpSpPr/>
          <p:nvPr/>
        </p:nvGrpSpPr>
        <p:grpSpPr>
          <a:xfrm>
            <a:off x="411836" y="4550455"/>
            <a:ext cx="270329" cy="271329"/>
            <a:chOff x="1008579" y="4392739"/>
            <a:chExt cx="304032" cy="305156"/>
          </a:xfrm>
        </p:grpSpPr>
        <p:sp>
          <p:nvSpPr>
            <p:cNvPr id="15" name="楕円 14">
              <a:extLst>
                <a:ext uri="{FF2B5EF4-FFF2-40B4-BE49-F238E27FC236}">
                  <a16:creationId xmlns:a16="http://schemas.microsoft.com/office/drawing/2014/main" id="{CC7EF33C-12FC-0020-3C80-B76FFF6FBE21}"/>
                </a:ext>
              </a:extLst>
            </p:cNvPr>
            <p:cNvSpPr/>
            <p:nvPr/>
          </p:nvSpPr>
          <p:spPr>
            <a:xfrm>
              <a:off x="1014376" y="4392739"/>
              <a:ext cx="298235" cy="298235"/>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グラフィックス 12" descr="実行 単色塗りつぶし">
              <a:extLst>
                <a:ext uri="{FF2B5EF4-FFF2-40B4-BE49-F238E27FC236}">
                  <a16:creationId xmlns:a16="http://schemas.microsoft.com/office/drawing/2014/main" id="{B43A1040-7F07-B2EB-3719-6F2B1E5A4A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8579" y="4400656"/>
              <a:ext cx="297240" cy="297239"/>
            </a:xfrm>
            <a:prstGeom prst="rect">
              <a:avLst/>
            </a:prstGeom>
          </p:spPr>
        </p:pic>
      </p:grpSp>
      <p:sp>
        <p:nvSpPr>
          <p:cNvPr id="22" name="楕円 21">
            <a:extLst>
              <a:ext uri="{FF2B5EF4-FFF2-40B4-BE49-F238E27FC236}">
                <a16:creationId xmlns:a16="http://schemas.microsoft.com/office/drawing/2014/main" id="{38F2C131-E020-E6A5-4A76-A93B9DFCC261}"/>
              </a:ext>
            </a:extLst>
          </p:cNvPr>
          <p:cNvSpPr/>
          <p:nvPr/>
        </p:nvSpPr>
        <p:spPr>
          <a:xfrm>
            <a:off x="407817" y="4834725"/>
            <a:ext cx="278367" cy="278367"/>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グラフィックス 19" descr="脳 単色塗りつぶし">
            <a:extLst>
              <a:ext uri="{FF2B5EF4-FFF2-40B4-BE49-F238E27FC236}">
                <a16:creationId xmlns:a16="http://schemas.microsoft.com/office/drawing/2014/main" id="{AC4E8936-4C65-B873-750E-1CCF6E83DB5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7816" y="4840821"/>
            <a:ext cx="278368" cy="278367"/>
          </a:xfrm>
          <a:prstGeom prst="rect">
            <a:avLst/>
          </a:prstGeom>
        </p:spPr>
      </p:pic>
      <p:sp>
        <p:nvSpPr>
          <p:cNvPr id="25" name="楕円 24">
            <a:extLst>
              <a:ext uri="{FF2B5EF4-FFF2-40B4-BE49-F238E27FC236}">
                <a16:creationId xmlns:a16="http://schemas.microsoft.com/office/drawing/2014/main" id="{33AF566C-87BD-2BD8-1229-25FEF632AAD9}"/>
              </a:ext>
            </a:extLst>
          </p:cNvPr>
          <p:cNvSpPr/>
          <p:nvPr/>
        </p:nvSpPr>
        <p:spPr>
          <a:xfrm>
            <a:off x="407817" y="5191579"/>
            <a:ext cx="278367" cy="278367"/>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グラフィックス 23" descr="喝采 単色塗りつぶし">
            <a:extLst>
              <a:ext uri="{FF2B5EF4-FFF2-40B4-BE49-F238E27FC236}">
                <a16:creationId xmlns:a16="http://schemas.microsoft.com/office/drawing/2014/main" id="{C60E3E13-7351-104D-E34A-724F83272DE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8871" y="5217698"/>
            <a:ext cx="256258" cy="256256"/>
          </a:xfrm>
          <a:prstGeom prst="rect">
            <a:avLst/>
          </a:prstGeom>
        </p:spPr>
      </p:pic>
      <p:sp>
        <p:nvSpPr>
          <p:cNvPr id="27" name="楕円 26">
            <a:extLst>
              <a:ext uri="{FF2B5EF4-FFF2-40B4-BE49-F238E27FC236}">
                <a16:creationId xmlns:a16="http://schemas.microsoft.com/office/drawing/2014/main" id="{7EB7E856-8E15-1CDD-8807-F5A81DA2E982}"/>
              </a:ext>
            </a:extLst>
          </p:cNvPr>
          <p:cNvSpPr/>
          <p:nvPr/>
        </p:nvSpPr>
        <p:spPr>
          <a:xfrm>
            <a:off x="407816" y="5556264"/>
            <a:ext cx="278367" cy="278367"/>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グラフィックス 25" descr="フクロウ 単色塗りつぶし">
            <a:extLst>
              <a:ext uri="{FF2B5EF4-FFF2-40B4-BE49-F238E27FC236}">
                <a16:creationId xmlns:a16="http://schemas.microsoft.com/office/drawing/2014/main" id="{6C25D1FE-4271-E209-E3D7-E6647C421C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179" y="5574892"/>
            <a:ext cx="241109" cy="2411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9" grpId="0"/>
      <p:bldP spid="63" grpId="0"/>
      <p:bldP spid="75" grpId="0" animBg="1"/>
      <p:bldP spid="76" grpId="0" animBg="1"/>
      <p:bldP spid="10" grpId="0"/>
      <p:bldP spid="11" grpId="0"/>
      <p:bldP spid="22" grpId="0" animBg="1"/>
      <p:bldP spid="25"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649" y="6047117"/>
            <a:ext cx="12338649" cy="2092715"/>
          </a:xfrm>
          <a:custGeom>
            <a:avLst/>
            <a:gdLst/>
            <a:ahLst/>
            <a:cxnLst/>
            <a:rect l="l" t="t" r="r" b="b"/>
            <a:pathLst>
              <a:path w="19031690" h="3164019">
                <a:moveTo>
                  <a:pt x="0" y="0"/>
                </a:moveTo>
                <a:lnTo>
                  <a:pt x="19031690" y="0"/>
                </a:lnTo>
                <a:lnTo>
                  <a:pt x="19031690" y="3164018"/>
                </a:lnTo>
                <a:lnTo>
                  <a:pt x="0" y="3164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 name="Freeform 3"/>
          <p:cNvSpPr/>
          <p:nvPr/>
        </p:nvSpPr>
        <p:spPr>
          <a:xfrm>
            <a:off x="0" y="4808319"/>
            <a:ext cx="2194909" cy="2194909"/>
          </a:xfrm>
          <a:custGeom>
            <a:avLst/>
            <a:gdLst/>
            <a:ahLst/>
            <a:cxnLst/>
            <a:rect l="l" t="t" r="r" b="b"/>
            <a:pathLst>
              <a:path w="3292364" h="3292364">
                <a:moveTo>
                  <a:pt x="0" y="0"/>
                </a:moveTo>
                <a:lnTo>
                  <a:pt x="3292364" y="0"/>
                </a:lnTo>
                <a:lnTo>
                  <a:pt x="3292364" y="3292364"/>
                </a:lnTo>
                <a:lnTo>
                  <a:pt x="0" y="3292364"/>
                </a:lnTo>
                <a:lnTo>
                  <a:pt x="0" y="0"/>
                </a:lnTo>
                <a:close/>
              </a:path>
            </a:pathLst>
          </a:custGeom>
          <a:blipFill>
            <a:blip r:embed="rId5"/>
            <a:stretch>
              <a:fillRect/>
            </a:stretch>
          </a:blipFill>
        </p:spPr>
        <p:txBody>
          <a:bodyPr/>
          <a:lstStyle/>
          <a:p>
            <a:endParaRPr lang="en-US" sz="1200"/>
          </a:p>
        </p:txBody>
      </p:sp>
      <p:cxnSp>
        <p:nvCxnSpPr>
          <p:cNvPr id="4" name="Google Shape;192;p64">
            <a:extLst>
              <a:ext uri="{FF2B5EF4-FFF2-40B4-BE49-F238E27FC236}">
                <a16:creationId xmlns:a16="http://schemas.microsoft.com/office/drawing/2014/main" id="{274A5799-3757-1107-A35C-F2665FD4458B}"/>
              </a:ext>
            </a:extLst>
          </p:cNvPr>
          <p:cNvCxnSpPr>
            <a:cxnSpLocks/>
          </p:cNvCxnSpPr>
          <p:nvPr/>
        </p:nvCxnSpPr>
        <p:spPr>
          <a:xfrm>
            <a:off x="3126200" y="1948543"/>
            <a:ext cx="3372805" cy="38516"/>
          </a:xfrm>
          <a:prstGeom prst="straightConnector1">
            <a:avLst/>
          </a:prstGeom>
          <a:noFill/>
          <a:ln w="19050" cap="flat" cmpd="sng">
            <a:solidFill>
              <a:schemeClr val="lt1"/>
            </a:solidFill>
            <a:prstDash val="dot"/>
            <a:round/>
            <a:headEnd type="none" w="med" len="med"/>
            <a:tailEnd type="none" w="med" len="med"/>
          </a:ln>
        </p:spPr>
      </p:cxnSp>
      <p:sp>
        <p:nvSpPr>
          <p:cNvPr id="21" name="タイトル 1">
            <a:extLst>
              <a:ext uri="{FF2B5EF4-FFF2-40B4-BE49-F238E27FC236}">
                <a16:creationId xmlns:a16="http://schemas.microsoft.com/office/drawing/2014/main" id="{607AAAD8-8601-EE0C-9E79-4C0EEFD58243}"/>
              </a:ext>
            </a:extLst>
          </p:cNvPr>
          <p:cNvSpPr txBox="1">
            <a:spLocks/>
          </p:cNvSpPr>
          <p:nvPr/>
        </p:nvSpPr>
        <p:spPr>
          <a:xfrm>
            <a:off x="213530" y="272935"/>
            <a:ext cx="12192000" cy="669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933" b="1" u="sng"/>
              <a:t>Methods</a:t>
            </a:r>
            <a:endParaRPr lang="en-US" sz="4000">
              <a:solidFill>
                <a:schemeClr val="tx2">
                  <a:lumMod val="75000"/>
                </a:schemeClr>
              </a:solidFill>
            </a:endParaRPr>
          </a:p>
        </p:txBody>
      </p:sp>
      <p:grpSp>
        <p:nvGrpSpPr>
          <p:cNvPr id="50" name="グループ化 49">
            <a:extLst>
              <a:ext uri="{FF2B5EF4-FFF2-40B4-BE49-F238E27FC236}">
                <a16:creationId xmlns:a16="http://schemas.microsoft.com/office/drawing/2014/main" id="{4945ECC4-CFC4-9544-0A8F-E3CA84D88821}"/>
              </a:ext>
            </a:extLst>
          </p:cNvPr>
          <p:cNvGrpSpPr/>
          <p:nvPr/>
        </p:nvGrpSpPr>
        <p:grpSpPr>
          <a:xfrm>
            <a:off x="191706" y="921080"/>
            <a:ext cx="12614597" cy="1371600"/>
            <a:chOff x="213530" y="921080"/>
            <a:chExt cx="12614597" cy="1371600"/>
          </a:xfrm>
        </p:grpSpPr>
        <p:sp>
          <p:nvSpPr>
            <p:cNvPr id="24" name="正方形/長方形 23">
              <a:extLst>
                <a:ext uri="{FF2B5EF4-FFF2-40B4-BE49-F238E27FC236}">
                  <a16:creationId xmlns:a16="http://schemas.microsoft.com/office/drawing/2014/main" id="{B3715D62-2840-EF52-EE5B-553224057A1F}"/>
                </a:ext>
              </a:extLst>
            </p:cNvPr>
            <p:cNvSpPr/>
            <p:nvPr/>
          </p:nvSpPr>
          <p:spPr>
            <a:xfrm>
              <a:off x="213530" y="921080"/>
              <a:ext cx="11764940" cy="1371600"/>
            </a:xfrm>
            <a:prstGeom prst="rect">
              <a:avLst/>
            </a:prstGeom>
            <a:noFill/>
            <a:ln>
              <a:solidFill>
                <a:schemeClr val="accent1">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グループ化 41">
              <a:extLst>
                <a:ext uri="{FF2B5EF4-FFF2-40B4-BE49-F238E27FC236}">
                  <a16:creationId xmlns:a16="http://schemas.microsoft.com/office/drawing/2014/main" id="{DD8F0AF9-6BF7-0901-1CC0-DEB3137612CB}"/>
                </a:ext>
              </a:extLst>
            </p:cNvPr>
            <p:cNvGrpSpPr/>
            <p:nvPr/>
          </p:nvGrpSpPr>
          <p:grpSpPr>
            <a:xfrm>
              <a:off x="4538857" y="1152877"/>
              <a:ext cx="3844521" cy="914400"/>
              <a:chOff x="3927879" y="1042413"/>
              <a:chExt cx="3893252" cy="914400"/>
            </a:xfrm>
          </p:grpSpPr>
          <p:sp>
            <p:nvSpPr>
              <p:cNvPr id="18" name="Google Shape;233;p65">
                <a:extLst>
                  <a:ext uri="{FF2B5EF4-FFF2-40B4-BE49-F238E27FC236}">
                    <a16:creationId xmlns:a16="http://schemas.microsoft.com/office/drawing/2014/main" id="{1F8571C9-53A8-D737-2483-18ABD64B4FC1}"/>
                  </a:ext>
                </a:extLst>
              </p:cNvPr>
              <p:cNvSpPr txBox="1"/>
              <p:nvPr/>
            </p:nvSpPr>
            <p:spPr>
              <a:xfrm>
                <a:off x="4842280" y="1042413"/>
                <a:ext cx="2978851" cy="861754"/>
              </a:xfrm>
              <a:prstGeom prst="rect">
                <a:avLst/>
              </a:prstGeom>
              <a:noFill/>
              <a:ln>
                <a:noFill/>
              </a:ln>
            </p:spPr>
            <p:txBody>
              <a:bodyPr spcFirstLastPara="1" wrap="square" lIns="60950" tIns="60950" rIns="60950" bIns="60950" anchor="t" anchorCtr="0">
                <a:spAutoFit/>
              </a:bodyPr>
              <a:lstStyle/>
              <a:p>
                <a:r>
                  <a:rPr lang="en-US" sz="1600" b="1">
                    <a:ea typeface="Heebo"/>
                    <a:cs typeface="Heebo"/>
                    <a:sym typeface="Heebo"/>
                  </a:rPr>
                  <a:t>STRATEGY</a:t>
                </a:r>
              </a:p>
              <a:p>
                <a:r>
                  <a:rPr lang="en-US" sz="1600">
                    <a:ea typeface="Heebo"/>
                    <a:cs typeface="Heebo"/>
                    <a:sym typeface="Heebo"/>
                  </a:rPr>
                  <a:t>IRB approval</a:t>
                </a:r>
              </a:p>
              <a:p>
                <a:r>
                  <a:rPr lang="en-US" sz="1600">
                    <a:ea typeface="Heebo"/>
                    <a:cs typeface="Heebo"/>
                    <a:sym typeface="Heebo"/>
                  </a:rPr>
                  <a:t>300 completed 6-week responses</a:t>
                </a:r>
                <a:endParaRPr sz="1600">
                  <a:ea typeface="Heebo"/>
                  <a:cs typeface="Heebo"/>
                  <a:sym typeface="Heebo"/>
                </a:endParaRPr>
              </a:p>
            </p:txBody>
          </p:sp>
          <p:pic>
            <p:nvPicPr>
              <p:cNvPr id="20" name="グラフィックス 19" descr="頭の中の脳 単色塗りつぶし">
                <a:extLst>
                  <a:ext uri="{FF2B5EF4-FFF2-40B4-BE49-F238E27FC236}">
                    <a16:creationId xmlns:a16="http://schemas.microsoft.com/office/drawing/2014/main" id="{28A5CFE3-92F4-CA7F-7241-DACCE08759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27879" y="1042413"/>
                <a:ext cx="914400" cy="914400"/>
              </a:xfrm>
              <a:prstGeom prst="rect">
                <a:avLst/>
              </a:prstGeom>
            </p:spPr>
          </p:pic>
        </p:grpSp>
        <p:grpSp>
          <p:nvGrpSpPr>
            <p:cNvPr id="43" name="グループ化 42">
              <a:extLst>
                <a:ext uri="{FF2B5EF4-FFF2-40B4-BE49-F238E27FC236}">
                  <a16:creationId xmlns:a16="http://schemas.microsoft.com/office/drawing/2014/main" id="{7D0D0AF6-EB94-8301-B5E9-01BE647CD9F2}"/>
                </a:ext>
              </a:extLst>
            </p:cNvPr>
            <p:cNvGrpSpPr/>
            <p:nvPr/>
          </p:nvGrpSpPr>
          <p:grpSpPr>
            <a:xfrm>
              <a:off x="8969360" y="1111333"/>
              <a:ext cx="3858767" cy="914400"/>
              <a:chOff x="8464457" y="976897"/>
              <a:chExt cx="3858767" cy="914400"/>
            </a:xfrm>
          </p:grpSpPr>
          <p:sp>
            <p:nvSpPr>
              <p:cNvPr id="11" name="Google Shape;230;p65">
                <a:extLst>
                  <a:ext uri="{FF2B5EF4-FFF2-40B4-BE49-F238E27FC236}">
                    <a16:creationId xmlns:a16="http://schemas.microsoft.com/office/drawing/2014/main" id="{2390C1A8-02E0-5438-3CA8-C94F830A31C4}"/>
                  </a:ext>
                </a:extLst>
              </p:cNvPr>
              <p:cNvSpPr txBox="1"/>
              <p:nvPr/>
            </p:nvSpPr>
            <p:spPr>
              <a:xfrm>
                <a:off x="9378856" y="992137"/>
                <a:ext cx="2944368" cy="861754"/>
              </a:xfrm>
              <a:prstGeom prst="rect">
                <a:avLst/>
              </a:prstGeom>
              <a:noFill/>
              <a:ln>
                <a:noFill/>
              </a:ln>
            </p:spPr>
            <p:txBody>
              <a:bodyPr spcFirstLastPara="1" wrap="square" lIns="60950" tIns="60950" rIns="60950" bIns="60950" anchor="t" anchorCtr="0">
                <a:spAutoFit/>
              </a:bodyPr>
              <a:lstStyle/>
              <a:p>
                <a:r>
                  <a:rPr lang="en-US" sz="1600" b="1">
                    <a:ea typeface="Heebo"/>
                    <a:cs typeface="Heebo"/>
                    <a:sym typeface="Heebo"/>
                  </a:rPr>
                  <a:t>INCLUSION</a:t>
                </a:r>
                <a:br>
                  <a:rPr lang="en-US" sz="1600">
                    <a:ea typeface="Heebo"/>
                    <a:cs typeface="Heebo"/>
                    <a:sym typeface="Heebo"/>
                  </a:rPr>
                </a:br>
                <a:r>
                  <a:rPr lang="en-US" sz="1600">
                    <a:ea typeface="Heebo"/>
                    <a:cs typeface="Heebo"/>
                    <a:sym typeface="Heebo"/>
                  </a:rPr>
                  <a:t>English-speaking </a:t>
                </a:r>
              </a:p>
              <a:p>
                <a:r>
                  <a:rPr lang="en-US" sz="1600">
                    <a:ea typeface="Heebo"/>
                    <a:cs typeface="Heebo"/>
                    <a:sym typeface="Heebo"/>
                  </a:rPr>
                  <a:t>Live fetus</a:t>
                </a:r>
                <a:endParaRPr sz="1600">
                  <a:ea typeface="Heebo"/>
                  <a:cs typeface="Heebo"/>
                  <a:sym typeface="Heebo"/>
                </a:endParaRPr>
              </a:p>
            </p:txBody>
          </p:sp>
          <p:pic>
            <p:nvPicPr>
              <p:cNvPr id="32" name="グラフィックス 31" descr="チェックリスト 単色塗りつぶし">
                <a:extLst>
                  <a:ext uri="{FF2B5EF4-FFF2-40B4-BE49-F238E27FC236}">
                    <a16:creationId xmlns:a16="http://schemas.microsoft.com/office/drawing/2014/main" id="{6F22FB2A-848A-C1CB-9582-1FE607B990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64457" y="976897"/>
                <a:ext cx="914400" cy="914400"/>
              </a:xfrm>
              <a:prstGeom prst="rect">
                <a:avLst/>
              </a:prstGeom>
            </p:spPr>
          </p:pic>
        </p:grpSp>
        <p:grpSp>
          <p:nvGrpSpPr>
            <p:cNvPr id="41" name="グループ化 40">
              <a:extLst>
                <a:ext uri="{FF2B5EF4-FFF2-40B4-BE49-F238E27FC236}">
                  <a16:creationId xmlns:a16="http://schemas.microsoft.com/office/drawing/2014/main" id="{DAD6DCF2-3BF9-3777-52D9-F26F7CC71D51}"/>
                </a:ext>
              </a:extLst>
            </p:cNvPr>
            <p:cNvGrpSpPr/>
            <p:nvPr/>
          </p:nvGrpSpPr>
          <p:grpSpPr>
            <a:xfrm>
              <a:off x="286895" y="1056090"/>
              <a:ext cx="3858767" cy="1107975"/>
              <a:chOff x="97354" y="1042413"/>
              <a:chExt cx="3858767" cy="1107975"/>
            </a:xfrm>
          </p:grpSpPr>
          <p:sp>
            <p:nvSpPr>
              <p:cNvPr id="7" name="Google Shape;223;p65">
                <a:extLst>
                  <a:ext uri="{FF2B5EF4-FFF2-40B4-BE49-F238E27FC236}">
                    <a16:creationId xmlns:a16="http://schemas.microsoft.com/office/drawing/2014/main" id="{C35933F4-8912-2533-BA85-1E18F1EF4289}"/>
                  </a:ext>
                </a:extLst>
              </p:cNvPr>
              <p:cNvSpPr txBox="1"/>
              <p:nvPr/>
            </p:nvSpPr>
            <p:spPr>
              <a:xfrm>
                <a:off x="1011753" y="1042413"/>
                <a:ext cx="2944368" cy="1107975"/>
              </a:xfrm>
              <a:prstGeom prst="rect">
                <a:avLst/>
              </a:prstGeom>
              <a:noFill/>
              <a:ln>
                <a:noFill/>
              </a:ln>
            </p:spPr>
            <p:txBody>
              <a:bodyPr spcFirstLastPara="1" wrap="square" lIns="60950" tIns="60950" rIns="60950" bIns="60950" anchor="t" anchorCtr="0">
                <a:spAutoFit/>
              </a:bodyPr>
              <a:lstStyle/>
              <a:p>
                <a:r>
                  <a:rPr lang="en-US" sz="1600" b="1">
                    <a:ea typeface="Heebo"/>
                    <a:cs typeface="Heebo"/>
                    <a:sym typeface="Heebo"/>
                  </a:rPr>
                  <a:t>SITES</a:t>
                </a:r>
              </a:p>
              <a:p>
                <a:r>
                  <a:rPr lang="en-US" sz="1600">
                    <a:ea typeface="Heebo"/>
                    <a:cs typeface="Heebo"/>
                    <a:sym typeface="Heebo"/>
                  </a:rPr>
                  <a:t>Stanford University</a:t>
                </a:r>
              </a:p>
              <a:p>
                <a:r>
                  <a:rPr lang="en-US" sz="1600">
                    <a:ea typeface="Heebo"/>
                    <a:cs typeface="Heebo"/>
                    <a:sym typeface="Heebo"/>
                  </a:rPr>
                  <a:t>Brigham &amp; Women’s Hospital Northwestern University </a:t>
                </a:r>
                <a:endParaRPr sz="1600">
                  <a:ea typeface="Heebo"/>
                  <a:cs typeface="Heebo"/>
                  <a:sym typeface="Heebo"/>
                </a:endParaRPr>
              </a:p>
            </p:txBody>
          </p:sp>
          <p:pic>
            <p:nvPicPr>
              <p:cNvPr id="36" name="グラフィックス 35" descr="地球: 南北アメリカ 単色塗りつぶし">
                <a:extLst>
                  <a:ext uri="{FF2B5EF4-FFF2-40B4-BE49-F238E27FC236}">
                    <a16:creationId xmlns:a16="http://schemas.microsoft.com/office/drawing/2014/main" id="{A0D8C664-D269-F0B1-A465-C43C1906B1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354" y="1042413"/>
                <a:ext cx="914400" cy="914400"/>
              </a:xfrm>
              <a:prstGeom prst="rect">
                <a:avLst/>
              </a:prstGeom>
            </p:spPr>
          </p:pic>
        </p:grpSp>
      </p:grpSp>
      <p:grpSp>
        <p:nvGrpSpPr>
          <p:cNvPr id="49" name="グループ化 48">
            <a:extLst>
              <a:ext uri="{FF2B5EF4-FFF2-40B4-BE49-F238E27FC236}">
                <a16:creationId xmlns:a16="http://schemas.microsoft.com/office/drawing/2014/main" id="{471B1BE2-DE8F-1465-1D31-C74C24439623}"/>
              </a:ext>
            </a:extLst>
          </p:cNvPr>
          <p:cNvGrpSpPr/>
          <p:nvPr/>
        </p:nvGrpSpPr>
        <p:grpSpPr>
          <a:xfrm>
            <a:off x="190466" y="2610765"/>
            <a:ext cx="9805073" cy="1371600"/>
            <a:chOff x="192574" y="2425799"/>
            <a:chExt cx="9805073" cy="1371600"/>
          </a:xfrm>
        </p:grpSpPr>
        <p:sp>
          <p:nvSpPr>
            <p:cNvPr id="29" name="正方形/長方形 28">
              <a:extLst>
                <a:ext uri="{FF2B5EF4-FFF2-40B4-BE49-F238E27FC236}">
                  <a16:creationId xmlns:a16="http://schemas.microsoft.com/office/drawing/2014/main" id="{C5828CA3-FED1-B362-FA43-435F3FAF7B6A}"/>
                </a:ext>
              </a:extLst>
            </p:cNvPr>
            <p:cNvSpPr/>
            <p:nvPr/>
          </p:nvSpPr>
          <p:spPr>
            <a:xfrm>
              <a:off x="192574" y="2425799"/>
              <a:ext cx="9805073" cy="1371600"/>
            </a:xfrm>
            <a:prstGeom prst="rect">
              <a:avLst/>
            </a:prstGeom>
            <a:noFill/>
            <a:ln>
              <a:solidFill>
                <a:schemeClr val="accent1">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グループ化 45">
              <a:extLst>
                <a:ext uri="{FF2B5EF4-FFF2-40B4-BE49-F238E27FC236}">
                  <a16:creationId xmlns:a16="http://schemas.microsoft.com/office/drawing/2014/main" id="{00900223-7855-45B2-C356-D6D7D47A2496}"/>
                </a:ext>
              </a:extLst>
            </p:cNvPr>
            <p:cNvGrpSpPr/>
            <p:nvPr/>
          </p:nvGrpSpPr>
          <p:grpSpPr>
            <a:xfrm>
              <a:off x="5293301" y="2627849"/>
              <a:ext cx="4559487" cy="914400"/>
              <a:chOff x="4385623" y="2519092"/>
              <a:chExt cx="4559487" cy="914400"/>
            </a:xfrm>
          </p:grpSpPr>
          <p:sp>
            <p:nvSpPr>
              <p:cNvPr id="17" name="Google Shape;236;p65">
                <a:extLst>
                  <a:ext uri="{FF2B5EF4-FFF2-40B4-BE49-F238E27FC236}">
                    <a16:creationId xmlns:a16="http://schemas.microsoft.com/office/drawing/2014/main" id="{3ADE51F0-8D5C-A2E3-8A88-0CB8EC26F3B4}"/>
                  </a:ext>
                </a:extLst>
              </p:cNvPr>
              <p:cNvSpPr txBox="1"/>
              <p:nvPr/>
            </p:nvSpPr>
            <p:spPr>
              <a:xfrm>
                <a:off x="5300023" y="2533802"/>
                <a:ext cx="3645087" cy="861754"/>
              </a:xfrm>
              <a:prstGeom prst="rect">
                <a:avLst/>
              </a:prstGeom>
              <a:noFill/>
              <a:ln>
                <a:noFill/>
              </a:ln>
            </p:spPr>
            <p:txBody>
              <a:bodyPr spcFirstLastPara="1" wrap="square" lIns="60950" tIns="60950" rIns="60950" bIns="60950" anchor="t" anchorCtr="0">
                <a:spAutoFit/>
              </a:bodyPr>
              <a:lstStyle/>
              <a:p>
                <a:r>
                  <a:rPr lang="en-US" sz="1600" b="1">
                    <a:ea typeface="Heebo"/>
                    <a:cs typeface="Heebo"/>
                    <a:sym typeface="Heebo"/>
                  </a:rPr>
                  <a:t>OUTCOMES</a:t>
                </a:r>
                <a:br>
                  <a:rPr lang="en-US" sz="1600">
                    <a:ea typeface="Heebo"/>
                    <a:cs typeface="Heebo"/>
                    <a:sym typeface="Heebo"/>
                  </a:rPr>
                </a:br>
                <a:r>
                  <a:rPr lang="en-US" sz="1600">
                    <a:ea typeface="Heebo"/>
                    <a:cs typeface="Heebo"/>
                    <a:sym typeface="Heebo"/>
                  </a:rPr>
                  <a:t>Descriptive summaries of STORK scores</a:t>
                </a:r>
              </a:p>
              <a:p>
                <a:r>
                  <a:rPr lang="en-US" sz="1600">
                    <a:ea typeface="Heebo"/>
                    <a:cs typeface="Heebo"/>
                    <a:sym typeface="Heebo"/>
                  </a:rPr>
                  <a:t>Individual domain STORK scores</a:t>
                </a:r>
              </a:p>
            </p:txBody>
          </p:sp>
          <p:pic>
            <p:nvPicPr>
              <p:cNvPr id="34" name="グラフィックス 33" descr="日毎カレンダー 単色塗りつぶし">
                <a:extLst>
                  <a:ext uri="{FF2B5EF4-FFF2-40B4-BE49-F238E27FC236}">
                    <a16:creationId xmlns:a16="http://schemas.microsoft.com/office/drawing/2014/main" id="{602C5C2E-9C58-78E0-4FF6-4B168BEB422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85623" y="2519092"/>
                <a:ext cx="914400" cy="914400"/>
              </a:xfrm>
              <a:prstGeom prst="rect">
                <a:avLst/>
              </a:prstGeom>
            </p:spPr>
          </p:pic>
        </p:grpSp>
        <p:grpSp>
          <p:nvGrpSpPr>
            <p:cNvPr id="45" name="グループ化 44">
              <a:extLst>
                <a:ext uri="{FF2B5EF4-FFF2-40B4-BE49-F238E27FC236}">
                  <a16:creationId xmlns:a16="http://schemas.microsoft.com/office/drawing/2014/main" id="{808F2570-8974-BF3A-4EFD-5437A2684B70}"/>
                </a:ext>
              </a:extLst>
            </p:cNvPr>
            <p:cNvGrpSpPr/>
            <p:nvPr/>
          </p:nvGrpSpPr>
          <p:grpSpPr>
            <a:xfrm>
              <a:off x="565186" y="2548081"/>
              <a:ext cx="4835583" cy="1107975"/>
              <a:chOff x="180998" y="2434914"/>
              <a:chExt cx="4835583" cy="1107975"/>
            </a:xfrm>
          </p:grpSpPr>
          <p:sp>
            <p:nvSpPr>
              <p:cNvPr id="14" name="Google Shape;233;p65">
                <a:extLst>
                  <a:ext uri="{FF2B5EF4-FFF2-40B4-BE49-F238E27FC236}">
                    <a16:creationId xmlns:a16="http://schemas.microsoft.com/office/drawing/2014/main" id="{CC0BFF85-51F1-8F57-F6A7-5AE0ECF2C1A7}"/>
                  </a:ext>
                </a:extLst>
              </p:cNvPr>
              <p:cNvSpPr txBox="1"/>
              <p:nvPr/>
            </p:nvSpPr>
            <p:spPr>
              <a:xfrm>
                <a:off x="1095398" y="2434914"/>
                <a:ext cx="3921183" cy="1107975"/>
              </a:xfrm>
              <a:prstGeom prst="rect">
                <a:avLst/>
              </a:prstGeom>
              <a:noFill/>
              <a:ln>
                <a:noFill/>
              </a:ln>
            </p:spPr>
            <p:txBody>
              <a:bodyPr spcFirstLastPara="1" wrap="square" lIns="60950" tIns="60950" rIns="60950" bIns="60950" anchor="t" anchorCtr="0">
                <a:spAutoFit/>
              </a:bodyPr>
              <a:lstStyle/>
              <a:p>
                <a:r>
                  <a:rPr lang="en-US" sz="1600" b="1">
                    <a:ea typeface="Heebo"/>
                    <a:cs typeface="Heebo"/>
                    <a:sym typeface="Heebo"/>
                  </a:rPr>
                  <a:t>DATA</a:t>
                </a:r>
                <a:br>
                  <a:rPr lang="en-US" sz="1600">
                    <a:ea typeface="Heebo"/>
                    <a:cs typeface="Heebo"/>
                    <a:sym typeface="Heebo"/>
                  </a:rPr>
                </a:br>
                <a:r>
                  <a:rPr lang="en-US" sz="1600">
                    <a:ea typeface="Heebo"/>
                    <a:cs typeface="Heebo"/>
                    <a:sym typeface="Heebo"/>
                  </a:rPr>
                  <a:t>Patients completed STORK:</a:t>
                </a:r>
              </a:p>
              <a:p>
                <a:pPr marL="114306" indent="-114306">
                  <a:buFont typeface="Arial" panose="020B0604020202020204" pitchFamily="34" charset="0"/>
                  <a:buChar char="•"/>
                </a:pPr>
                <a:r>
                  <a:rPr lang="en-US" sz="1600">
                    <a:ea typeface="Heebo"/>
                    <a:cs typeface="Heebo"/>
                    <a:sym typeface="Heebo"/>
                  </a:rPr>
                  <a:t>Inpatient, 2, 6, &amp; 12 weeks postpartum</a:t>
                </a:r>
              </a:p>
              <a:p>
                <a:pPr marL="114306" indent="-114306">
                  <a:buFont typeface="Arial" panose="020B0604020202020204" pitchFamily="34" charset="0"/>
                  <a:buChar char="•"/>
                </a:pPr>
                <a:r>
                  <a:rPr lang="en-US" sz="1600">
                    <a:ea typeface="Heebo"/>
                    <a:cs typeface="Heebo"/>
                    <a:sym typeface="Heebo"/>
                  </a:rPr>
                  <a:t>Demographic, obstetric, medical variables</a:t>
                </a:r>
              </a:p>
            </p:txBody>
          </p:sp>
          <p:pic>
            <p:nvPicPr>
              <p:cNvPr id="38" name="グラフィックス 37" descr="指紋 単色塗りつぶし">
                <a:extLst>
                  <a:ext uri="{FF2B5EF4-FFF2-40B4-BE49-F238E27FC236}">
                    <a16:creationId xmlns:a16="http://schemas.microsoft.com/office/drawing/2014/main" id="{0CD3D132-ABBC-88A3-C53D-DDFB5806AEC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0998" y="2504364"/>
                <a:ext cx="914400" cy="914400"/>
              </a:xfrm>
              <a:prstGeom prst="rect">
                <a:avLst/>
              </a:prstGeom>
            </p:spPr>
          </p:pic>
        </p:grpSp>
      </p:grpSp>
      <p:grpSp>
        <p:nvGrpSpPr>
          <p:cNvPr id="48" name="グループ化 47">
            <a:extLst>
              <a:ext uri="{FF2B5EF4-FFF2-40B4-BE49-F238E27FC236}">
                <a16:creationId xmlns:a16="http://schemas.microsoft.com/office/drawing/2014/main" id="{1F4B3D5F-CDD5-386C-8923-BB9172F77424}"/>
              </a:ext>
            </a:extLst>
          </p:cNvPr>
          <p:cNvGrpSpPr/>
          <p:nvPr/>
        </p:nvGrpSpPr>
        <p:grpSpPr>
          <a:xfrm>
            <a:off x="2473172" y="4232846"/>
            <a:ext cx="7522367" cy="1371600"/>
            <a:chOff x="1817226" y="4090037"/>
            <a:chExt cx="7522367" cy="1371600"/>
          </a:xfrm>
        </p:grpSpPr>
        <p:sp>
          <p:nvSpPr>
            <p:cNvPr id="30" name="正方形/長方形 29">
              <a:extLst>
                <a:ext uri="{FF2B5EF4-FFF2-40B4-BE49-F238E27FC236}">
                  <a16:creationId xmlns:a16="http://schemas.microsoft.com/office/drawing/2014/main" id="{6D341188-A920-8483-9145-A3D99FB4AE5D}"/>
                </a:ext>
              </a:extLst>
            </p:cNvPr>
            <p:cNvSpPr/>
            <p:nvPr/>
          </p:nvSpPr>
          <p:spPr>
            <a:xfrm>
              <a:off x="1817226" y="4090037"/>
              <a:ext cx="7522367" cy="1371600"/>
            </a:xfrm>
            <a:prstGeom prst="rect">
              <a:avLst/>
            </a:prstGeom>
            <a:noFill/>
            <a:ln>
              <a:solidFill>
                <a:schemeClr val="accent1">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グループ化 46">
              <a:extLst>
                <a:ext uri="{FF2B5EF4-FFF2-40B4-BE49-F238E27FC236}">
                  <a16:creationId xmlns:a16="http://schemas.microsoft.com/office/drawing/2014/main" id="{9D57AE22-C0B0-BD2F-FB6B-10B0DA44B20F}"/>
                </a:ext>
              </a:extLst>
            </p:cNvPr>
            <p:cNvGrpSpPr/>
            <p:nvPr/>
          </p:nvGrpSpPr>
          <p:grpSpPr>
            <a:xfrm>
              <a:off x="2143827" y="4237228"/>
              <a:ext cx="6940993" cy="1077218"/>
              <a:chOff x="2343620" y="4217106"/>
              <a:chExt cx="6940993" cy="1077218"/>
            </a:xfrm>
          </p:grpSpPr>
          <p:sp>
            <p:nvSpPr>
              <p:cNvPr id="23" name="テキスト ボックス 22">
                <a:extLst>
                  <a:ext uri="{FF2B5EF4-FFF2-40B4-BE49-F238E27FC236}">
                    <a16:creationId xmlns:a16="http://schemas.microsoft.com/office/drawing/2014/main" id="{CF4347BB-715A-FA78-B0E1-3983A6A43D56}"/>
                  </a:ext>
                </a:extLst>
              </p:cNvPr>
              <p:cNvSpPr txBox="1"/>
              <p:nvPr/>
            </p:nvSpPr>
            <p:spPr>
              <a:xfrm>
                <a:off x="3258020" y="4217106"/>
                <a:ext cx="6026593" cy="1077218"/>
              </a:xfrm>
              <a:prstGeom prst="rect">
                <a:avLst/>
              </a:prstGeom>
              <a:noFill/>
            </p:spPr>
            <p:txBody>
              <a:bodyPr wrap="square" rtlCol="0">
                <a:spAutoFit/>
              </a:bodyPr>
              <a:lstStyle/>
              <a:p>
                <a:r>
                  <a:rPr lang="en-GB" sz="1600" b="1" dirty="0"/>
                  <a:t>ANALYSIS</a:t>
                </a:r>
              </a:p>
              <a:p>
                <a:pPr marL="190510" indent="-190510">
                  <a:buFont typeface="Arial" panose="020B0604020202020204" pitchFamily="34" charset="0"/>
                  <a:buChar char="•"/>
                </a:pPr>
                <a:r>
                  <a:rPr lang="en-US" sz="1600" dirty="0">
                    <a:ea typeface="Times New Roman" panose="02020603050405020304" pitchFamily="18" charset="0"/>
                  </a:rPr>
                  <a:t>Categorical variables: Chi-square test or Fishers’ exact test</a:t>
                </a:r>
              </a:p>
              <a:p>
                <a:pPr marL="190510" indent="-190510">
                  <a:buFont typeface="Arial" panose="020B0604020202020204" pitchFamily="34" charset="0"/>
                  <a:buChar char="•"/>
                </a:pPr>
                <a:r>
                  <a:rPr lang="en-US" sz="1600" dirty="0">
                    <a:ea typeface="Times New Roman" panose="02020603050405020304" pitchFamily="18" charset="0"/>
                  </a:rPr>
                  <a:t>Continuous variables: One-way ANOVA or Kruskal–Wallis test </a:t>
                </a:r>
              </a:p>
              <a:p>
                <a:pPr marL="190510" indent="-190510">
                  <a:buFont typeface="Arial" panose="020B0604020202020204" pitchFamily="34" charset="0"/>
                  <a:buChar char="•"/>
                </a:pPr>
                <a:r>
                  <a:rPr lang="en-US" sz="1600" dirty="0">
                    <a:ea typeface="Times New Roman" panose="02020603050405020304" pitchFamily="18" charset="0"/>
                  </a:rPr>
                  <a:t>Mixed linear effect model to compare mean STORK score over time</a:t>
                </a:r>
                <a:endParaRPr lang="en-US" sz="1600" b="1" dirty="0"/>
              </a:p>
            </p:txBody>
          </p:sp>
          <p:pic>
            <p:nvPicPr>
              <p:cNvPr id="25" name="グラフィックス 24" descr="環状の矢印 単色塗りつぶし">
                <a:extLst>
                  <a:ext uri="{FF2B5EF4-FFF2-40B4-BE49-F238E27FC236}">
                    <a16:creationId xmlns:a16="http://schemas.microsoft.com/office/drawing/2014/main" id="{C5C2183F-E802-5015-B527-6818900793E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956411" y="4247263"/>
                <a:ext cx="246886" cy="358612"/>
              </a:xfrm>
              <a:prstGeom prst="rect">
                <a:avLst/>
              </a:prstGeom>
            </p:spPr>
          </p:pic>
          <p:pic>
            <p:nvPicPr>
              <p:cNvPr id="40" name="グラフィックス 39" descr="統計 単色塗りつぶし">
                <a:extLst>
                  <a:ext uri="{FF2B5EF4-FFF2-40B4-BE49-F238E27FC236}">
                    <a16:creationId xmlns:a16="http://schemas.microsoft.com/office/drawing/2014/main" id="{8762CE92-5ACD-C8E7-45EE-109BEA39272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343620" y="4328379"/>
                <a:ext cx="914400" cy="914400"/>
              </a:xfrm>
              <a:prstGeom prst="rect">
                <a:avLst/>
              </a:prstGeom>
            </p:spPr>
          </p:pic>
        </p:grpSp>
      </p:grpSp>
      <p:graphicFrame>
        <p:nvGraphicFramePr>
          <p:cNvPr id="5" name="表 4">
            <a:extLst>
              <a:ext uri="{FF2B5EF4-FFF2-40B4-BE49-F238E27FC236}">
                <a16:creationId xmlns:a16="http://schemas.microsoft.com/office/drawing/2014/main" id="{D34AF9AE-6FDE-5849-9B9C-FEA6AC1616C9}"/>
              </a:ext>
            </a:extLst>
          </p:cNvPr>
          <p:cNvGraphicFramePr>
            <a:graphicFrameLocks noGrp="1"/>
          </p:cNvGraphicFramePr>
          <p:nvPr/>
        </p:nvGraphicFramePr>
        <p:xfrm>
          <a:off x="10149992" y="2609675"/>
          <a:ext cx="1825768" cy="1451954"/>
        </p:xfrm>
        <a:graphic>
          <a:graphicData uri="http://schemas.openxmlformats.org/drawingml/2006/table">
            <a:tbl>
              <a:tblPr firstRow="1" bandRow="1">
                <a:tableStyleId>{5C22544A-7EE6-4342-B048-85BDC9FD1C3A}</a:tableStyleId>
              </a:tblPr>
              <a:tblGrid>
                <a:gridCol w="912884">
                  <a:extLst>
                    <a:ext uri="{9D8B030D-6E8A-4147-A177-3AD203B41FA5}">
                      <a16:colId xmlns:a16="http://schemas.microsoft.com/office/drawing/2014/main" val="1921333542"/>
                    </a:ext>
                  </a:extLst>
                </a:gridCol>
                <a:gridCol w="912884">
                  <a:extLst>
                    <a:ext uri="{9D8B030D-6E8A-4147-A177-3AD203B41FA5}">
                      <a16:colId xmlns:a16="http://schemas.microsoft.com/office/drawing/2014/main" val="2420330226"/>
                    </a:ext>
                  </a:extLst>
                </a:gridCol>
              </a:tblGrid>
              <a:tr h="694508">
                <a:tc>
                  <a:txBody>
                    <a:bodyPr/>
                    <a:lstStyle/>
                    <a:p>
                      <a:pPr algn="ctr"/>
                      <a:r>
                        <a:rPr lang="en-GB" sz="1200"/>
                        <a:t>Physical</a:t>
                      </a:r>
                      <a:endParaRPr lang="en-US" sz="1200"/>
                    </a:p>
                  </a:txBody>
                  <a:tcPr marL="41304" marR="41304" marT="20652" marB="2065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tc>
                  <a:txBody>
                    <a:bodyPr/>
                    <a:lstStyle/>
                    <a:p>
                      <a:pPr algn="ctr"/>
                      <a:r>
                        <a:rPr lang="en-GB" sz="1200"/>
                        <a:t>Mental &amp; Emotional Health</a:t>
                      </a:r>
                      <a:endParaRPr lang="en-US" sz="1200"/>
                    </a:p>
                  </a:txBody>
                  <a:tcPr marL="41304" marR="41304" marT="20652" marB="2065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974058321"/>
                  </a:ext>
                </a:extLst>
              </a:tr>
              <a:tr h="757446">
                <a:tc>
                  <a:txBody>
                    <a:bodyPr/>
                    <a:lstStyle/>
                    <a:p>
                      <a:pPr algn="ctr"/>
                      <a:endParaRPr lang="en-US" sz="120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7030A0"/>
                    </a:solidFill>
                  </a:tcPr>
                </a:tc>
                <a:tc>
                  <a:txBody>
                    <a:bodyPr/>
                    <a:lstStyle/>
                    <a:p>
                      <a:pPr algn="ctr"/>
                      <a:endParaRPr lang="en-US" sz="120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412853893"/>
                  </a:ext>
                </a:extLst>
              </a:tr>
            </a:tbl>
          </a:graphicData>
        </a:graphic>
      </p:graphicFrame>
      <p:grpSp>
        <p:nvGrpSpPr>
          <p:cNvPr id="6" name="グループ化 5">
            <a:extLst>
              <a:ext uri="{FF2B5EF4-FFF2-40B4-BE49-F238E27FC236}">
                <a16:creationId xmlns:a16="http://schemas.microsoft.com/office/drawing/2014/main" id="{065E3E93-9C46-6171-A3AC-754B90741B1F}"/>
              </a:ext>
            </a:extLst>
          </p:cNvPr>
          <p:cNvGrpSpPr/>
          <p:nvPr/>
        </p:nvGrpSpPr>
        <p:grpSpPr>
          <a:xfrm>
            <a:off x="10271307" y="3264763"/>
            <a:ext cx="1617491" cy="776312"/>
            <a:chOff x="670378" y="4026781"/>
            <a:chExt cx="2387220" cy="1145744"/>
          </a:xfrm>
          <a:solidFill>
            <a:schemeClr val="bg1"/>
          </a:solidFill>
        </p:grpSpPr>
        <p:pic>
          <p:nvPicPr>
            <p:cNvPr id="9" name="グラフィックス 8" descr="実行 単色塗りつぶし">
              <a:extLst>
                <a:ext uri="{FF2B5EF4-FFF2-40B4-BE49-F238E27FC236}">
                  <a16:creationId xmlns:a16="http://schemas.microsoft.com/office/drawing/2014/main" id="{39C033E9-BFF2-802B-0646-57815F36815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70378" y="4026781"/>
              <a:ext cx="1079633" cy="1079634"/>
            </a:xfrm>
            <a:prstGeom prst="rect">
              <a:avLst/>
            </a:prstGeom>
          </p:spPr>
        </p:pic>
        <p:pic>
          <p:nvPicPr>
            <p:cNvPr id="10" name="グラフィックス 9" descr="脳 単色塗りつぶし">
              <a:extLst>
                <a:ext uri="{FF2B5EF4-FFF2-40B4-BE49-F238E27FC236}">
                  <a16:creationId xmlns:a16="http://schemas.microsoft.com/office/drawing/2014/main" id="{AFE1940F-4B9F-53EC-0552-777F3CDD6E6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7965" y="4092893"/>
              <a:ext cx="1079633" cy="1079632"/>
            </a:xfrm>
            <a:prstGeom prst="rect">
              <a:avLst/>
            </a:prstGeom>
          </p:spPr>
        </p:pic>
      </p:grpSp>
      <p:graphicFrame>
        <p:nvGraphicFramePr>
          <p:cNvPr id="13" name="表 12">
            <a:extLst>
              <a:ext uri="{FF2B5EF4-FFF2-40B4-BE49-F238E27FC236}">
                <a16:creationId xmlns:a16="http://schemas.microsoft.com/office/drawing/2014/main" id="{1EB0B43B-293F-D876-BB64-3C37092DEBDB}"/>
              </a:ext>
            </a:extLst>
          </p:cNvPr>
          <p:cNvGraphicFramePr>
            <a:graphicFrameLocks noGrp="1"/>
          </p:cNvGraphicFramePr>
          <p:nvPr/>
        </p:nvGraphicFramePr>
        <p:xfrm>
          <a:off x="10149992" y="4050271"/>
          <a:ext cx="1825768" cy="1565443"/>
        </p:xfrm>
        <a:graphic>
          <a:graphicData uri="http://schemas.openxmlformats.org/drawingml/2006/table">
            <a:tbl>
              <a:tblPr firstRow="1" bandRow="1">
                <a:tableStyleId>{5C22544A-7EE6-4342-B048-85BDC9FD1C3A}</a:tableStyleId>
              </a:tblPr>
              <a:tblGrid>
                <a:gridCol w="912884">
                  <a:extLst>
                    <a:ext uri="{9D8B030D-6E8A-4147-A177-3AD203B41FA5}">
                      <a16:colId xmlns:a16="http://schemas.microsoft.com/office/drawing/2014/main" val="781642547"/>
                    </a:ext>
                  </a:extLst>
                </a:gridCol>
                <a:gridCol w="912884">
                  <a:extLst>
                    <a:ext uri="{9D8B030D-6E8A-4147-A177-3AD203B41FA5}">
                      <a16:colId xmlns:a16="http://schemas.microsoft.com/office/drawing/2014/main" val="3959160043"/>
                    </a:ext>
                  </a:extLst>
                </a:gridCol>
              </a:tblGrid>
              <a:tr h="726759">
                <a:tc>
                  <a:txBody>
                    <a:bodyPr/>
                    <a:lstStyle/>
                    <a:p>
                      <a:pPr algn="ctr"/>
                      <a:r>
                        <a:rPr lang="en-GB" sz="1200"/>
                        <a:t>Motherhood experience &amp; Social support</a:t>
                      </a:r>
                      <a:endParaRPr lang="en-US" sz="1200"/>
                    </a:p>
                  </a:txBody>
                  <a:tcPr marL="41304" marR="41304" marT="20652" marB="2065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en-GB" sz="1200"/>
                        <a:t>Sleep &amp; Fatigue</a:t>
                      </a:r>
                      <a:endParaRPr lang="en-US" sz="1200"/>
                    </a:p>
                  </a:txBody>
                  <a:tcPr marL="41304" marR="41304" marT="20652" marB="2065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974058321"/>
                  </a:ext>
                </a:extLst>
              </a:tr>
              <a:tr h="792619">
                <a:tc>
                  <a:txBody>
                    <a:bodyPr/>
                    <a:lstStyle/>
                    <a:p>
                      <a:pPr algn="ctr"/>
                      <a:endParaRPr lang="en-US" sz="120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endParaRPr lang="en-US" sz="120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412853893"/>
                  </a:ext>
                </a:extLst>
              </a:tr>
            </a:tbl>
          </a:graphicData>
        </a:graphic>
      </p:graphicFrame>
      <p:grpSp>
        <p:nvGrpSpPr>
          <p:cNvPr id="15" name="グループ化 14">
            <a:extLst>
              <a:ext uri="{FF2B5EF4-FFF2-40B4-BE49-F238E27FC236}">
                <a16:creationId xmlns:a16="http://schemas.microsoft.com/office/drawing/2014/main" id="{647F355A-F707-6D70-03C4-50CD2F2628D8}"/>
              </a:ext>
            </a:extLst>
          </p:cNvPr>
          <p:cNvGrpSpPr/>
          <p:nvPr/>
        </p:nvGrpSpPr>
        <p:grpSpPr>
          <a:xfrm>
            <a:off x="10225132" y="4838414"/>
            <a:ext cx="1675488" cy="748998"/>
            <a:chOff x="3296616" y="4072594"/>
            <a:chExt cx="2472817" cy="1105432"/>
          </a:xfrm>
          <a:solidFill>
            <a:schemeClr val="bg1"/>
          </a:solidFill>
        </p:grpSpPr>
        <p:pic>
          <p:nvPicPr>
            <p:cNvPr id="16" name="グラフィックス 15" descr="フクロウ 単色塗りつぶし">
              <a:extLst>
                <a:ext uri="{FF2B5EF4-FFF2-40B4-BE49-F238E27FC236}">
                  <a16:creationId xmlns:a16="http://schemas.microsoft.com/office/drawing/2014/main" id="{8D7D6C99-CD52-5A24-D563-C63FB7DCF46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689795" y="4098388"/>
              <a:ext cx="1079638" cy="1079638"/>
            </a:xfrm>
            <a:prstGeom prst="rect">
              <a:avLst/>
            </a:prstGeom>
          </p:spPr>
        </p:pic>
        <p:pic>
          <p:nvPicPr>
            <p:cNvPr id="26" name="グラフィックス 25" descr="喝采 単色塗りつぶし">
              <a:extLst>
                <a:ext uri="{FF2B5EF4-FFF2-40B4-BE49-F238E27FC236}">
                  <a16:creationId xmlns:a16="http://schemas.microsoft.com/office/drawing/2014/main" id="{E2A8FD1E-A281-532B-5CF9-0E49EEAAF9B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296616" y="4072594"/>
              <a:ext cx="1079636" cy="107963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A0E4C-36E6-AB64-D126-25C9F8E1E2F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701B7C-0744-C21E-208E-0EC7CD93217C}"/>
              </a:ext>
            </a:extLst>
          </p:cNvPr>
          <p:cNvSpPr/>
          <p:nvPr/>
        </p:nvSpPr>
        <p:spPr>
          <a:xfrm>
            <a:off x="-203200" y="6019928"/>
            <a:ext cx="12395200" cy="2120031"/>
          </a:xfrm>
          <a:custGeom>
            <a:avLst/>
            <a:gdLst/>
            <a:ahLst/>
            <a:cxnLst/>
            <a:rect l="l" t="t" r="r" b="b"/>
            <a:pathLst>
              <a:path w="19031690" h="3164019">
                <a:moveTo>
                  <a:pt x="0" y="0"/>
                </a:moveTo>
                <a:lnTo>
                  <a:pt x="19031690" y="0"/>
                </a:lnTo>
                <a:lnTo>
                  <a:pt x="19031690" y="3164018"/>
                </a:lnTo>
                <a:lnTo>
                  <a:pt x="0" y="3164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1" name="タイトル 1">
            <a:extLst>
              <a:ext uri="{FF2B5EF4-FFF2-40B4-BE49-F238E27FC236}">
                <a16:creationId xmlns:a16="http://schemas.microsoft.com/office/drawing/2014/main" id="{423B7BD2-CC4A-E4C5-B102-4D5A1C207A3F}"/>
              </a:ext>
            </a:extLst>
          </p:cNvPr>
          <p:cNvSpPr txBox="1">
            <a:spLocks/>
          </p:cNvSpPr>
          <p:nvPr/>
        </p:nvSpPr>
        <p:spPr>
          <a:xfrm>
            <a:off x="138661" y="274602"/>
            <a:ext cx="7142193" cy="11054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00"/>
              </a:spcAft>
            </a:pPr>
            <a:r>
              <a:rPr lang="en-GB" sz="2667" b="1" u="sng"/>
              <a:t>Results</a:t>
            </a:r>
            <a:endParaRPr lang="en-GB" sz="1600" b="1" u="sng"/>
          </a:p>
        </p:txBody>
      </p:sp>
      <p:graphicFrame>
        <p:nvGraphicFramePr>
          <p:cNvPr id="19" name="表 18">
            <a:extLst>
              <a:ext uri="{FF2B5EF4-FFF2-40B4-BE49-F238E27FC236}">
                <a16:creationId xmlns:a16="http://schemas.microsoft.com/office/drawing/2014/main" id="{25280A06-6989-40EE-E2F3-BFE10120F05C}"/>
              </a:ext>
            </a:extLst>
          </p:cNvPr>
          <p:cNvGraphicFramePr>
            <a:graphicFrameLocks noGrp="1"/>
          </p:cNvGraphicFramePr>
          <p:nvPr>
            <p:extLst>
              <p:ext uri="{D42A27DB-BD31-4B8C-83A1-F6EECF244321}">
                <p14:modId xmlns:p14="http://schemas.microsoft.com/office/powerpoint/2010/main" val="2621246908"/>
              </p:ext>
            </p:extLst>
          </p:nvPr>
        </p:nvGraphicFramePr>
        <p:xfrm>
          <a:off x="4346444" y="1155606"/>
          <a:ext cx="3504786" cy="4202268"/>
        </p:xfrm>
        <a:graphic>
          <a:graphicData uri="http://schemas.openxmlformats.org/drawingml/2006/table">
            <a:tbl>
              <a:tblPr firstRow="1" firstCol="1" bandRow="1">
                <a:tableStyleId>{7DF18680-E054-41AD-8BC1-D1AEF772440D}</a:tableStyleId>
              </a:tblPr>
              <a:tblGrid>
                <a:gridCol w="1984763">
                  <a:extLst>
                    <a:ext uri="{9D8B030D-6E8A-4147-A177-3AD203B41FA5}">
                      <a16:colId xmlns:a16="http://schemas.microsoft.com/office/drawing/2014/main" val="19010272"/>
                    </a:ext>
                  </a:extLst>
                </a:gridCol>
                <a:gridCol w="1520023">
                  <a:extLst>
                    <a:ext uri="{9D8B030D-6E8A-4147-A177-3AD203B41FA5}">
                      <a16:colId xmlns:a16="http://schemas.microsoft.com/office/drawing/2014/main" val="3878775204"/>
                    </a:ext>
                  </a:extLst>
                </a:gridCol>
              </a:tblGrid>
              <a:tr h="223520">
                <a:tc>
                  <a:txBody>
                    <a:bodyPr/>
                    <a:lstStyle/>
                    <a:p>
                      <a:pPr marL="0" marR="0">
                        <a:lnSpc>
                          <a:spcPct val="100000"/>
                        </a:lnSpc>
                        <a:buNone/>
                      </a:pPr>
                      <a:r>
                        <a:rPr lang="en-GB" sz="1400" baseline="0">
                          <a:effectLst/>
                        </a:rPr>
                        <a:t> Variable</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tc>
                  <a:txBody>
                    <a:bodyPr/>
                    <a:lstStyle/>
                    <a:p>
                      <a:pPr marL="0" marR="0" algn="ctr">
                        <a:lnSpc>
                          <a:spcPct val="100000"/>
                        </a:lnSpc>
                        <a:buNone/>
                      </a:pPr>
                      <a:r>
                        <a:rPr lang="en-GB" sz="1400" baseline="0">
                          <a:effectLst/>
                        </a:rPr>
                        <a:t>n=498</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extLst>
                  <a:ext uri="{0D108BD9-81ED-4DB2-BD59-A6C34878D82A}">
                    <a16:rowId xmlns:a16="http://schemas.microsoft.com/office/drawing/2014/main" val="3555859456"/>
                  </a:ext>
                </a:extLst>
              </a:tr>
              <a:tr h="223520">
                <a:tc>
                  <a:txBody>
                    <a:bodyPr/>
                    <a:lstStyle/>
                    <a:p>
                      <a:pPr marL="0" marR="0">
                        <a:lnSpc>
                          <a:spcPct val="100000"/>
                        </a:lnSpc>
                        <a:buNone/>
                      </a:pPr>
                      <a:r>
                        <a:rPr lang="en-GB" sz="1400" baseline="0">
                          <a:effectLst/>
                        </a:rPr>
                        <a:t>Age  (y)</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tc>
                  <a:txBody>
                    <a:bodyPr/>
                    <a:lstStyle/>
                    <a:p>
                      <a:pPr marL="0" marR="0" algn="ctr">
                        <a:lnSpc>
                          <a:spcPct val="100000"/>
                        </a:lnSpc>
                        <a:buNone/>
                      </a:pPr>
                      <a:r>
                        <a:rPr lang="en-GB" sz="1400" baseline="0">
                          <a:effectLst/>
                        </a:rPr>
                        <a:t>33.3±4.9</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extLst>
                  <a:ext uri="{0D108BD9-81ED-4DB2-BD59-A6C34878D82A}">
                    <a16:rowId xmlns:a16="http://schemas.microsoft.com/office/drawing/2014/main" val="839010630"/>
                  </a:ext>
                </a:extLst>
              </a:tr>
              <a:tr h="223520">
                <a:tc>
                  <a:txBody>
                    <a:bodyPr/>
                    <a:lstStyle/>
                    <a:p>
                      <a:pPr marL="0" marR="0">
                        <a:lnSpc>
                          <a:spcPct val="100000"/>
                        </a:lnSpc>
                        <a:buNone/>
                      </a:pPr>
                      <a:r>
                        <a:rPr lang="en-GB" sz="1400" baseline="0">
                          <a:effectLst/>
                        </a:rPr>
                        <a:t>Racial group</a:t>
                      </a:r>
                      <a:endParaRPr lang="en-GB" sz="1400" baseline="0">
                        <a:effectLst/>
                        <a:latin typeface="+mn-lt"/>
                      </a:endParaRPr>
                    </a:p>
                  </a:txBody>
                  <a:tcPr marL="40295" marR="40295" marT="0" marB="0"/>
                </a:tc>
                <a:tc>
                  <a:txBody>
                    <a:bodyPr/>
                    <a:lstStyle/>
                    <a:p>
                      <a:pPr marL="0" marR="0" algn="ctr">
                        <a:lnSpc>
                          <a:spcPct val="100000"/>
                        </a:lnSpc>
                        <a:buNone/>
                      </a:pPr>
                      <a:r>
                        <a:rPr lang="en-GB" sz="1400" baseline="0">
                          <a:effectLst/>
                        </a:rPr>
                        <a:t> </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extLst>
                  <a:ext uri="{0D108BD9-81ED-4DB2-BD59-A6C34878D82A}">
                    <a16:rowId xmlns:a16="http://schemas.microsoft.com/office/drawing/2014/main" val="1249632883"/>
                  </a:ext>
                </a:extLst>
              </a:tr>
              <a:tr h="223520">
                <a:tc>
                  <a:txBody>
                    <a:bodyPr/>
                    <a:lstStyle/>
                    <a:p>
                      <a:pPr marL="0" marR="0">
                        <a:lnSpc>
                          <a:spcPct val="100000"/>
                        </a:lnSpc>
                        <a:buNone/>
                      </a:pPr>
                      <a:r>
                        <a:rPr lang="en-GB" sz="1400" baseline="0">
                          <a:effectLst/>
                        </a:rPr>
                        <a:t>  Asian</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tc>
                  <a:txBody>
                    <a:bodyPr/>
                    <a:lstStyle/>
                    <a:p>
                      <a:pPr marL="0" marR="0" algn="ctr">
                        <a:lnSpc>
                          <a:spcPct val="100000"/>
                        </a:lnSpc>
                        <a:buNone/>
                      </a:pPr>
                      <a:r>
                        <a:rPr lang="en-GB" sz="1400" baseline="0">
                          <a:effectLst/>
                        </a:rPr>
                        <a:t>15%</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extLst>
                  <a:ext uri="{0D108BD9-81ED-4DB2-BD59-A6C34878D82A}">
                    <a16:rowId xmlns:a16="http://schemas.microsoft.com/office/drawing/2014/main" val="3815649276"/>
                  </a:ext>
                </a:extLst>
              </a:tr>
              <a:tr h="223520">
                <a:tc>
                  <a:txBody>
                    <a:bodyPr/>
                    <a:lstStyle/>
                    <a:p>
                      <a:pPr marL="0" marR="0">
                        <a:lnSpc>
                          <a:spcPct val="100000"/>
                        </a:lnSpc>
                        <a:buNone/>
                      </a:pPr>
                      <a:r>
                        <a:rPr lang="en-GB" sz="1400" baseline="0">
                          <a:effectLst/>
                        </a:rPr>
                        <a:t>  Black</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tc>
                  <a:txBody>
                    <a:bodyPr/>
                    <a:lstStyle/>
                    <a:p>
                      <a:pPr marL="0" marR="0" algn="ctr">
                        <a:lnSpc>
                          <a:spcPct val="100000"/>
                        </a:lnSpc>
                        <a:buNone/>
                      </a:pPr>
                      <a:r>
                        <a:rPr lang="en-GB" sz="1400" baseline="0">
                          <a:effectLst/>
                        </a:rPr>
                        <a:t>8%</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extLst>
                  <a:ext uri="{0D108BD9-81ED-4DB2-BD59-A6C34878D82A}">
                    <a16:rowId xmlns:a16="http://schemas.microsoft.com/office/drawing/2014/main" val="407733053"/>
                  </a:ext>
                </a:extLst>
              </a:tr>
              <a:tr h="223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a:effectLst/>
                        </a:rPr>
                        <a:t>  </a:t>
                      </a:r>
                      <a:r>
                        <a:rPr lang="en-GB" sz="1400" b="1" u="none" strike="noStrike" kern="1200" baseline="0">
                          <a:solidFill>
                            <a:srgbClr val="FFFFFF"/>
                          </a:solidFill>
                          <a:effectLst/>
                        </a:rPr>
                        <a:t>White  </a:t>
                      </a:r>
                      <a:endParaRPr lang="en-US" sz="1400" b="0" i="0" u="none" strike="noStrike" baseline="0">
                        <a:effectLst/>
                        <a:latin typeface="Arial" panose="020B0604020202020204" pitchFamily="34" charset="0"/>
                      </a:endParaRPr>
                    </a:p>
                  </a:txBody>
                  <a:tcPr marL="40295" marR="40295" marT="0" marB="0"/>
                </a:tc>
                <a:tc>
                  <a:txBody>
                    <a:bodyPr/>
                    <a:lstStyle/>
                    <a:p>
                      <a:pPr marL="0" marR="0" algn="ctr">
                        <a:lnSpc>
                          <a:spcPct val="100000"/>
                        </a:lnSpc>
                        <a:buNone/>
                      </a:pPr>
                      <a:r>
                        <a:rPr lang="en-GB" sz="1400" baseline="0">
                          <a:effectLst/>
                        </a:rPr>
                        <a:t>51%</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extLst>
                  <a:ext uri="{0D108BD9-81ED-4DB2-BD59-A6C34878D82A}">
                    <a16:rowId xmlns:a16="http://schemas.microsoft.com/office/drawing/2014/main" val="4223347258"/>
                  </a:ext>
                </a:extLst>
              </a:tr>
              <a:tr h="223520">
                <a:tc>
                  <a:txBody>
                    <a:bodyPr/>
                    <a:lstStyle/>
                    <a:p>
                      <a:pPr marL="0" marR="0">
                        <a:lnSpc>
                          <a:spcPct val="100000"/>
                        </a:lnSpc>
                        <a:buNone/>
                      </a:pPr>
                      <a:r>
                        <a:rPr lang="en-GB" sz="1400" baseline="0">
                          <a:effectLst/>
                        </a:rPr>
                        <a:t>  Other</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tc>
                  <a:txBody>
                    <a:bodyPr/>
                    <a:lstStyle/>
                    <a:p>
                      <a:pPr marL="0" marR="0" algn="ctr">
                        <a:lnSpc>
                          <a:spcPct val="100000"/>
                        </a:lnSpc>
                        <a:buNone/>
                      </a:pPr>
                      <a:r>
                        <a:rPr lang="en-GB" sz="1400" baseline="0">
                          <a:effectLst/>
                        </a:rPr>
                        <a:t>5%</a:t>
                      </a:r>
                      <a:endParaRPr lang="en-US" sz="1400" baseline="0">
                        <a:effectLst/>
                        <a:latin typeface="+mn-lt"/>
                        <a:ea typeface="Times New Roman" panose="02020603050405020304" pitchFamily="18" charset="0"/>
                        <a:cs typeface="Times New Roman" panose="02020603050405020304" pitchFamily="18" charset="0"/>
                      </a:endParaRPr>
                    </a:p>
                  </a:txBody>
                  <a:tcPr marL="40295" marR="40295" marT="0" marB="0"/>
                </a:tc>
                <a:extLst>
                  <a:ext uri="{0D108BD9-81ED-4DB2-BD59-A6C34878D82A}">
                    <a16:rowId xmlns:a16="http://schemas.microsoft.com/office/drawing/2014/main" val="2185897815"/>
                  </a:ext>
                </a:extLst>
              </a:tr>
              <a:tr h="223520">
                <a:tc>
                  <a:txBody>
                    <a:bodyPr/>
                    <a:lstStyle/>
                    <a:p>
                      <a:pPr marL="0" marR="0">
                        <a:lnSpc>
                          <a:spcPct val="100000"/>
                        </a:lnSpc>
                        <a:buNone/>
                      </a:pPr>
                      <a:r>
                        <a:rPr lang="en-GB" sz="1400" baseline="0">
                          <a:effectLst/>
                        </a:rPr>
                        <a:t>Gestational age  (</a:t>
                      </a:r>
                      <a:r>
                        <a:rPr lang="en-GB" sz="1400" baseline="0" err="1">
                          <a:effectLst/>
                        </a:rPr>
                        <a:t>wk</a:t>
                      </a:r>
                      <a:r>
                        <a:rPr lang="en-GB" sz="1400" baseline="0">
                          <a:effectLst/>
                        </a:rPr>
                        <a:t>)</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00000"/>
                        </a:lnSpc>
                        <a:buNone/>
                      </a:pPr>
                      <a:r>
                        <a:rPr lang="en-GB" sz="1400" baseline="0">
                          <a:effectLst/>
                        </a:rPr>
                        <a:t>39.2 [38.2, 39.6]</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184052425"/>
                  </a:ext>
                </a:extLst>
              </a:tr>
              <a:tr h="223520">
                <a:tc>
                  <a:txBody>
                    <a:bodyPr/>
                    <a:lstStyle/>
                    <a:p>
                      <a:pPr marL="0" marR="0">
                        <a:lnSpc>
                          <a:spcPct val="100000"/>
                        </a:lnSpc>
                        <a:buNone/>
                      </a:pPr>
                      <a:r>
                        <a:rPr lang="en-GB" sz="1400" baseline="0">
                          <a:effectLst/>
                        </a:rPr>
                        <a:t>Primiparous</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00000"/>
                        </a:lnSpc>
                        <a:buNone/>
                      </a:pPr>
                      <a:r>
                        <a:rPr lang="en-GB" sz="1400" baseline="0">
                          <a:effectLst/>
                        </a:rPr>
                        <a:t>46%</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4124197272"/>
                  </a:ext>
                </a:extLst>
              </a:tr>
              <a:tr h="253338">
                <a:tc>
                  <a:txBody>
                    <a:bodyPr/>
                    <a:lstStyle/>
                    <a:p>
                      <a:pPr marL="0" marR="0">
                        <a:lnSpc>
                          <a:spcPct val="100000"/>
                        </a:lnSpc>
                        <a:buNone/>
                      </a:pPr>
                      <a:r>
                        <a:rPr lang="en-GB" sz="1400" baseline="0">
                          <a:effectLst/>
                        </a:rPr>
                        <a:t>Delivery mode</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00000"/>
                        </a:lnSpc>
                        <a:buNone/>
                      </a:pP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4059015425"/>
                  </a:ext>
                </a:extLst>
              </a:tr>
              <a:tr h="253338">
                <a:tc>
                  <a:txBody>
                    <a:bodyPr/>
                    <a:lstStyle/>
                    <a:p>
                      <a:pPr marL="0" marR="0">
                        <a:lnSpc>
                          <a:spcPct val="100000"/>
                        </a:lnSpc>
                        <a:buNone/>
                      </a:pPr>
                      <a:r>
                        <a:rPr lang="en-GB" sz="1400" baseline="0">
                          <a:effectLst/>
                        </a:rPr>
                        <a:t>  SVD</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00000"/>
                        </a:lnSpc>
                        <a:buNone/>
                      </a:pPr>
                      <a:r>
                        <a:rPr lang="en-GB" sz="1400" baseline="0">
                          <a:effectLst/>
                        </a:rPr>
                        <a:t>52%</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630942127"/>
                  </a:ext>
                </a:extLst>
              </a:tr>
              <a:tr h="253338">
                <a:tc>
                  <a:txBody>
                    <a:bodyPr/>
                    <a:lstStyle/>
                    <a:p>
                      <a:pPr marL="0" marR="0">
                        <a:lnSpc>
                          <a:spcPct val="100000"/>
                        </a:lnSpc>
                        <a:buNone/>
                      </a:pPr>
                      <a:r>
                        <a:rPr lang="en-GB" sz="1400" baseline="0">
                          <a:effectLst/>
                        </a:rPr>
                        <a:t>  OVD</a:t>
                      </a:r>
                      <a:endParaRPr lang="en-GB" sz="1400" baseline="0">
                        <a:effectLst/>
                        <a:latin typeface="+mn-lt"/>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00000"/>
                        </a:lnSpc>
                        <a:buNone/>
                      </a:pPr>
                      <a:r>
                        <a:rPr lang="en-GB" sz="1400" baseline="0">
                          <a:effectLst/>
                        </a:rPr>
                        <a:t>3%</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660144939"/>
                  </a:ext>
                </a:extLst>
              </a:tr>
              <a:tr h="253338">
                <a:tc>
                  <a:txBody>
                    <a:bodyPr/>
                    <a:lstStyle/>
                    <a:p>
                      <a:pPr marL="0" marR="0">
                        <a:lnSpc>
                          <a:spcPct val="100000"/>
                        </a:lnSpc>
                        <a:buNone/>
                      </a:pPr>
                      <a:r>
                        <a:rPr lang="en-GB" sz="1400" baseline="0">
                          <a:effectLst/>
                        </a:rPr>
                        <a:t>  Scheduled CD</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00000"/>
                        </a:lnSpc>
                        <a:buNone/>
                      </a:pPr>
                      <a:r>
                        <a:rPr lang="en-GB" sz="1400" baseline="0">
                          <a:effectLst/>
                        </a:rPr>
                        <a:t>27%</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854026318"/>
                  </a:ext>
                </a:extLst>
              </a:tr>
              <a:tr h="253338">
                <a:tc>
                  <a:txBody>
                    <a:bodyPr/>
                    <a:lstStyle/>
                    <a:p>
                      <a:pPr marL="0" marR="0">
                        <a:lnSpc>
                          <a:spcPct val="100000"/>
                        </a:lnSpc>
                        <a:buNone/>
                      </a:pPr>
                      <a:r>
                        <a:rPr lang="en-GB" sz="1400" baseline="0">
                          <a:effectLst/>
                        </a:rPr>
                        <a:t>  Unscheduled CD</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00000"/>
                        </a:lnSpc>
                        <a:buNone/>
                      </a:pPr>
                      <a:r>
                        <a:rPr lang="en-GB" sz="1400" baseline="0">
                          <a:effectLst/>
                        </a:rPr>
                        <a:t>18%</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1047356154"/>
                  </a:ext>
                </a:extLst>
              </a:tr>
              <a:tr h="253338">
                <a:tc>
                  <a:txBody>
                    <a:bodyPr/>
                    <a:lstStyle/>
                    <a:p>
                      <a:pPr marL="0" marR="0">
                        <a:lnSpc>
                          <a:spcPct val="100000"/>
                        </a:lnSpc>
                        <a:buNone/>
                      </a:pPr>
                      <a:r>
                        <a:rPr lang="en-GB" sz="1400" baseline="0">
                          <a:effectLst/>
                        </a:rPr>
                        <a:t>ASA grade</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00000"/>
                        </a:lnSpc>
                        <a:buNone/>
                      </a:pPr>
                      <a:r>
                        <a:rPr lang="en-GB" sz="1400" baseline="0">
                          <a:effectLst/>
                        </a:rPr>
                        <a:t> </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478238942"/>
                  </a:ext>
                </a:extLst>
              </a:tr>
              <a:tr h="223520">
                <a:tc>
                  <a:txBody>
                    <a:bodyPr/>
                    <a:lstStyle/>
                    <a:p>
                      <a:pPr marL="0" marR="0">
                        <a:lnSpc>
                          <a:spcPct val="100000"/>
                        </a:lnSpc>
                        <a:buNone/>
                      </a:pPr>
                      <a:r>
                        <a:rPr lang="en-GB" sz="1400" baseline="0">
                          <a:effectLst/>
                        </a:rPr>
                        <a:t>  1</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00000"/>
                        </a:lnSpc>
                        <a:buNone/>
                      </a:pPr>
                      <a:r>
                        <a:rPr lang="en-GB" sz="1400" baseline="0">
                          <a:effectLst/>
                        </a:rPr>
                        <a:t>2%</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4164109387"/>
                  </a:ext>
                </a:extLst>
              </a:tr>
              <a:tr h="223520">
                <a:tc>
                  <a:txBody>
                    <a:bodyPr/>
                    <a:lstStyle/>
                    <a:p>
                      <a:pPr marL="0" marR="0">
                        <a:lnSpc>
                          <a:spcPct val="100000"/>
                        </a:lnSpc>
                        <a:buNone/>
                      </a:pPr>
                      <a:r>
                        <a:rPr lang="en-GB" sz="1400" baseline="0">
                          <a:effectLst/>
                        </a:rPr>
                        <a:t>  2</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00000"/>
                        </a:lnSpc>
                        <a:buNone/>
                      </a:pPr>
                      <a:r>
                        <a:rPr lang="en-GB" sz="1400" baseline="0">
                          <a:effectLst/>
                        </a:rPr>
                        <a:t>81%</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419893353"/>
                  </a:ext>
                </a:extLst>
              </a:tr>
              <a:tr h="223520">
                <a:tc>
                  <a:txBody>
                    <a:bodyPr/>
                    <a:lstStyle/>
                    <a:p>
                      <a:pPr marL="0" marR="0">
                        <a:lnSpc>
                          <a:spcPct val="100000"/>
                        </a:lnSpc>
                        <a:buNone/>
                      </a:pPr>
                      <a:r>
                        <a:rPr lang="en-GB" sz="1400" baseline="0">
                          <a:effectLst/>
                        </a:rPr>
                        <a:t>  3</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tc>
                  <a:txBody>
                    <a:bodyPr/>
                    <a:lstStyle/>
                    <a:p>
                      <a:pPr marL="0" marR="0" algn="ctr">
                        <a:lnSpc>
                          <a:spcPct val="100000"/>
                        </a:lnSpc>
                        <a:buNone/>
                      </a:pPr>
                      <a:r>
                        <a:rPr lang="en-GB" sz="1400" baseline="0">
                          <a:effectLst/>
                        </a:rPr>
                        <a:t>17%</a:t>
                      </a:r>
                      <a:endParaRPr lang="en-US" sz="1400" baseline="0">
                        <a:effectLst/>
                        <a:latin typeface="+mn-lt"/>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841006111"/>
                  </a:ext>
                </a:extLst>
              </a:tr>
            </a:tbl>
          </a:graphicData>
        </a:graphic>
      </p:graphicFrame>
      <p:sp>
        <p:nvSpPr>
          <p:cNvPr id="22" name="テキスト ボックス 21">
            <a:extLst>
              <a:ext uri="{FF2B5EF4-FFF2-40B4-BE49-F238E27FC236}">
                <a16:creationId xmlns:a16="http://schemas.microsoft.com/office/drawing/2014/main" id="{ED533506-0F32-280E-8C69-D0FCBEFCF638}"/>
              </a:ext>
            </a:extLst>
          </p:cNvPr>
          <p:cNvSpPr txBox="1"/>
          <p:nvPr/>
        </p:nvSpPr>
        <p:spPr>
          <a:xfrm>
            <a:off x="4186818" y="5333029"/>
            <a:ext cx="3902656" cy="461665"/>
          </a:xfrm>
          <a:prstGeom prst="rect">
            <a:avLst/>
          </a:prstGeom>
          <a:noFill/>
        </p:spPr>
        <p:txBody>
          <a:bodyPr wrap="square">
            <a:spAutoFit/>
          </a:bodyPr>
          <a:lstStyle/>
          <a:p>
            <a:r>
              <a:rPr lang="en-GB" sz="1200"/>
              <a:t>SVD: spontaneous vaginal delivery; OVD: operative vaginal delivery; CD: caesarean delivery</a:t>
            </a:r>
            <a:endParaRPr lang="en-US" sz="1200"/>
          </a:p>
        </p:txBody>
      </p:sp>
      <p:sp>
        <p:nvSpPr>
          <p:cNvPr id="65" name="テキスト ボックス 64">
            <a:extLst>
              <a:ext uri="{FF2B5EF4-FFF2-40B4-BE49-F238E27FC236}">
                <a16:creationId xmlns:a16="http://schemas.microsoft.com/office/drawing/2014/main" id="{DA239E18-CF09-F392-B677-7C258C49C4F7}"/>
              </a:ext>
            </a:extLst>
          </p:cNvPr>
          <p:cNvSpPr txBox="1"/>
          <p:nvPr/>
        </p:nvSpPr>
        <p:spPr>
          <a:xfrm>
            <a:off x="8182970" y="5089829"/>
            <a:ext cx="3931920" cy="666977"/>
          </a:xfrm>
          <a:prstGeom prst="rect">
            <a:avLst/>
          </a:prstGeom>
          <a:noFill/>
        </p:spPr>
        <p:txBody>
          <a:bodyPr wrap="square">
            <a:spAutoFit/>
          </a:bodyPr>
          <a:lstStyle/>
          <a:p>
            <a:pPr algn="ctr"/>
            <a:r>
              <a:rPr lang="en-US" sz="1867" u="sng" kern="0">
                <a:ea typeface="Times New Roman" panose="02020603050405020304" pitchFamily="18" charset="0"/>
              </a:rPr>
              <a:t>Overall scores increased up to 12 weeks postpartum</a:t>
            </a:r>
            <a:endParaRPr lang="en-US" sz="1867" u="sng"/>
          </a:p>
        </p:txBody>
      </p:sp>
      <p:sp>
        <p:nvSpPr>
          <p:cNvPr id="69" name="タイトル 1">
            <a:extLst>
              <a:ext uri="{FF2B5EF4-FFF2-40B4-BE49-F238E27FC236}">
                <a16:creationId xmlns:a16="http://schemas.microsoft.com/office/drawing/2014/main" id="{E847A246-A560-3C7D-2292-73DF5D830010}"/>
              </a:ext>
            </a:extLst>
          </p:cNvPr>
          <p:cNvSpPr txBox="1">
            <a:spLocks/>
          </p:cNvSpPr>
          <p:nvPr/>
        </p:nvSpPr>
        <p:spPr>
          <a:xfrm>
            <a:off x="8159978" y="750201"/>
            <a:ext cx="3990345" cy="11054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t>Total STORK scores</a:t>
            </a:r>
            <a:endParaRPr lang="en-US" sz="1800" b="1"/>
          </a:p>
        </p:txBody>
      </p:sp>
      <p:sp>
        <p:nvSpPr>
          <p:cNvPr id="7" name="テキスト ボックス 6">
            <a:extLst>
              <a:ext uri="{FF2B5EF4-FFF2-40B4-BE49-F238E27FC236}">
                <a16:creationId xmlns:a16="http://schemas.microsoft.com/office/drawing/2014/main" id="{2434C96A-E372-F4A3-6C33-AADFB6934A6A}"/>
              </a:ext>
            </a:extLst>
          </p:cNvPr>
          <p:cNvSpPr txBox="1"/>
          <p:nvPr/>
        </p:nvSpPr>
        <p:spPr>
          <a:xfrm>
            <a:off x="4151032" y="753543"/>
            <a:ext cx="2555257" cy="369332"/>
          </a:xfrm>
          <a:prstGeom prst="rect">
            <a:avLst/>
          </a:prstGeom>
          <a:noFill/>
        </p:spPr>
        <p:txBody>
          <a:bodyPr wrap="square" rtlCol="0">
            <a:spAutoFit/>
          </a:bodyPr>
          <a:lstStyle/>
          <a:p>
            <a:r>
              <a:rPr lang="en-GB" b="1">
                <a:latin typeface="+mj-lt"/>
              </a:rPr>
              <a:t>Patient characteristics</a:t>
            </a:r>
            <a:endParaRPr lang="en-US" b="1">
              <a:latin typeface="+mj-lt"/>
            </a:endParaRPr>
          </a:p>
        </p:txBody>
      </p:sp>
      <p:sp>
        <p:nvSpPr>
          <p:cNvPr id="9" name="正方形/長方形 8">
            <a:extLst>
              <a:ext uri="{FF2B5EF4-FFF2-40B4-BE49-F238E27FC236}">
                <a16:creationId xmlns:a16="http://schemas.microsoft.com/office/drawing/2014/main" id="{37CE25DC-9C16-8211-6D6E-5CBC9E350623}"/>
              </a:ext>
            </a:extLst>
          </p:cNvPr>
          <p:cNvSpPr/>
          <p:nvPr/>
        </p:nvSpPr>
        <p:spPr>
          <a:xfrm>
            <a:off x="4139266" y="743804"/>
            <a:ext cx="3931920" cy="501369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正方形/長方形 15">
            <a:extLst>
              <a:ext uri="{FF2B5EF4-FFF2-40B4-BE49-F238E27FC236}">
                <a16:creationId xmlns:a16="http://schemas.microsoft.com/office/drawing/2014/main" id="{3B021C10-C8CF-A3CC-0F60-D9B3B0481DD2}"/>
              </a:ext>
            </a:extLst>
          </p:cNvPr>
          <p:cNvSpPr/>
          <p:nvPr/>
        </p:nvSpPr>
        <p:spPr>
          <a:xfrm>
            <a:off x="8176448" y="743804"/>
            <a:ext cx="3931920" cy="501369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0" name="グループ化 49">
            <a:extLst>
              <a:ext uri="{FF2B5EF4-FFF2-40B4-BE49-F238E27FC236}">
                <a16:creationId xmlns:a16="http://schemas.microsoft.com/office/drawing/2014/main" id="{1EFD3096-D83E-A9CD-0859-0105E9DB3B4D}"/>
              </a:ext>
            </a:extLst>
          </p:cNvPr>
          <p:cNvGrpSpPr/>
          <p:nvPr/>
        </p:nvGrpSpPr>
        <p:grpSpPr>
          <a:xfrm>
            <a:off x="8547100" y="3893311"/>
            <a:ext cx="3328176" cy="931326"/>
            <a:chOff x="8547100" y="3893311"/>
            <a:chExt cx="3328176" cy="931326"/>
          </a:xfrm>
        </p:grpSpPr>
        <p:grpSp>
          <p:nvGrpSpPr>
            <p:cNvPr id="33" name="グループ化 32">
              <a:extLst>
                <a:ext uri="{FF2B5EF4-FFF2-40B4-BE49-F238E27FC236}">
                  <a16:creationId xmlns:a16="http://schemas.microsoft.com/office/drawing/2014/main" id="{F1BFCE03-75E3-7E69-CE15-D5A84CA00D41}"/>
                </a:ext>
              </a:extLst>
            </p:cNvPr>
            <p:cNvGrpSpPr/>
            <p:nvPr/>
          </p:nvGrpSpPr>
          <p:grpSpPr>
            <a:xfrm>
              <a:off x="8547100" y="3893311"/>
              <a:ext cx="3328176" cy="619676"/>
              <a:chOff x="8547100" y="3893311"/>
              <a:chExt cx="3328176" cy="619676"/>
            </a:xfrm>
          </p:grpSpPr>
          <p:grpSp>
            <p:nvGrpSpPr>
              <p:cNvPr id="20" name="グループ化 19">
                <a:extLst>
                  <a:ext uri="{FF2B5EF4-FFF2-40B4-BE49-F238E27FC236}">
                    <a16:creationId xmlns:a16="http://schemas.microsoft.com/office/drawing/2014/main" id="{0B506171-11BE-3339-4497-4EF8BF71FD44}"/>
                  </a:ext>
                </a:extLst>
              </p:cNvPr>
              <p:cNvGrpSpPr/>
              <p:nvPr/>
            </p:nvGrpSpPr>
            <p:grpSpPr>
              <a:xfrm>
                <a:off x="8547100" y="3893311"/>
                <a:ext cx="1586312" cy="307777"/>
                <a:chOff x="8547100" y="3901787"/>
                <a:chExt cx="1586312" cy="307777"/>
              </a:xfrm>
            </p:grpSpPr>
            <p:sp>
              <p:nvSpPr>
                <p:cNvPr id="17" name="四角形: 角を丸くする 16">
                  <a:extLst>
                    <a:ext uri="{FF2B5EF4-FFF2-40B4-BE49-F238E27FC236}">
                      <a16:creationId xmlns:a16="http://schemas.microsoft.com/office/drawing/2014/main" id="{5B6FD50F-A1A6-F098-584E-AF55602BA081}"/>
                    </a:ext>
                  </a:extLst>
                </p:cNvPr>
                <p:cNvSpPr/>
                <p:nvPr/>
              </p:nvSpPr>
              <p:spPr>
                <a:xfrm>
                  <a:off x="8547100" y="3941375"/>
                  <a:ext cx="228600" cy="228600"/>
                </a:xfrm>
                <a:prstGeom prst="roundRect">
                  <a:avLst/>
                </a:prstGeom>
                <a:solidFill>
                  <a:srgbClr val="363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ボックス 17">
                  <a:extLst>
                    <a:ext uri="{FF2B5EF4-FFF2-40B4-BE49-F238E27FC236}">
                      <a16:creationId xmlns:a16="http://schemas.microsoft.com/office/drawing/2014/main" id="{242AB3A4-B7AE-B87A-E64B-57A4237E7A31}"/>
                    </a:ext>
                  </a:extLst>
                </p:cNvPr>
                <p:cNvSpPr txBox="1"/>
                <p:nvPr/>
              </p:nvSpPr>
              <p:spPr>
                <a:xfrm>
                  <a:off x="8755380" y="3901787"/>
                  <a:ext cx="1378032" cy="307777"/>
                </a:xfrm>
                <a:prstGeom prst="rect">
                  <a:avLst/>
                </a:prstGeom>
                <a:noFill/>
              </p:spPr>
              <p:txBody>
                <a:bodyPr wrap="square" rtlCol="0">
                  <a:spAutoFit/>
                </a:bodyPr>
                <a:lstStyle/>
                <a:p>
                  <a:r>
                    <a:rPr lang="en-GB" sz="1400"/>
                    <a:t>10</a:t>
                  </a:r>
                  <a:r>
                    <a:rPr lang="en-GB" sz="1400" baseline="30000"/>
                    <a:t>th</a:t>
                  </a:r>
                  <a:r>
                    <a:rPr lang="en-GB" sz="1400"/>
                    <a:t> percentile</a:t>
                  </a:r>
                  <a:endParaRPr lang="en-US" sz="1400"/>
                </a:p>
              </p:txBody>
            </p:sp>
          </p:grpSp>
          <p:grpSp>
            <p:nvGrpSpPr>
              <p:cNvPr id="23" name="グループ化 22">
                <a:extLst>
                  <a:ext uri="{FF2B5EF4-FFF2-40B4-BE49-F238E27FC236}">
                    <a16:creationId xmlns:a16="http://schemas.microsoft.com/office/drawing/2014/main" id="{9F063688-759F-F6F5-6774-3757F4C63008}"/>
                  </a:ext>
                </a:extLst>
              </p:cNvPr>
              <p:cNvGrpSpPr/>
              <p:nvPr/>
            </p:nvGrpSpPr>
            <p:grpSpPr>
              <a:xfrm>
                <a:off x="10288964" y="3893311"/>
                <a:ext cx="1586312" cy="307777"/>
                <a:chOff x="8547100" y="3901787"/>
                <a:chExt cx="1586312" cy="307777"/>
              </a:xfrm>
            </p:grpSpPr>
            <p:sp>
              <p:nvSpPr>
                <p:cNvPr id="25" name="四角形: 角を丸くする 24">
                  <a:extLst>
                    <a:ext uri="{FF2B5EF4-FFF2-40B4-BE49-F238E27FC236}">
                      <a16:creationId xmlns:a16="http://schemas.microsoft.com/office/drawing/2014/main" id="{F5978901-2101-045A-5E8D-07DB97B400BE}"/>
                    </a:ext>
                  </a:extLst>
                </p:cNvPr>
                <p:cNvSpPr/>
                <p:nvPr/>
              </p:nvSpPr>
              <p:spPr>
                <a:xfrm>
                  <a:off x="8547100" y="3941375"/>
                  <a:ext cx="228600" cy="228600"/>
                </a:xfrm>
                <a:prstGeom prst="roundRect">
                  <a:avLst/>
                </a:prstGeom>
                <a:solidFill>
                  <a:srgbClr val="017F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テキスト ボックス 25">
                  <a:extLst>
                    <a:ext uri="{FF2B5EF4-FFF2-40B4-BE49-F238E27FC236}">
                      <a16:creationId xmlns:a16="http://schemas.microsoft.com/office/drawing/2014/main" id="{C7FA85B2-A78A-A52A-804A-21A53821A092}"/>
                    </a:ext>
                  </a:extLst>
                </p:cNvPr>
                <p:cNvSpPr txBox="1"/>
                <p:nvPr/>
              </p:nvSpPr>
              <p:spPr>
                <a:xfrm>
                  <a:off x="8755380" y="3901787"/>
                  <a:ext cx="1378032" cy="307777"/>
                </a:xfrm>
                <a:prstGeom prst="rect">
                  <a:avLst/>
                </a:prstGeom>
                <a:noFill/>
              </p:spPr>
              <p:txBody>
                <a:bodyPr wrap="square" rtlCol="0">
                  <a:spAutoFit/>
                </a:bodyPr>
                <a:lstStyle/>
                <a:p>
                  <a:r>
                    <a:rPr lang="en-GB" sz="1400"/>
                    <a:t>25</a:t>
                  </a:r>
                  <a:r>
                    <a:rPr lang="en-GB" sz="1400" baseline="30000"/>
                    <a:t>th</a:t>
                  </a:r>
                  <a:r>
                    <a:rPr lang="en-GB" sz="1400"/>
                    <a:t> percentile</a:t>
                  </a:r>
                  <a:endParaRPr lang="en-US" sz="1400"/>
                </a:p>
              </p:txBody>
            </p:sp>
          </p:grpSp>
          <p:grpSp>
            <p:nvGrpSpPr>
              <p:cNvPr id="27" name="グループ化 26">
                <a:extLst>
                  <a:ext uri="{FF2B5EF4-FFF2-40B4-BE49-F238E27FC236}">
                    <a16:creationId xmlns:a16="http://schemas.microsoft.com/office/drawing/2014/main" id="{3D26DC9F-C9A8-D025-6679-8A28926C6FA4}"/>
                  </a:ext>
                </a:extLst>
              </p:cNvPr>
              <p:cNvGrpSpPr/>
              <p:nvPr/>
            </p:nvGrpSpPr>
            <p:grpSpPr>
              <a:xfrm>
                <a:off x="8547100" y="4205210"/>
                <a:ext cx="1586312" cy="307777"/>
                <a:chOff x="8547100" y="3901787"/>
                <a:chExt cx="1586312" cy="307777"/>
              </a:xfrm>
            </p:grpSpPr>
            <p:sp>
              <p:nvSpPr>
                <p:cNvPr id="28" name="四角形: 角を丸くする 27">
                  <a:extLst>
                    <a:ext uri="{FF2B5EF4-FFF2-40B4-BE49-F238E27FC236}">
                      <a16:creationId xmlns:a16="http://schemas.microsoft.com/office/drawing/2014/main" id="{5F74334C-6BC1-56CC-4182-08ED60055686}"/>
                    </a:ext>
                  </a:extLst>
                </p:cNvPr>
                <p:cNvSpPr/>
                <p:nvPr/>
              </p:nvSpPr>
              <p:spPr>
                <a:xfrm>
                  <a:off x="8547100" y="3941375"/>
                  <a:ext cx="228600" cy="2286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テキスト ボックス 28">
                  <a:extLst>
                    <a:ext uri="{FF2B5EF4-FFF2-40B4-BE49-F238E27FC236}">
                      <a16:creationId xmlns:a16="http://schemas.microsoft.com/office/drawing/2014/main" id="{0001B01D-4D36-20A8-5740-EC02A77EB964}"/>
                    </a:ext>
                  </a:extLst>
                </p:cNvPr>
                <p:cNvSpPr txBox="1"/>
                <p:nvPr/>
              </p:nvSpPr>
              <p:spPr>
                <a:xfrm>
                  <a:off x="8755380" y="3901787"/>
                  <a:ext cx="1378032" cy="307777"/>
                </a:xfrm>
                <a:prstGeom prst="rect">
                  <a:avLst/>
                </a:prstGeom>
                <a:noFill/>
              </p:spPr>
              <p:txBody>
                <a:bodyPr wrap="square" rtlCol="0">
                  <a:spAutoFit/>
                </a:bodyPr>
                <a:lstStyle/>
                <a:p>
                  <a:r>
                    <a:rPr lang="en-GB" sz="1400"/>
                    <a:t>Median</a:t>
                  </a:r>
                  <a:endParaRPr lang="en-US" sz="1400"/>
                </a:p>
              </p:txBody>
            </p:sp>
          </p:grpSp>
          <p:grpSp>
            <p:nvGrpSpPr>
              <p:cNvPr id="30" name="グループ化 29">
                <a:extLst>
                  <a:ext uri="{FF2B5EF4-FFF2-40B4-BE49-F238E27FC236}">
                    <a16:creationId xmlns:a16="http://schemas.microsoft.com/office/drawing/2014/main" id="{69AA461D-C985-C835-6E10-B46D803A97AE}"/>
                  </a:ext>
                </a:extLst>
              </p:cNvPr>
              <p:cNvGrpSpPr/>
              <p:nvPr/>
            </p:nvGrpSpPr>
            <p:grpSpPr>
              <a:xfrm>
                <a:off x="10288964" y="4205210"/>
                <a:ext cx="1586312" cy="307777"/>
                <a:chOff x="8547100" y="3901787"/>
                <a:chExt cx="1586312" cy="307777"/>
              </a:xfrm>
            </p:grpSpPr>
            <p:sp>
              <p:nvSpPr>
                <p:cNvPr id="31" name="四角形: 角を丸くする 30">
                  <a:extLst>
                    <a:ext uri="{FF2B5EF4-FFF2-40B4-BE49-F238E27FC236}">
                      <a16:creationId xmlns:a16="http://schemas.microsoft.com/office/drawing/2014/main" id="{0203AB59-10EC-108D-9A70-598B57F24EB0}"/>
                    </a:ext>
                  </a:extLst>
                </p:cNvPr>
                <p:cNvSpPr/>
                <p:nvPr/>
              </p:nvSpPr>
              <p:spPr>
                <a:xfrm>
                  <a:off x="8547100" y="3941375"/>
                  <a:ext cx="228600" cy="228600"/>
                </a:xfrm>
                <a:prstGeom prst="roundRect">
                  <a:avLst/>
                </a:prstGeom>
                <a:solidFill>
                  <a:srgbClr val="FF0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テキスト ボックス 31">
                  <a:extLst>
                    <a:ext uri="{FF2B5EF4-FFF2-40B4-BE49-F238E27FC236}">
                      <a16:creationId xmlns:a16="http://schemas.microsoft.com/office/drawing/2014/main" id="{A4CA6CEF-C5CB-3E51-1650-6BECE674BB1F}"/>
                    </a:ext>
                  </a:extLst>
                </p:cNvPr>
                <p:cNvSpPr txBox="1"/>
                <p:nvPr/>
              </p:nvSpPr>
              <p:spPr>
                <a:xfrm>
                  <a:off x="8755380" y="3901787"/>
                  <a:ext cx="1378032" cy="307777"/>
                </a:xfrm>
                <a:prstGeom prst="rect">
                  <a:avLst/>
                </a:prstGeom>
                <a:noFill/>
              </p:spPr>
              <p:txBody>
                <a:bodyPr wrap="square" rtlCol="0">
                  <a:spAutoFit/>
                </a:bodyPr>
                <a:lstStyle/>
                <a:p>
                  <a:r>
                    <a:rPr lang="en-GB" sz="1400"/>
                    <a:t>75</a:t>
                  </a:r>
                  <a:r>
                    <a:rPr lang="en-GB" sz="1400" baseline="30000"/>
                    <a:t>th</a:t>
                  </a:r>
                  <a:r>
                    <a:rPr lang="en-GB" sz="1400"/>
                    <a:t> percentile</a:t>
                  </a:r>
                  <a:endParaRPr lang="en-US" sz="1400"/>
                </a:p>
              </p:txBody>
            </p:sp>
          </p:grpSp>
        </p:grpSp>
        <p:sp>
          <p:nvSpPr>
            <p:cNvPr id="48" name="四角形: 角を丸くする 47">
              <a:extLst>
                <a:ext uri="{FF2B5EF4-FFF2-40B4-BE49-F238E27FC236}">
                  <a16:creationId xmlns:a16="http://schemas.microsoft.com/office/drawing/2014/main" id="{27C45004-6D51-F79E-E8E6-5CDA2A48BFE9}"/>
                </a:ext>
              </a:extLst>
            </p:cNvPr>
            <p:cNvSpPr/>
            <p:nvPr/>
          </p:nvSpPr>
          <p:spPr>
            <a:xfrm>
              <a:off x="8547100" y="4556448"/>
              <a:ext cx="228600" cy="228600"/>
            </a:xfrm>
            <a:prstGeom prst="roundRect">
              <a:avLst/>
            </a:prstGeom>
            <a:solidFill>
              <a:srgbClr val="BF00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テキスト ボックス 48">
              <a:extLst>
                <a:ext uri="{FF2B5EF4-FFF2-40B4-BE49-F238E27FC236}">
                  <a16:creationId xmlns:a16="http://schemas.microsoft.com/office/drawing/2014/main" id="{42C1CC05-60BE-1D00-40FD-F2FFEDAE9006}"/>
                </a:ext>
              </a:extLst>
            </p:cNvPr>
            <p:cNvSpPr txBox="1"/>
            <p:nvPr/>
          </p:nvSpPr>
          <p:spPr>
            <a:xfrm>
              <a:off x="8755380" y="4516860"/>
              <a:ext cx="1378032" cy="307777"/>
            </a:xfrm>
            <a:prstGeom prst="rect">
              <a:avLst/>
            </a:prstGeom>
            <a:noFill/>
          </p:spPr>
          <p:txBody>
            <a:bodyPr wrap="square" rtlCol="0">
              <a:spAutoFit/>
            </a:bodyPr>
            <a:lstStyle/>
            <a:p>
              <a:r>
                <a:rPr lang="en-GB" sz="1400"/>
                <a:t>90</a:t>
              </a:r>
              <a:r>
                <a:rPr lang="en-GB" sz="1400" baseline="30000"/>
                <a:t>th</a:t>
              </a:r>
              <a:r>
                <a:rPr lang="en-GB" sz="1400"/>
                <a:t> percentile</a:t>
              </a:r>
              <a:endParaRPr lang="en-US" sz="1400"/>
            </a:p>
          </p:txBody>
        </p:sp>
      </p:grpSp>
      <p:grpSp>
        <p:nvGrpSpPr>
          <p:cNvPr id="52" name="グループ化 51">
            <a:extLst>
              <a:ext uri="{FF2B5EF4-FFF2-40B4-BE49-F238E27FC236}">
                <a16:creationId xmlns:a16="http://schemas.microsoft.com/office/drawing/2014/main" id="{F315A589-6535-47C3-DF1C-F56315FF7B07}"/>
              </a:ext>
            </a:extLst>
          </p:cNvPr>
          <p:cNvGrpSpPr/>
          <p:nvPr/>
        </p:nvGrpSpPr>
        <p:grpSpPr>
          <a:xfrm>
            <a:off x="8231848" y="1248206"/>
            <a:ext cx="3853624" cy="2653582"/>
            <a:chOff x="8353319" y="1344114"/>
            <a:chExt cx="3760980" cy="2557674"/>
          </a:xfrm>
        </p:grpSpPr>
        <p:pic>
          <p:nvPicPr>
            <p:cNvPr id="5" name="図 4">
              <a:extLst>
                <a:ext uri="{FF2B5EF4-FFF2-40B4-BE49-F238E27FC236}">
                  <a16:creationId xmlns:a16="http://schemas.microsoft.com/office/drawing/2014/main" id="{A9AE69F0-AF2A-8B15-1A77-6DC0F887B1FB}"/>
                </a:ext>
              </a:extLst>
            </p:cNvPr>
            <p:cNvPicPr>
              <a:picLocks noChangeAspect="1"/>
            </p:cNvPicPr>
            <p:nvPr/>
          </p:nvPicPr>
          <p:blipFill>
            <a:blip r:embed="rId5">
              <a:extLst>
                <a:ext uri="{28A0092B-C50C-407E-A947-70E740481C1C}">
                  <a14:useLocalDpi xmlns:a14="http://schemas.microsoft.com/office/drawing/2010/main" val="0"/>
                </a:ext>
              </a:extLst>
            </a:blip>
            <a:srcRect l="9005" t="7486" r="9373"/>
            <a:stretch/>
          </p:blipFill>
          <p:spPr>
            <a:xfrm>
              <a:off x="8353319" y="1344114"/>
              <a:ext cx="3760980" cy="2557674"/>
            </a:xfrm>
            <a:prstGeom prst="rect">
              <a:avLst/>
            </a:prstGeom>
          </p:spPr>
        </p:pic>
        <p:sp>
          <p:nvSpPr>
            <p:cNvPr id="51" name="正方形/長方形 50">
              <a:extLst>
                <a:ext uri="{FF2B5EF4-FFF2-40B4-BE49-F238E27FC236}">
                  <a16:creationId xmlns:a16="http://schemas.microsoft.com/office/drawing/2014/main" id="{8824C396-2881-9521-11EC-251C5B5A4033}"/>
                </a:ext>
              </a:extLst>
            </p:cNvPr>
            <p:cNvSpPr/>
            <p:nvPr/>
          </p:nvSpPr>
          <p:spPr>
            <a:xfrm>
              <a:off x="11394830" y="3042138"/>
              <a:ext cx="667301" cy="525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グループ化 54">
            <a:extLst>
              <a:ext uri="{FF2B5EF4-FFF2-40B4-BE49-F238E27FC236}">
                <a16:creationId xmlns:a16="http://schemas.microsoft.com/office/drawing/2014/main" id="{42691F08-E316-CE28-B78D-4A6BA1DDC92F}"/>
              </a:ext>
            </a:extLst>
          </p:cNvPr>
          <p:cNvGrpSpPr/>
          <p:nvPr/>
        </p:nvGrpSpPr>
        <p:grpSpPr>
          <a:xfrm>
            <a:off x="102085" y="743803"/>
            <a:ext cx="3931920" cy="5013697"/>
            <a:chOff x="138661" y="743803"/>
            <a:chExt cx="3931920" cy="5013697"/>
          </a:xfrm>
        </p:grpSpPr>
        <p:grpSp>
          <p:nvGrpSpPr>
            <p:cNvPr id="11" name="グループ化 10">
              <a:extLst>
                <a:ext uri="{FF2B5EF4-FFF2-40B4-BE49-F238E27FC236}">
                  <a16:creationId xmlns:a16="http://schemas.microsoft.com/office/drawing/2014/main" id="{26D112D2-EC3E-3928-2174-378A0D1397CC}"/>
                </a:ext>
              </a:extLst>
            </p:cNvPr>
            <p:cNvGrpSpPr/>
            <p:nvPr/>
          </p:nvGrpSpPr>
          <p:grpSpPr>
            <a:xfrm>
              <a:off x="1488211" y="2161597"/>
              <a:ext cx="1143000" cy="2786419"/>
              <a:chOff x="977406" y="2322682"/>
              <a:chExt cx="1143000" cy="2786419"/>
            </a:xfrm>
          </p:grpSpPr>
          <p:sp>
            <p:nvSpPr>
              <p:cNvPr id="37" name="Rectangle 4">
                <a:extLst>
                  <a:ext uri="{FF2B5EF4-FFF2-40B4-BE49-F238E27FC236}">
                    <a16:creationId xmlns:a16="http://schemas.microsoft.com/office/drawing/2014/main" id="{A7FA1E47-4B12-8756-8DB4-B310BC173769}"/>
                  </a:ext>
                </a:extLst>
              </p:cNvPr>
              <p:cNvSpPr/>
              <p:nvPr/>
            </p:nvSpPr>
            <p:spPr>
              <a:xfrm>
                <a:off x="977406" y="2322682"/>
                <a:ext cx="1143000" cy="548640"/>
              </a:xfrm>
              <a:prstGeom prst="roundRect">
                <a:avLst/>
              </a:prstGeom>
            </p:spPr>
            <p:style>
              <a:lnRef idx="3">
                <a:schemeClr val="lt1"/>
              </a:lnRef>
              <a:fillRef idx="1">
                <a:schemeClr val="accent6"/>
              </a:fillRef>
              <a:effectRef idx="1">
                <a:schemeClr val="accent6"/>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p>
                <a:pPr algn="ctr"/>
                <a:r>
                  <a:rPr lang="en-GB" sz="1333" b="1">
                    <a:ea typeface="Times New Roman" panose="02020603050405020304" pitchFamily="18" charset="0"/>
                  </a:rPr>
                  <a:t>Baseline: </a:t>
                </a:r>
                <a:endParaRPr lang="en-US" sz="1333" b="1">
                  <a:ea typeface="Times New Roman" panose="02020603050405020304" pitchFamily="18" charset="0"/>
                </a:endParaRPr>
              </a:p>
              <a:p>
                <a:pPr algn="ctr"/>
                <a:r>
                  <a:rPr lang="en-GB" sz="1333" b="1">
                    <a:ea typeface="Times New Roman" panose="02020603050405020304" pitchFamily="18" charset="0"/>
                  </a:rPr>
                  <a:t>N=498</a:t>
                </a:r>
                <a:endParaRPr lang="en-US" sz="1333" b="1">
                  <a:ea typeface="Times New Roman" panose="02020603050405020304" pitchFamily="18" charset="0"/>
                </a:endParaRPr>
              </a:p>
            </p:txBody>
          </p:sp>
          <p:sp>
            <p:nvSpPr>
              <p:cNvPr id="38" name="Rectangle 5">
                <a:extLst>
                  <a:ext uri="{FF2B5EF4-FFF2-40B4-BE49-F238E27FC236}">
                    <a16:creationId xmlns:a16="http://schemas.microsoft.com/office/drawing/2014/main" id="{A54C78E5-7287-8966-B0DB-F0C023558B0E}"/>
                  </a:ext>
                </a:extLst>
              </p:cNvPr>
              <p:cNvSpPr/>
              <p:nvPr/>
            </p:nvSpPr>
            <p:spPr>
              <a:xfrm>
                <a:off x="977406" y="3068608"/>
                <a:ext cx="1143000" cy="548640"/>
              </a:xfrm>
              <a:prstGeom prst="roundRect">
                <a:avLst/>
              </a:prstGeom>
            </p:spPr>
            <p:style>
              <a:lnRef idx="3">
                <a:schemeClr val="lt1"/>
              </a:lnRef>
              <a:fillRef idx="1">
                <a:schemeClr val="accent6"/>
              </a:fillRef>
              <a:effectRef idx="1">
                <a:schemeClr val="accent6"/>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p>
                <a:pPr algn="ctr"/>
                <a:r>
                  <a:rPr lang="en-GB" sz="1333" b="1">
                    <a:ea typeface="Times New Roman" panose="02020603050405020304" pitchFamily="18" charset="0"/>
                  </a:rPr>
                  <a:t>Week 2: </a:t>
                </a:r>
                <a:endParaRPr lang="en-US" sz="1333" b="1">
                  <a:ea typeface="Times New Roman" panose="02020603050405020304" pitchFamily="18" charset="0"/>
                </a:endParaRPr>
              </a:p>
              <a:p>
                <a:pPr algn="ctr"/>
                <a:r>
                  <a:rPr lang="en-GB" sz="1333" b="1">
                    <a:ea typeface="Times New Roman" panose="02020603050405020304" pitchFamily="18" charset="0"/>
                  </a:rPr>
                  <a:t>N=357 (72%) </a:t>
                </a:r>
                <a:endParaRPr lang="en-US" sz="1333" b="1">
                  <a:ea typeface="Times New Roman" panose="02020603050405020304" pitchFamily="18" charset="0"/>
                </a:endParaRPr>
              </a:p>
            </p:txBody>
          </p:sp>
          <p:sp>
            <p:nvSpPr>
              <p:cNvPr id="40" name="Rectangle 7">
                <a:extLst>
                  <a:ext uri="{FF2B5EF4-FFF2-40B4-BE49-F238E27FC236}">
                    <a16:creationId xmlns:a16="http://schemas.microsoft.com/office/drawing/2014/main" id="{4A6216A8-6F24-313B-F2DD-259198351C62}"/>
                  </a:ext>
                </a:extLst>
              </p:cNvPr>
              <p:cNvSpPr/>
              <p:nvPr/>
            </p:nvSpPr>
            <p:spPr>
              <a:xfrm>
                <a:off x="977406" y="4560461"/>
                <a:ext cx="1143000" cy="548640"/>
              </a:xfrm>
              <a:prstGeom prst="roundRect">
                <a:avLst/>
              </a:prstGeom>
            </p:spPr>
            <p:style>
              <a:lnRef idx="3">
                <a:schemeClr val="lt1"/>
              </a:lnRef>
              <a:fillRef idx="1">
                <a:schemeClr val="accent6"/>
              </a:fillRef>
              <a:effectRef idx="1">
                <a:schemeClr val="accent6"/>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p>
                <a:pPr algn="ctr"/>
                <a:r>
                  <a:rPr lang="en-GB" sz="1333" b="1">
                    <a:ea typeface="Times New Roman" panose="02020603050405020304" pitchFamily="18" charset="0"/>
                  </a:rPr>
                  <a:t>Week 12:</a:t>
                </a:r>
                <a:endParaRPr lang="en-US" sz="1333" b="1">
                  <a:ea typeface="Times New Roman" panose="02020603050405020304" pitchFamily="18" charset="0"/>
                </a:endParaRPr>
              </a:p>
              <a:p>
                <a:pPr algn="ctr"/>
                <a:r>
                  <a:rPr lang="en-GB" sz="1333" b="1">
                    <a:ea typeface="Times New Roman" panose="02020603050405020304" pitchFamily="18" charset="0"/>
                  </a:rPr>
                  <a:t>N=277 (56%)</a:t>
                </a:r>
                <a:endParaRPr lang="en-US" sz="1333" b="1">
                  <a:ea typeface="Times New Roman" panose="02020603050405020304" pitchFamily="18" charset="0"/>
                </a:endParaRPr>
              </a:p>
            </p:txBody>
          </p:sp>
          <p:sp>
            <p:nvSpPr>
              <p:cNvPr id="39" name="Rectangle 6">
                <a:extLst>
                  <a:ext uri="{FF2B5EF4-FFF2-40B4-BE49-F238E27FC236}">
                    <a16:creationId xmlns:a16="http://schemas.microsoft.com/office/drawing/2014/main" id="{CEDF05E8-CB06-A03D-C7DE-AA9547976B2F}"/>
                  </a:ext>
                </a:extLst>
              </p:cNvPr>
              <p:cNvSpPr/>
              <p:nvPr/>
            </p:nvSpPr>
            <p:spPr>
              <a:xfrm>
                <a:off x="977406" y="3814534"/>
                <a:ext cx="1143000" cy="548640"/>
              </a:xfrm>
              <a:prstGeom prst="roundRect">
                <a:avLst/>
              </a:prstGeom>
            </p:spPr>
            <p:style>
              <a:lnRef idx="3">
                <a:schemeClr val="lt1"/>
              </a:lnRef>
              <a:fillRef idx="1">
                <a:schemeClr val="accent6"/>
              </a:fillRef>
              <a:effectRef idx="1">
                <a:schemeClr val="accent6"/>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p>
                <a:pPr algn="ctr"/>
                <a:r>
                  <a:rPr lang="en-GB" sz="1333" b="1">
                    <a:ea typeface="Times New Roman" panose="02020603050405020304" pitchFamily="18" charset="0"/>
                  </a:rPr>
                  <a:t>Week 6:</a:t>
                </a:r>
                <a:endParaRPr lang="en-US" sz="1333" b="1">
                  <a:ea typeface="Times New Roman" panose="02020603050405020304" pitchFamily="18" charset="0"/>
                </a:endParaRPr>
              </a:p>
              <a:p>
                <a:pPr algn="ctr"/>
                <a:r>
                  <a:rPr lang="en-GB" sz="1333" b="1">
                    <a:ea typeface="Times New Roman" panose="02020603050405020304" pitchFamily="18" charset="0"/>
                  </a:rPr>
                  <a:t>N=324 (65%) </a:t>
                </a:r>
                <a:endParaRPr lang="en-US" sz="1333" b="1">
                  <a:ea typeface="Times New Roman" panose="02020603050405020304" pitchFamily="18" charset="0"/>
                </a:endParaRPr>
              </a:p>
            </p:txBody>
          </p:sp>
        </p:grpSp>
        <p:cxnSp>
          <p:nvCxnSpPr>
            <p:cNvPr id="42" name="Straight Connector 548761905">
              <a:extLst>
                <a:ext uri="{FF2B5EF4-FFF2-40B4-BE49-F238E27FC236}">
                  <a16:creationId xmlns:a16="http://schemas.microsoft.com/office/drawing/2014/main" id="{60C7F684-3801-FEDF-0D1C-AF322656A300}"/>
                </a:ext>
              </a:extLst>
            </p:cNvPr>
            <p:cNvCxnSpPr>
              <a:cxnSpLocks/>
            </p:cNvCxnSpPr>
            <p:nvPr/>
          </p:nvCxnSpPr>
          <p:spPr>
            <a:xfrm>
              <a:off x="3141346" y="1809298"/>
              <a:ext cx="0" cy="125807"/>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78F1CA58-2F80-B783-1DF9-5F869CAB52B2}"/>
                </a:ext>
              </a:extLst>
            </p:cNvPr>
            <p:cNvGrpSpPr/>
            <p:nvPr/>
          </p:nvGrpSpPr>
          <p:grpSpPr>
            <a:xfrm>
              <a:off x="2058587" y="1986395"/>
              <a:ext cx="17236" cy="2425750"/>
              <a:chOff x="2077786" y="1909598"/>
              <a:chExt cx="17236" cy="2573468"/>
            </a:xfrm>
          </p:grpSpPr>
          <p:cxnSp>
            <p:nvCxnSpPr>
              <p:cNvPr id="43" name="Straight Connector 2061884913">
                <a:extLst>
                  <a:ext uri="{FF2B5EF4-FFF2-40B4-BE49-F238E27FC236}">
                    <a16:creationId xmlns:a16="http://schemas.microsoft.com/office/drawing/2014/main" id="{50760BB0-0466-8760-E0FF-F7C3E2B82CCA}"/>
                  </a:ext>
                </a:extLst>
              </p:cNvPr>
              <p:cNvCxnSpPr>
                <a:cxnSpLocks/>
              </p:cNvCxnSpPr>
              <p:nvPr/>
            </p:nvCxnSpPr>
            <p:spPr>
              <a:xfrm>
                <a:off x="2095022" y="1909598"/>
                <a:ext cx="0" cy="2134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4" name="Straight Connector 1965216114">
                <a:extLst>
                  <a:ext uri="{FF2B5EF4-FFF2-40B4-BE49-F238E27FC236}">
                    <a16:creationId xmlns:a16="http://schemas.microsoft.com/office/drawing/2014/main" id="{FF4E019B-61D2-7CFF-836D-6073A282EBCE}"/>
                  </a:ext>
                </a:extLst>
              </p:cNvPr>
              <p:cNvCxnSpPr>
                <a:cxnSpLocks/>
              </p:cNvCxnSpPr>
              <p:nvPr/>
            </p:nvCxnSpPr>
            <p:spPr>
              <a:xfrm>
                <a:off x="2077786" y="2643322"/>
                <a:ext cx="0" cy="265176"/>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5" name="Straight Connector 440366977">
                <a:extLst>
                  <a:ext uri="{FF2B5EF4-FFF2-40B4-BE49-F238E27FC236}">
                    <a16:creationId xmlns:a16="http://schemas.microsoft.com/office/drawing/2014/main" id="{320FC296-2081-B8CD-7FA6-163B6AB15C32}"/>
                  </a:ext>
                </a:extLst>
              </p:cNvPr>
              <p:cNvCxnSpPr>
                <a:cxnSpLocks/>
              </p:cNvCxnSpPr>
              <p:nvPr/>
            </p:nvCxnSpPr>
            <p:spPr>
              <a:xfrm>
                <a:off x="2083423" y="3426030"/>
                <a:ext cx="0" cy="265176"/>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6" name="Straight Connector 1608673007">
                <a:extLst>
                  <a:ext uri="{FF2B5EF4-FFF2-40B4-BE49-F238E27FC236}">
                    <a16:creationId xmlns:a16="http://schemas.microsoft.com/office/drawing/2014/main" id="{7D164238-6B96-A37D-FB1A-650A36BB7DE9}"/>
                  </a:ext>
                </a:extLst>
              </p:cNvPr>
              <p:cNvCxnSpPr>
                <a:cxnSpLocks/>
              </p:cNvCxnSpPr>
              <p:nvPr/>
            </p:nvCxnSpPr>
            <p:spPr>
              <a:xfrm flipH="1">
                <a:off x="2077787" y="4217890"/>
                <a:ext cx="0" cy="265176"/>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440AE0C8-9EF4-3A75-3EF6-621D1E07DC60}"/>
                </a:ext>
              </a:extLst>
            </p:cNvPr>
            <p:cNvGrpSpPr/>
            <p:nvPr/>
          </p:nvGrpSpPr>
          <p:grpSpPr>
            <a:xfrm>
              <a:off x="801595" y="1858036"/>
              <a:ext cx="2515416" cy="128358"/>
              <a:chOff x="801595" y="1938156"/>
              <a:chExt cx="2515416" cy="128358"/>
            </a:xfrm>
          </p:grpSpPr>
          <p:grpSp>
            <p:nvGrpSpPr>
              <p:cNvPr id="13" name="グループ化 12">
                <a:extLst>
                  <a:ext uri="{FF2B5EF4-FFF2-40B4-BE49-F238E27FC236}">
                    <a16:creationId xmlns:a16="http://schemas.microsoft.com/office/drawing/2014/main" id="{C2D692CB-96DD-3761-7475-67E804A7BA2F}"/>
                  </a:ext>
                </a:extLst>
              </p:cNvPr>
              <p:cNvGrpSpPr/>
              <p:nvPr/>
            </p:nvGrpSpPr>
            <p:grpSpPr>
              <a:xfrm>
                <a:off x="801595" y="1938156"/>
                <a:ext cx="2515416" cy="128358"/>
                <a:chOff x="801595" y="1938156"/>
                <a:chExt cx="2515416" cy="128358"/>
              </a:xfrm>
            </p:grpSpPr>
            <p:cxnSp>
              <p:nvCxnSpPr>
                <p:cNvPr id="41" name="Straight Connector 11">
                  <a:extLst>
                    <a:ext uri="{FF2B5EF4-FFF2-40B4-BE49-F238E27FC236}">
                      <a16:creationId xmlns:a16="http://schemas.microsoft.com/office/drawing/2014/main" id="{DEDF63D0-D964-6711-3744-B9D423A33984}"/>
                    </a:ext>
                  </a:extLst>
                </p:cNvPr>
                <p:cNvCxnSpPr>
                  <a:cxnSpLocks/>
                </p:cNvCxnSpPr>
                <p:nvPr/>
              </p:nvCxnSpPr>
              <p:spPr>
                <a:xfrm flipH="1">
                  <a:off x="801595" y="1938156"/>
                  <a:ext cx="910" cy="125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1">
                  <a:extLst>
                    <a:ext uri="{FF2B5EF4-FFF2-40B4-BE49-F238E27FC236}">
                      <a16:creationId xmlns:a16="http://schemas.microsoft.com/office/drawing/2014/main" id="{57FB169B-5027-DA05-2842-BE8F8CDA2CE4}"/>
                    </a:ext>
                  </a:extLst>
                </p:cNvPr>
                <p:cNvCxnSpPr>
                  <a:cxnSpLocks/>
                </p:cNvCxnSpPr>
                <p:nvPr/>
              </p:nvCxnSpPr>
              <p:spPr>
                <a:xfrm>
                  <a:off x="802411" y="2065059"/>
                  <a:ext cx="2514600" cy="14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 name="Straight Connector 11">
                <a:extLst>
                  <a:ext uri="{FF2B5EF4-FFF2-40B4-BE49-F238E27FC236}">
                    <a16:creationId xmlns:a16="http://schemas.microsoft.com/office/drawing/2014/main" id="{39AA2C25-49B5-6379-95E8-28C4B0333A5C}"/>
                  </a:ext>
                </a:extLst>
              </p:cNvPr>
              <p:cNvCxnSpPr>
                <a:cxnSpLocks/>
              </p:cNvCxnSpPr>
              <p:nvPr/>
            </p:nvCxnSpPr>
            <p:spPr>
              <a:xfrm flipH="1">
                <a:off x="3316101" y="1939027"/>
                <a:ext cx="910" cy="12580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グループ化 3">
              <a:extLst>
                <a:ext uri="{FF2B5EF4-FFF2-40B4-BE49-F238E27FC236}">
                  <a16:creationId xmlns:a16="http://schemas.microsoft.com/office/drawing/2014/main" id="{BFF6E2D6-226E-2D93-4823-1AB5EDF25B3C}"/>
                </a:ext>
              </a:extLst>
            </p:cNvPr>
            <p:cNvGrpSpPr/>
            <p:nvPr/>
          </p:nvGrpSpPr>
          <p:grpSpPr>
            <a:xfrm>
              <a:off x="239426" y="1248206"/>
              <a:ext cx="3638321" cy="690505"/>
              <a:chOff x="-27749" y="1319533"/>
              <a:chExt cx="3638321" cy="690505"/>
            </a:xfrm>
          </p:grpSpPr>
          <p:sp>
            <p:nvSpPr>
              <p:cNvPr id="34" name="Rectangle 1">
                <a:extLst>
                  <a:ext uri="{FF2B5EF4-FFF2-40B4-BE49-F238E27FC236}">
                    <a16:creationId xmlns:a16="http://schemas.microsoft.com/office/drawing/2014/main" id="{0CFFB0C8-B8A7-27F5-1326-9981F5F12E60}"/>
                  </a:ext>
                </a:extLst>
              </p:cNvPr>
              <p:cNvSpPr/>
              <p:nvPr/>
            </p:nvSpPr>
            <p:spPr>
              <a:xfrm>
                <a:off x="-27749" y="1324238"/>
                <a:ext cx="1188720" cy="685800"/>
              </a:xfrm>
              <a:prstGeom prst="roundRect">
                <a:avLst/>
              </a:prstGeom>
            </p:spPr>
            <p:style>
              <a:lnRef idx="3">
                <a:schemeClr val="lt1"/>
              </a:lnRef>
              <a:fillRef idx="1">
                <a:schemeClr val="accent6"/>
              </a:fillRef>
              <a:effectRef idx="1">
                <a:schemeClr val="accent6"/>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p>
                <a:pPr algn="ctr"/>
                <a:r>
                  <a:rPr lang="en-GB" sz="1333" b="1">
                    <a:ea typeface="Times New Roman" panose="02020603050405020304" pitchFamily="18" charset="0"/>
                  </a:rPr>
                  <a:t>Brigham and Women’s</a:t>
                </a:r>
              </a:p>
              <a:p>
                <a:pPr algn="ctr"/>
                <a:r>
                  <a:rPr lang="en-GB" sz="1333" b="1">
                    <a:ea typeface="Times New Roman" panose="02020603050405020304" pitchFamily="18" charset="0"/>
                  </a:rPr>
                  <a:t>N=162</a:t>
                </a:r>
                <a:endParaRPr lang="en-US" sz="1333" b="1">
                  <a:ea typeface="Times New Roman" panose="02020603050405020304" pitchFamily="18" charset="0"/>
                </a:endParaRPr>
              </a:p>
            </p:txBody>
          </p:sp>
          <p:sp>
            <p:nvSpPr>
              <p:cNvPr id="35" name="Rectangle 2">
                <a:extLst>
                  <a:ext uri="{FF2B5EF4-FFF2-40B4-BE49-F238E27FC236}">
                    <a16:creationId xmlns:a16="http://schemas.microsoft.com/office/drawing/2014/main" id="{AD79F9C8-6454-979D-6BA6-E67742816A34}"/>
                  </a:ext>
                </a:extLst>
              </p:cNvPr>
              <p:cNvSpPr/>
              <p:nvPr/>
            </p:nvSpPr>
            <p:spPr>
              <a:xfrm>
                <a:off x="2421852" y="1324238"/>
                <a:ext cx="1188720" cy="685800"/>
              </a:xfrm>
              <a:prstGeom prst="roundRect">
                <a:avLst/>
              </a:prstGeom>
            </p:spPr>
            <p:style>
              <a:lnRef idx="3">
                <a:schemeClr val="lt1"/>
              </a:lnRef>
              <a:fillRef idx="1">
                <a:schemeClr val="accent6"/>
              </a:fillRef>
              <a:effectRef idx="1">
                <a:schemeClr val="accent6"/>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p>
                <a:pPr algn="ctr"/>
                <a:r>
                  <a:rPr lang="en-GB" sz="1333" b="1">
                    <a:ea typeface="Times New Roman" panose="02020603050405020304" pitchFamily="18" charset="0"/>
                  </a:rPr>
                  <a:t>Northwestern</a:t>
                </a:r>
              </a:p>
              <a:p>
                <a:pPr algn="ctr"/>
                <a:r>
                  <a:rPr lang="en-GB" sz="1333" b="1">
                    <a:ea typeface="Times New Roman" panose="02020603050405020304" pitchFamily="18" charset="0"/>
                  </a:rPr>
                  <a:t>N=229</a:t>
                </a:r>
                <a:endParaRPr lang="en-US" sz="1333" b="1">
                  <a:ea typeface="Times New Roman" panose="02020603050405020304" pitchFamily="18" charset="0"/>
                </a:endParaRPr>
              </a:p>
            </p:txBody>
          </p:sp>
          <p:sp>
            <p:nvSpPr>
              <p:cNvPr id="36" name="Rectangle 3">
                <a:extLst>
                  <a:ext uri="{FF2B5EF4-FFF2-40B4-BE49-F238E27FC236}">
                    <a16:creationId xmlns:a16="http://schemas.microsoft.com/office/drawing/2014/main" id="{4E993386-81D2-69F2-361F-5C9A1DF8A337}"/>
                  </a:ext>
                </a:extLst>
              </p:cNvPr>
              <p:cNvSpPr/>
              <p:nvPr/>
            </p:nvSpPr>
            <p:spPr>
              <a:xfrm>
                <a:off x="1197052" y="1319533"/>
                <a:ext cx="1188720" cy="685800"/>
              </a:xfrm>
              <a:prstGeom prst="roundRect">
                <a:avLst/>
              </a:prstGeom>
            </p:spPr>
            <p:style>
              <a:lnRef idx="3">
                <a:schemeClr val="lt1"/>
              </a:lnRef>
              <a:fillRef idx="1">
                <a:schemeClr val="accent6"/>
              </a:fillRef>
              <a:effectRef idx="1">
                <a:schemeClr val="accent6"/>
              </a:effectRef>
              <a:fontRef idx="minor">
                <a:schemeClr val="lt1"/>
              </a:fontRef>
            </p:style>
            <p:txBody>
              <a:bodyPr rot="0" spcFirstLastPara="0" vert="horz" wrap="square" lIns="60960" tIns="30480" rIns="60960" bIns="30480" numCol="1" spcCol="0" rtlCol="0" fromWordArt="0" anchor="ctr" anchorCtr="0" forceAA="0" compatLnSpc="1">
                <a:prstTxWarp prst="textNoShape">
                  <a:avLst/>
                </a:prstTxWarp>
                <a:noAutofit/>
              </a:bodyPr>
              <a:lstStyle/>
              <a:p>
                <a:pPr algn="ctr"/>
                <a:r>
                  <a:rPr lang="en-GB" sz="1333" b="1">
                    <a:ea typeface="Times New Roman" panose="02020603050405020304" pitchFamily="18" charset="0"/>
                  </a:rPr>
                  <a:t>Stanford</a:t>
                </a:r>
                <a:endParaRPr lang="en-US" sz="1333" b="1">
                  <a:ea typeface="Times New Roman" panose="02020603050405020304" pitchFamily="18" charset="0"/>
                </a:endParaRPr>
              </a:p>
              <a:p>
                <a:pPr algn="ctr"/>
                <a:r>
                  <a:rPr lang="en-GB" sz="1333" b="1">
                    <a:ea typeface="Times New Roman" panose="02020603050405020304" pitchFamily="18" charset="0"/>
                  </a:rPr>
                  <a:t>N=107</a:t>
                </a:r>
                <a:endParaRPr lang="en-US" sz="1333" b="1">
                  <a:ea typeface="Times New Roman" panose="02020603050405020304" pitchFamily="18" charset="0"/>
                </a:endParaRPr>
              </a:p>
            </p:txBody>
          </p:sp>
        </p:grpSp>
        <p:sp>
          <p:nvSpPr>
            <p:cNvPr id="6" name="正方形/長方形 5">
              <a:extLst>
                <a:ext uri="{FF2B5EF4-FFF2-40B4-BE49-F238E27FC236}">
                  <a16:creationId xmlns:a16="http://schemas.microsoft.com/office/drawing/2014/main" id="{B966B3DA-2704-9453-5E8D-E67D752518EA}"/>
                </a:ext>
              </a:extLst>
            </p:cNvPr>
            <p:cNvSpPr/>
            <p:nvPr/>
          </p:nvSpPr>
          <p:spPr>
            <a:xfrm>
              <a:off x="138661" y="750202"/>
              <a:ext cx="3931920" cy="500729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テキスト ボックス 52">
              <a:extLst>
                <a:ext uri="{FF2B5EF4-FFF2-40B4-BE49-F238E27FC236}">
                  <a16:creationId xmlns:a16="http://schemas.microsoft.com/office/drawing/2014/main" id="{31C73452-5D69-F4A6-8679-CF0D3239BD61}"/>
                </a:ext>
              </a:extLst>
            </p:cNvPr>
            <p:cNvSpPr txBox="1"/>
            <p:nvPr/>
          </p:nvSpPr>
          <p:spPr>
            <a:xfrm>
              <a:off x="155565" y="743803"/>
              <a:ext cx="2555257" cy="369332"/>
            </a:xfrm>
            <a:prstGeom prst="rect">
              <a:avLst/>
            </a:prstGeom>
            <a:noFill/>
          </p:spPr>
          <p:txBody>
            <a:bodyPr wrap="square" rtlCol="0">
              <a:spAutoFit/>
            </a:bodyPr>
            <a:lstStyle/>
            <a:p>
              <a:r>
                <a:rPr lang="en-GB" b="1">
                  <a:latin typeface="+mj-lt"/>
                </a:rPr>
                <a:t>Recruitment</a:t>
              </a:r>
              <a:endParaRPr lang="en-US" b="1">
                <a:latin typeface="+mj-lt"/>
              </a:endParaRPr>
            </a:p>
          </p:txBody>
        </p:sp>
      </p:grpSp>
      <p:sp>
        <p:nvSpPr>
          <p:cNvPr id="8" name="Freeform 3">
            <a:extLst>
              <a:ext uri="{FF2B5EF4-FFF2-40B4-BE49-F238E27FC236}">
                <a16:creationId xmlns:a16="http://schemas.microsoft.com/office/drawing/2014/main" id="{B674B022-D367-CCF1-DC4C-659A1EDD90C1}"/>
              </a:ext>
            </a:extLst>
          </p:cNvPr>
          <p:cNvSpPr/>
          <p:nvPr/>
        </p:nvSpPr>
        <p:spPr>
          <a:xfrm>
            <a:off x="0" y="4808319"/>
            <a:ext cx="2194909" cy="2194909"/>
          </a:xfrm>
          <a:custGeom>
            <a:avLst/>
            <a:gdLst/>
            <a:ahLst/>
            <a:cxnLst/>
            <a:rect l="l" t="t" r="r" b="b"/>
            <a:pathLst>
              <a:path w="3292364" h="3292364">
                <a:moveTo>
                  <a:pt x="0" y="0"/>
                </a:moveTo>
                <a:lnTo>
                  <a:pt x="3292364" y="0"/>
                </a:lnTo>
                <a:lnTo>
                  <a:pt x="3292364" y="3292364"/>
                </a:lnTo>
                <a:lnTo>
                  <a:pt x="0" y="3292364"/>
                </a:lnTo>
                <a:lnTo>
                  <a:pt x="0" y="0"/>
                </a:lnTo>
                <a:close/>
              </a:path>
            </a:pathLst>
          </a:custGeom>
          <a:blipFill>
            <a:blip r:embed="rId6"/>
            <a:stretch>
              <a:fillRect/>
            </a:stretch>
          </a:blipFill>
        </p:spPr>
        <p:txBody>
          <a:bodyPr/>
          <a:lstStyle/>
          <a:p>
            <a:endParaRPr lang="en-US" sz="1200"/>
          </a:p>
        </p:txBody>
      </p:sp>
    </p:spTree>
    <p:extLst>
      <p:ext uri="{BB962C8B-B14F-4D97-AF65-F5344CB8AC3E}">
        <p14:creationId xmlns:p14="http://schemas.microsoft.com/office/powerpoint/2010/main" val="418637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5" grpId="0"/>
      <p:bldP spid="69" grpId="0"/>
      <p:bldP spid="7" grpId="0"/>
      <p:bldP spid="9"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55447-DC30-8675-B7FC-1B6C51B22968}"/>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E53D668D-9E3D-E99F-378D-4A732678C7A5}"/>
              </a:ext>
            </a:extLst>
          </p:cNvPr>
          <p:cNvSpPr/>
          <p:nvPr/>
        </p:nvSpPr>
        <p:spPr>
          <a:xfrm>
            <a:off x="8957586" y="5214150"/>
            <a:ext cx="534906" cy="516051"/>
          </a:xfrm>
          <a:prstGeom prst="round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四角形: 角を丸くする 8">
            <a:extLst>
              <a:ext uri="{FF2B5EF4-FFF2-40B4-BE49-F238E27FC236}">
                <a16:creationId xmlns:a16="http://schemas.microsoft.com/office/drawing/2014/main" id="{EE6C760D-8F1A-885C-5F62-6C176C607BC6}"/>
              </a:ext>
            </a:extLst>
          </p:cNvPr>
          <p:cNvSpPr/>
          <p:nvPr/>
        </p:nvSpPr>
        <p:spPr>
          <a:xfrm>
            <a:off x="2714196" y="5214150"/>
            <a:ext cx="534906" cy="516051"/>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四角形: 角を丸くする 4">
            <a:extLst>
              <a:ext uri="{FF2B5EF4-FFF2-40B4-BE49-F238E27FC236}">
                <a16:creationId xmlns:a16="http://schemas.microsoft.com/office/drawing/2014/main" id="{2735D94E-D41D-B797-A7AE-A57F3FDB2DBC}"/>
              </a:ext>
            </a:extLst>
          </p:cNvPr>
          <p:cNvSpPr/>
          <p:nvPr/>
        </p:nvSpPr>
        <p:spPr>
          <a:xfrm>
            <a:off x="1831091" y="4428892"/>
            <a:ext cx="1959439" cy="476212"/>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FF2B5EF4-FFF2-40B4-BE49-F238E27FC236}">
                <a16:creationId xmlns:a16="http://schemas.microsoft.com/office/drawing/2014/main" id="{B598ABF5-E115-96AD-661D-F5CE0BE63A12}"/>
              </a:ext>
            </a:extLst>
          </p:cNvPr>
          <p:cNvSpPr/>
          <p:nvPr/>
        </p:nvSpPr>
        <p:spPr>
          <a:xfrm>
            <a:off x="-203200" y="6019928"/>
            <a:ext cx="12395200" cy="2120031"/>
          </a:xfrm>
          <a:custGeom>
            <a:avLst/>
            <a:gdLst/>
            <a:ahLst/>
            <a:cxnLst/>
            <a:rect l="l" t="t" r="r" b="b"/>
            <a:pathLst>
              <a:path w="19031690" h="3164019">
                <a:moveTo>
                  <a:pt x="0" y="0"/>
                </a:moveTo>
                <a:lnTo>
                  <a:pt x="19031690" y="0"/>
                </a:lnTo>
                <a:lnTo>
                  <a:pt x="19031690" y="3164018"/>
                </a:lnTo>
                <a:lnTo>
                  <a:pt x="0" y="3164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1" name="タイトル 1">
            <a:extLst>
              <a:ext uri="{FF2B5EF4-FFF2-40B4-BE49-F238E27FC236}">
                <a16:creationId xmlns:a16="http://schemas.microsoft.com/office/drawing/2014/main" id="{8F9846CE-C177-746F-0004-47818339242C}"/>
              </a:ext>
            </a:extLst>
          </p:cNvPr>
          <p:cNvSpPr txBox="1">
            <a:spLocks/>
          </p:cNvSpPr>
          <p:nvPr/>
        </p:nvSpPr>
        <p:spPr>
          <a:xfrm>
            <a:off x="138661" y="274602"/>
            <a:ext cx="7142193" cy="11054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00"/>
              </a:spcAft>
            </a:pPr>
            <a:r>
              <a:rPr lang="en-GB" sz="2667" b="1" u="sng"/>
              <a:t>Results</a:t>
            </a:r>
            <a:endParaRPr lang="en-GB" sz="1600" b="1" u="sng"/>
          </a:p>
        </p:txBody>
      </p:sp>
      <p:sp>
        <p:nvSpPr>
          <p:cNvPr id="8" name="テキスト ボックス 7">
            <a:extLst>
              <a:ext uri="{FF2B5EF4-FFF2-40B4-BE49-F238E27FC236}">
                <a16:creationId xmlns:a16="http://schemas.microsoft.com/office/drawing/2014/main" id="{790BA4A0-A3D5-960F-7278-558E85FDDAE8}"/>
              </a:ext>
            </a:extLst>
          </p:cNvPr>
          <p:cNvSpPr txBox="1"/>
          <p:nvPr/>
        </p:nvSpPr>
        <p:spPr>
          <a:xfrm>
            <a:off x="123283" y="707763"/>
            <a:ext cx="11930055" cy="379656"/>
          </a:xfrm>
          <a:prstGeom prst="rect">
            <a:avLst/>
          </a:prstGeom>
          <a:noFill/>
        </p:spPr>
        <p:txBody>
          <a:bodyPr wrap="square">
            <a:spAutoFit/>
          </a:bodyPr>
          <a:lstStyle/>
          <a:p>
            <a:pPr algn="ctr"/>
            <a:r>
              <a:rPr lang="en-US"/>
              <a:t>Physical health, and Sleep &amp; Fatigue scores improved up to </a:t>
            </a:r>
            <a:r>
              <a:rPr lang="en-US" b="1"/>
              <a:t>12 weeks </a:t>
            </a:r>
            <a:r>
              <a:rPr lang="en-US"/>
              <a:t>postpartum</a:t>
            </a:r>
          </a:p>
        </p:txBody>
      </p:sp>
      <p:grpSp>
        <p:nvGrpSpPr>
          <p:cNvPr id="101" name="グループ化 100">
            <a:extLst>
              <a:ext uri="{FF2B5EF4-FFF2-40B4-BE49-F238E27FC236}">
                <a16:creationId xmlns:a16="http://schemas.microsoft.com/office/drawing/2014/main" id="{88B4AD6C-0705-54B7-C7EC-988E021D498A}"/>
              </a:ext>
            </a:extLst>
          </p:cNvPr>
          <p:cNvGrpSpPr/>
          <p:nvPr/>
        </p:nvGrpSpPr>
        <p:grpSpPr>
          <a:xfrm>
            <a:off x="7048270" y="1248577"/>
            <a:ext cx="4680777" cy="3161501"/>
            <a:chOff x="6581955" y="1124082"/>
            <a:chExt cx="4680777" cy="3161501"/>
          </a:xfrm>
        </p:grpSpPr>
        <p:pic>
          <p:nvPicPr>
            <p:cNvPr id="74" name="図 73">
              <a:extLst>
                <a:ext uri="{FF2B5EF4-FFF2-40B4-BE49-F238E27FC236}">
                  <a16:creationId xmlns:a16="http://schemas.microsoft.com/office/drawing/2014/main" id="{AA4681F2-C518-0086-676F-2ABB878A6D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5" t="10899" r="9487" b="3439"/>
            <a:stretch/>
          </p:blipFill>
          <p:spPr bwMode="auto">
            <a:xfrm>
              <a:off x="6581955" y="1229026"/>
              <a:ext cx="4680776" cy="3056557"/>
            </a:xfrm>
            <a:prstGeom prst="rect">
              <a:avLst/>
            </a:prstGeom>
            <a:noFill/>
            <a:ln>
              <a:noFill/>
            </a:ln>
            <a:extLst>
              <a:ext uri="{53640926-AAD7-44D8-BBD7-CCE9431645EC}">
                <a14:shadowObscured xmlns:a14="http://schemas.microsoft.com/office/drawing/2010/main"/>
              </a:ext>
            </a:extLst>
          </p:spPr>
        </p:pic>
        <p:sp>
          <p:nvSpPr>
            <p:cNvPr id="80" name="正方形/長方形 79">
              <a:extLst>
                <a:ext uri="{FF2B5EF4-FFF2-40B4-BE49-F238E27FC236}">
                  <a16:creationId xmlns:a16="http://schemas.microsoft.com/office/drawing/2014/main" id="{4D1FAA7E-543B-92A1-20C3-211E68FD95D9}"/>
                </a:ext>
              </a:extLst>
            </p:cNvPr>
            <p:cNvSpPr/>
            <p:nvPr/>
          </p:nvSpPr>
          <p:spPr>
            <a:xfrm>
              <a:off x="10358301" y="3290538"/>
              <a:ext cx="845678" cy="6994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グループ化 55">
              <a:extLst>
                <a:ext uri="{FF2B5EF4-FFF2-40B4-BE49-F238E27FC236}">
                  <a16:creationId xmlns:a16="http://schemas.microsoft.com/office/drawing/2014/main" id="{5BCC6F29-5C63-8665-3ADA-6FF62F721A4E}"/>
                </a:ext>
              </a:extLst>
            </p:cNvPr>
            <p:cNvGrpSpPr/>
            <p:nvPr/>
          </p:nvGrpSpPr>
          <p:grpSpPr>
            <a:xfrm>
              <a:off x="6921275" y="1124082"/>
              <a:ext cx="4110192" cy="299897"/>
              <a:chOff x="685786" y="2115135"/>
              <a:chExt cx="5605887" cy="235874"/>
            </a:xfrm>
          </p:grpSpPr>
          <p:sp>
            <p:nvSpPr>
              <p:cNvPr id="66" name="テキスト ボックス 65">
                <a:extLst>
                  <a:ext uri="{FF2B5EF4-FFF2-40B4-BE49-F238E27FC236}">
                    <a16:creationId xmlns:a16="http://schemas.microsoft.com/office/drawing/2014/main" id="{BE0D8DF3-F3EA-9E07-C60D-079F4400BA80}"/>
                  </a:ext>
                </a:extLst>
              </p:cNvPr>
              <p:cNvSpPr txBox="1"/>
              <p:nvPr/>
            </p:nvSpPr>
            <p:spPr>
              <a:xfrm>
                <a:off x="2110036" y="2115135"/>
                <a:ext cx="1032680" cy="201778"/>
              </a:xfrm>
              <a:prstGeom prst="rect">
                <a:avLst/>
              </a:prstGeom>
              <a:noFill/>
            </p:spPr>
            <p:txBody>
              <a:bodyPr wrap="square" rtlCol="0">
                <a:spAutoFit/>
              </a:bodyPr>
              <a:lstStyle/>
              <a:p>
                <a:pPr algn="ctr"/>
                <a:r>
                  <a:rPr lang="en-GB" sz="1067" b="1" kern="0">
                    <a:latin typeface="Arial" panose="020B0604020202020204" pitchFamily="34" charset="0"/>
                    <a:ea typeface="Times New Roman" panose="02020603050405020304" pitchFamily="18" charset="0"/>
                  </a:rPr>
                  <a:t>*</a:t>
                </a:r>
                <a:endParaRPr lang="en-US" sz="1067" b="1"/>
              </a:p>
            </p:txBody>
          </p:sp>
          <p:sp>
            <p:nvSpPr>
              <p:cNvPr id="67" name="テキスト ボックス 66">
                <a:extLst>
                  <a:ext uri="{FF2B5EF4-FFF2-40B4-BE49-F238E27FC236}">
                    <a16:creationId xmlns:a16="http://schemas.microsoft.com/office/drawing/2014/main" id="{363FB1AD-E11B-9E14-2E04-4105D919E9BA}"/>
                  </a:ext>
                </a:extLst>
              </p:cNvPr>
              <p:cNvSpPr txBox="1"/>
              <p:nvPr/>
            </p:nvSpPr>
            <p:spPr>
              <a:xfrm>
                <a:off x="685786" y="2115138"/>
                <a:ext cx="1032680" cy="201778"/>
              </a:xfrm>
              <a:prstGeom prst="rect">
                <a:avLst/>
              </a:prstGeom>
              <a:noFill/>
            </p:spPr>
            <p:txBody>
              <a:bodyPr wrap="square" rtlCol="0">
                <a:spAutoFit/>
              </a:bodyPr>
              <a:lstStyle/>
              <a:p>
                <a:pPr algn="ctr"/>
                <a:r>
                  <a:rPr lang="en-GB" sz="1067" b="1" kern="0">
                    <a:latin typeface="Arial" panose="020B0604020202020204" pitchFamily="34" charset="0"/>
                    <a:ea typeface="Times New Roman" panose="02020603050405020304" pitchFamily="18" charset="0"/>
                  </a:rPr>
                  <a:t>*</a:t>
                </a:r>
                <a:endParaRPr lang="en-US" sz="1067" b="1"/>
              </a:p>
            </p:txBody>
          </p:sp>
          <p:sp>
            <p:nvSpPr>
              <p:cNvPr id="68" name="テキスト ボックス 67">
                <a:extLst>
                  <a:ext uri="{FF2B5EF4-FFF2-40B4-BE49-F238E27FC236}">
                    <a16:creationId xmlns:a16="http://schemas.microsoft.com/office/drawing/2014/main" id="{44FC5A21-EFB7-55A4-11DF-E72F8610FC1B}"/>
                  </a:ext>
                </a:extLst>
              </p:cNvPr>
              <p:cNvSpPr txBox="1"/>
              <p:nvPr/>
            </p:nvSpPr>
            <p:spPr>
              <a:xfrm>
                <a:off x="4429703" y="2117702"/>
                <a:ext cx="1088409" cy="201778"/>
              </a:xfrm>
              <a:prstGeom prst="rect">
                <a:avLst/>
              </a:prstGeom>
              <a:noFill/>
            </p:spPr>
            <p:txBody>
              <a:bodyPr wrap="square">
                <a:spAutoFit/>
              </a:bodyPr>
              <a:lstStyle/>
              <a:p>
                <a:pPr algn="ctr"/>
                <a:r>
                  <a:rPr lang="en-US" sz="1067" b="1">
                    <a:solidFill>
                      <a:srgbClr val="000000"/>
                    </a:solidFill>
                    <a:latin typeface="Arial" panose="020B0604020202020204" pitchFamily="34" charset="0"/>
                    <a:cs typeface="Arial" panose="020B0604020202020204" pitchFamily="34" charset="0"/>
                  </a:rPr>
                  <a:t>*</a:t>
                </a:r>
                <a:endParaRPr lang="en-US" sz="1067" b="1">
                  <a:latin typeface="Arial" panose="020B0604020202020204" pitchFamily="34" charset="0"/>
                  <a:cs typeface="Arial" panose="020B0604020202020204" pitchFamily="34" charset="0"/>
                </a:endParaRPr>
              </a:p>
            </p:txBody>
          </p:sp>
          <p:sp>
            <p:nvSpPr>
              <p:cNvPr id="70" name="左大かっこ 69">
                <a:extLst>
                  <a:ext uri="{FF2B5EF4-FFF2-40B4-BE49-F238E27FC236}">
                    <a16:creationId xmlns:a16="http://schemas.microsoft.com/office/drawing/2014/main" id="{6E4595B6-278C-121A-F144-244C3746422F}"/>
                  </a:ext>
                </a:extLst>
              </p:cNvPr>
              <p:cNvSpPr/>
              <p:nvPr/>
            </p:nvSpPr>
            <p:spPr>
              <a:xfrm rot="5400000">
                <a:off x="1156923" y="1910303"/>
                <a:ext cx="95708" cy="7857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1" name="左大かっこ 70">
                <a:extLst>
                  <a:ext uri="{FF2B5EF4-FFF2-40B4-BE49-F238E27FC236}">
                    <a16:creationId xmlns:a16="http://schemas.microsoft.com/office/drawing/2014/main" id="{3B60334A-6FB0-14E2-BF82-8FDE311484DD}"/>
                  </a:ext>
                </a:extLst>
              </p:cNvPr>
              <p:cNvSpPr/>
              <p:nvPr/>
            </p:nvSpPr>
            <p:spPr>
              <a:xfrm rot="5400000">
                <a:off x="2565694" y="1442622"/>
                <a:ext cx="95709" cy="1721066"/>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2" name="左大かっこ 71">
                <a:extLst>
                  <a:ext uri="{FF2B5EF4-FFF2-40B4-BE49-F238E27FC236}">
                    <a16:creationId xmlns:a16="http://schemas.microsoft.com/office/drawing/2014/main" id="{61E06BF1-98E8-BC53-1116-C6D13E19306C}"/>
                  </a:ext>
                </a:extLst>
              </p:cNvPr>
              <p:cNvSpPr/>
              <p:nvPr/>
            </p:nvSpPr>
            <p:spPr>
              <a:xfrm rot="5400000">
                <a:off x="4903198" y="962407"/>
                <a:ext cx="95579" cy="2681371"/>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sp>
          <p:nvSpPr>
            <p:cNvPr id="54" name="テキスト ボックス 53">
              <a:extLst>
                <a:ext uri="{FF2B5EF4-FFF2-40B4-BE49-F238E27FC236}">
                  <a16:creationId xmlns:a16="http://schemas.microsoft.com/office/drawing/2014/main" id="{645437E2-248F-0697-CD18-B412B14BF0B3}"/>
                </a:ext>
              </a:extLst>
            </p:cNvPr>
            <p:cNvSpPr txBox="1"/>
            <p:nvPr/>
          </p:nvSpPr>
          <p:spPr>
            <a:xfrm>
              <a:off x="10480668" y="3781787"/>
              <a:ext cx="782064" cy="256545"/>
            </a:xfrm>
            <a:prstGeom prst="rect">
              <a:avLst/>
            </a:prstGeom>
            <a:noFill/>
          </p:spPr>
          <p:txBody>
            <a:bodyPr wrap="square" rtlCol="0">
              <a:spAutoFit/>
            </a:bodyPr>
            <a:lstStyle/>
            <a:p>
              <a:r>
                <a:rPr lang="en-GB" sz="1067" b="1" kern="0">
                  <a:latin typeface="Arial" panose="020B0604020202020204" pitchFamily="34" charset="0"/>
                  <a:ea typeface="Times New Roman" panose="02020603050405020304" pitchFamily="18" charset="0"/>
                </a:rPr>
                <a:t>*p&lt;0.001</a:t>
              </a:r>
              <a:endParaRPr lang="en-US" sz="1067" b="1"/>
            </a:p>
          </p:txBody>
        </p:sp>
      </p:grpSp>
      <p:grpSp>
        <p:nvGrpSpPr>
          <p:cNvPr id="105" name="グループ化 104">
            <a:extLst>
              <a:ext uri="{FF2B5EF4-FFF2-40B4-BE49-F238E27FC236}">
                <a16:creationId xmlns:a16="http://schemas.microsoft.com/office/drawing/2014/main" id="{5759F4D7-6DCF-6486-5902-66FF643B826B}"/>
              </a:ext>
            </a:extLst>
          </p:cNvPr>
          <p:cNvGrpSpPr/>
          <p:nvPr/>
        </p:nvGrpSpPr>
        <p:grpSpPr>
          <a:xfrm>
            <a:off x="462953" y="1237484"/>
            <a:ext cx="4601004" cy="3183686"/>
            <a:chOff x="462953" y="1090835"/>
            <a:chExt cx="4601004" cy="3183686"/>
          </a:xfrm>
        </p:grpSpPr>
        <p:grpSp>
          <p:nvGrpSpPr>
            <p:cNvPr id="100" name="グループ化 99">
              <a:extLst>
                <a:ext uri="{FF2B5EF4-FFF2-40B4-BE49-F238E27FC236}">
                  <a16:creationId xmlns:a16="http://schemas.microsoft.com/office/drawing/2014/main" id="{90F1EED6-7EF7-E0DD-C7D8-F67E42AD5974}"/>
                </a:ext>
              </a:extLst>
            </p:cNvPr>
            <p:cNvGrpSpPr/>
            <p:nvPr/>
          </p:nvGrpSpPr>
          <p:grpSpPr>
            <a:xfrm>
              <a:off x="462953" y="1090835"/>
              <a:ext cx="4601004" cy="3183686"/>
              <a:chOff x="866023" y="1117993"/>
              <a:chExt cx="4601004" cy="3183686"/>
            </a:xfrm>
          </p:grpSpPr>
          <p:pic>
            <p:nvPicPr>
              <p:cNvPr id="73" name="図 72">
                <a:extLst>
                  <a:ext uri="{FF2B5EF4-FFF2-40B4-BE49-F238E27FC236}">
                    <a16:creationId xmlns:a16="http://schemas.microsoft.com/office/drawing/2014/main" id="{7516D336-A4A0-3739-9735-1FBD674924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371" t="11539" r="9488" b="3419"/>
              <a:stretch/>
            </p:blipFill>
            <p:spPr bwMode="auto">
              <a:xfrm>
                <a:off x="866023" y="1245121"/>
                <a:ext cx="4601004" cy="3056558"/>
              </a:xfrm>
              <a:prstGeom prst="rect">
                <a:avLst/>
              </a:prstGeom>
              <a:noFill/>
              <a:ln>
                <a:noFill/>
              </a:ln>
              <a:extLst>
                <a:ext uri="{53640926-AAD7-44D8-BBD7-CCE9431645EC}">
                  <a14:shadowObscured xmlns:a14="http://schemas.microsoft.com/office/drawing/2010/main"/>
                </a:ext>
              </a:extLst>
            </p:spPr>
          </p:pic>
          <p:sp>
            <p:nvSpPr>
              <p:cNvPr id="79" name="正方形/長方形 78">
                <a:extLst>
                  <a:ext uri="{FF2B5EF4-FFF2-40B4-BE49-F238E27FC236}">
                    <a16:creationId xmlns:a16="http://schemas.microsoft.com/office/drawing/2014/main" id="{1274E381-2400-C20A-244B-572F02C1156B}"/>
                  </a:ext>
                </a:extLst>
              </p:cNvPr>
              <p:cNvSpPr/>
              <p:nvPr/>
            </p:nvSpPr>
            <p:spPr>
              <a:xfrm>
                <a:off x="4524884" y="3174534"/>
                <a:ext cx="882836" cy="822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グループ化 56">
                <a:extLst>
                  <a:ext uri="{FF2B5EF4-FFF2-40B4-BE49-F238E27FC236}">
                    <a16:creationId xmlns:a16="http://schemas.microsoft.com/office/drawing/2014/main" id="{4D179ECC-15F3-4764-3B2F-6CF913352B60}"/>
                  </a:ext>
                </a:extLst>
              </p:cNvPr>
              <p:cNvGrpSpPr/>
              <p:nvPr/>
            </p:nvGrpSpPr>
            <p:grpSpPr>
              <a:xfrm>
                <a:off x="1121434" y="1117993"/>
                <a:ext cx="4092217" cy="270166"/>
                <a:chOff x="668064" y="2042986"/>
                <a:chExt cx="5651661" cy="308025"/>
              </a:xfrm>
            </p:grpSpPr>
            <p:sp>
              <p:nvSpPr>
                <p:cNvPr id="59" name="テキスト ボックス 58">
                  <a:extLst>
                    <a:ext uri="{FF2B5EF4-FFF2-40B4-BE49-F238E27FC236}">
                      <a16:creationId xmlns:a16="http://schemas.microsoft.com/office/drawing/2014/main" id="{6D00DD53-2944-ED24-4C81-4E556CCCA9D9}"/>
                    </a:ext>
                  </a:extLst>
                </p:cNvPr>
                <p:cNvSpPr txBox="1"/>
                <p:nvPr/>
              </p:nvSpPr>
              <p:spPr>
                <a:xfrm>
                  <a:off x="2074923" y="2057160"/>
                  <a:ext cx="1032681" cy="292496"/>
                </a:xfrm>
                <a:prstGeom prst="rect">
                  <a:avLst/>
                </a:prstGeom>
                <a:noFill/>
              </p:spPr>
              <p:txBody>
                <a:bodyPr wrap="square" rtlCol="0">
                  <a:spAutoFit/>
                </a:bodyPr>
                <a:lstStyle/>
                <a:p>
                  <a:pPr algn="ctr"/>
                  <a:r>
                    <a:rPr lang="en-GB" sz="1067" b="1" kern="0">
                      <a:latin typeface="Arial" panose="020B0604020202020204" pitchFamily="34" charset="0"/>
                      <a:ea typeface="Times New Roman" panose="02020603050405020304" pitchFamily="18" charset="0"/>
                    </a:rPr>
                    <a:t>*</a:t>
                  </a:r>
                  <a:endParaRPr lang="en-US" sz="1067" b="1"/>
                </a:p>
              </p:txBody>
            </p:sp>
            <p:sp>
              <p:nvSpPr>
                <p:cNvPr id="60" name="テキスト ボックス 59">
                  <a:extLst>
                    <a:ext uri="{FF2B5EF4-FFF2-40B4-BE49-F238E27FC236}">
                      <a16:creationId xmlns:a16="http://schemas.microsoft.com/office/drawing/2014/main" id="{12632448-C315-72F8-ABC7-17D2AC1BD7A1}"/>
                    </a:ext>
                  </a:extLst>
                </p:cNvPr>
                <p:cNvSpPr txBox="1"/>
                <p:nvPr/>
              </p:nvSpPr>
              <p:spPr>
                <a:xfrm>
                  <a:off x="668064" y="2057994"/>
                  <a:ext cx="1032681" cy="292495"/>
                </a:xfrm>
                <a:prstGeom prst="rect">
                  <a:avLst/>
                </a:prstGeom>
                <a:noFill/>
              </p:spPr>
              <p:txBody>
                <a:bodyPr wrap="square" rtlCol="0">
                  <a:spAutoFit/>
                </a:bodyPr>
                <a:lstStyle/>
                <a:p>
                  <a:pPr algn="ctr"/>
                  <a:r>
                    <a:rPr lang="en-GB" sz="1067" b="1" kern="0">
                      <a:latin typeface="Arial" panose="020B0604020202020204" pitchFamily="34" charset="0"/>
                      <a:ea typeface="Times New Roman" panose="02020603050405020304" pitchFamily="18" charset="0"/>
                    </a:rPr>
                    <a:t>*</a:t>
                  </a:r>
                  <a:endParaRPr lang="en-US" sz="1067" b="1"/>
                </a:p>
              </p:txBody>
            </p:sp>
            <p:sp>
              <p:nvSpPr>
                <p:cNvPr id="61" name="テキスト ボックス 60">
                  <a:extLst>
                    <a:ext uri="{FF2B5EF4-FFF2-40B4-BE49-F238E27FC236}">
                      <a16:creationId xmlns:a16="http://schemas.microsoft.com/office/drawing/2014/main" id="{25D7F3F5-87FD-B1B0-168D-DBE19F9F7DF2}"/>
                    </a:ext>
                  </a:extLst>
                </p:cNvPr>
                <p:cNvSpPr txBox="1"/>
                <p:nvPr/>
              </p:nvSpPr>
              <p:spPr>
                <a:xfrm>
                  <a:off x="4454785" y="2042986"/>
                  <a:ext cx="1088409" cy="292496"/>
                </a:xfrm>
                <a:prstGeom prst="rect">
                  <a:avLst/>
                </a:prstGeom>
                <a:noFill/>
              </p:spPr>
              <p:txBody>
                <a:bodyPr wrap="square">
                  <a:spAutoFit/>
                </a:bodyPr>
                <a:lstStyle/>
                <a:p>
                  <a:pPr algn="ctr"/>
                  <a:r>
                    <a:rPr lang="en-GB" sz="1067" b="1">
                      <a:solidFill>
                        <a:srgbClr val="000000"/>
                      </a:solidFill>
                      <a:latin typeface="Arial" panose="020B0604020202020204" pitchFamily="34" charset="0"/>
                      <a:cs typeface="Arial" panose="020B0604020202020204" pitchFamily="34" charset="0"/>
                    </a:rPr>
                    <a:t>*</a:t>
                  </a:r>
                  <a:endParaRPr lang="en-US" sz="1067" b="1">
                    <a:latin typeface="Arial" panose="020B0604020202020204" pitchFamily="34" charset="0"/>
                    <a:cs typeface="Arial" panose="020B0604020202020204" pitchFamily="34" charset="0"/>
                  </a:endParaRPr>
                </a:p>
              </p:txBody>
            </p:sp>
            <p:sp>
              <p:nvSpPr>
                <p:cNvPr id="62" name="左大かっこ 61">
                  <a:extLst>
                    <a:ext uri="{FF2B5EF4-FFF2-40B4-BE49-F238E27FC236}">
                      <a16:creationId xmlns:a16="http://schemas.microsoft.com/office/drawing/2014/main" id="{A84C4DC5-5B56-8679-4C2D-87B6B4128A1F}"/>
                    </a:ext>
                  </a:extLst>
                </p:cNvPr>
                <p:cNvSpPr/>
                <p:nvPr/>
              </p:nvSpPr>
              <p:spPr>
                <a:xfrm rot="5400000">
                  <a:off x="1153191" y="1906571"/>
                  <a:ext cx="95708" cy="793169"/>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3" name="左大かっこ 62">
                  <a:extLst>
                    <a:ext uri="{FF2B5EF4-FFF2-40B4-BE49-F238E27FC236}">
                      <a16:creationId xmlns:a16="http://schemas.microsoft.com/office/drawing/2014/main" id="{518EC215-ACAB-56F8-E8E9-137A8DF75A2B}"/>
                    </a:ext>
                  </a:extLst>
                </p:cNvPr>
                <p:cNvSpPr/>
                <p:nvPr/>
              </p:nvSpPr>
              <p:spPr>
                <a:xfrm rot="5400000">
                  <a:off x="2574562" y="1434780"/>
                  <a:ext cx="95709" cy="1736750"/>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4" name="左大かっこ 63">
                  <a:extLst>
                    <a:ext uri="{FF2B5EF4-FFF2-40B4-BE49-F238E27FC236}">
                      <a16:creationId xmlns:a16="http://schemas.microsoft.com/office/drawing/2014/main" id="{94B84ADE-AD65-F32B-688A-4E2DE12ADA0B}"/>
                    </a:ext>
                  </a:extLst>
                </p:cNvPr>
                <p:cNvSpPr/>
                <p:nvPr/>
              </p:nvSpPr>
              <p:spPr>
                <a:xfrm rot="5400000">
                  <a:off x="4915035" y="946322"/>
                  <a:ext cx="95709" cy="2713670"/>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82" name="テキスト ボックス 81">
              <a:extLst>
                <a:ext uri="{FF2B5EF4-FFF2-40B4-BE49-F238E27FC236}">
                  <a16:creationId xmlns:a16="http://schemas.microsoft.com/office/drawing/2014/main" id="{B5346104-8496-F9D0-688E-0E69D530D3C9}"/>
                </a:ext>
              </a:extLst>
            </p:cNvPr>
            <p:cNvSpPr txBox="1"/>
            <p:nvPr/>
          </p:nvSpPr>
          <p:spPr>
            <a:xfrm>
              <a:off x="4239691" y="3764713"/>
              <a:ext cx="756334" cy="256545"/>
            </a:xfrm>
            <a:prstGeom prst="rect">
              <a:avLst/>
            </a:prstGeom>
            <a:noFill/>
          </p:spPr>
          <p:txBody>
            <a:bodyPr wrap="square" rtlCol="0">
              <a:spAutoFit/>
            </a:bodyPr>
            <a:lstStyle/>
            <a:p>
              <a:r>
                <a:rPr lang="en-GB" sz="1067" b="1" kern="0">
                  <a:latin typeface="Arial" panose="020B0604020202020204" pitchFamily="34" charset="0"/>
                  <a:ea typeface="Times New Roman" panose="02020603050405020304" pitchFamily="18" charset="0"/>
                </a:rPr>
                <a:t>*p&lt;0.001</a:t>
              </a:r>
              <a:endParaRPr lang="en-US" sz="1067" b="1"/>
            </a:p>
          </p:txBody>
        </p:sp>
      </p:grpSp>
      <p:grpSp>
        <p:nvGrpSpPr>
          <p:cNvPr id="104" name="グループ化 103">
            <a:extLst>
              <a:ext uri="{FF2B5EF4-FFF2-40B4-BE49-F238E27FC236}">
                <a16:creationId xmlns:a16="http://schemas.microsoft.com/office/drawing/2014/main" id="{A820B7BB-66D0-4518-3C2A-3631F8F1C878}"/>
              </a:ext>
            </a:extLst>
          </p:cNvPr>
          <p:cNvGrpSpPr/>
          <p:nvPr/>
        </p:nvGrpSpPr>
        <p:grpSpPr>
          <a:xfrm>
            <a:off x="5374321" y="1695629"/>
            <a:ext cx="1628492" cy="2210653"/>
            <a:chOff x="5513709" y="1617989"/>
            <a:chExt cx="1628492" cy="2210653"/>
          </a:xfrm>
        </p:grpSpPr>
        <p:grpSp>
          <p:nvGrpSpPr>
            <p:cNvPr id="102" name="グループ化 101">
              <a:extLst>
                <a:ext uri="{FF2B5EF4-FFF2-40B4-BE49-F238E27FC236}">
                  <a16:creationId xmlns:a16="http://schemas.microsoft.com/office/drawing/2014/main" id="{F8ADAF96-F538-5CC7-CE19-7C944543652A}"/>
                </a:ext>
              </a:extLst>
            </p:cNvPr>
            <p:cNvGrpSpPr/>
            <p:nvPr/>
          </p:nvGrpSpPr>
          <p:grpSpPr>
            <a:xfrm>
              <a:off x="5582559" y="1753237"/>
              <a:ext cx="1559642" cy="1925874"/>
              <a:chOff x="5640614" y="1935067"/>
              <a:chExt cx="1559642" cy="1925874"/>
            </a:xfrm>
          </p:grpSpPr>
          <p:grpSp>
            <p:nvGrpSpPr>
              <p:cNvPr id="87" name="グループ化 86">
                <a:extLst>
                  <a:ext uri="{FF2B5EF4-FFF2-40B4-BE49-F238E27FC236}">
                    <a16:creationId xmlns:a16="http://schemas.microsoft.com/office/drawing/2014/main" id="{0D5DD620-B700-437F-3ECD-29B58BDA4D45}"/>
                  </a:ext>
                </a:extLst>
              </p:cNvPr>
              <p:cNvGrpSpPr/>
              <p:nvPr/>
            </p:nvGrpSpPr>
            <p:grpSpPr>
              <a:xfrm>
                <a:off x="5640614" y="3553164"/>
                <a:ext cx="1559642" cy="307777"/>
                <a:chOff x="8741410" y="3901787"/>
                <a:chExt cx="1559642" cy="307777"/>
              </a:xfrm>
            </p:grpSpPr>
            <p:sp>
              <p:nvSpPr>
                <p:cNvPr id="97" name="四角形: 角を丸くする 96">
                  <a:extLst>
                    <a:ext uri="{FF2B5EF4-FFF2-40B4-BE49-F238E27FC236}">
                      <a16:creationId xmlns:a16="http://schemas.microsoft.com/office/drawing/2014/main" id="{BC0137DF-B04F-1E53-9C85-3818503A339A}"/>
                    </a:ext>
                  </a:extLst>
                </p:cNvPr>
                <p:cNvSpPr/>
                <p:nvPr/>
              </p:nvSpPr>
              <p:spPr>
                <a:xfrm>
                  <a:off x="8741410" y="3948586"/>
                  <a:ext cx="228600" cy="228600"/>
                </a:xfrm>
                <a:prstGeom prst="roundRect">
                  <a:avLst/>
                </a:prstGeom>
                <a:solidFill>
                  <a:srgbClr val="363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テキスト ボックス 97">
                  <a:extLst>
                    <a:ext uri="{FF2B5EF4-FFF2-40B4-BE49-F238E27FC236}">
                      <a16:creationId xmlns:a16="http://schemas.microsoft.com/office/drawing/2014/main" id="{DBF5D764-C119-C679-321B-0E494EEB6816}"/>
                    </a:ext>
                  </a:extLst>
                </p:cNvPr>
                <p:cNvSpPr txBox="1"/>
                <p:nvPr/>
              </p:nvSpPr>
              <p:spPr>
                <a:xfrm>
                  <a:off x="8923020" y="3901787"/>
                  <a:ext cx="1378032" cy="307777"/>
                </a:xfrm>
                <a:prstGeom prst="rect">
                  <a:avLst/>
                </a:prstGeom>
                <a:noFill/>
              </p:spPr>
              <p:txBody>
                <a:bodyPr wrap="square" rtlCol="0">
                  <a:spAutoFit/>
                </a:bodyPr>
                <a:lstStyle/>
                <a:p>
                  <a:r>
                    <a:rPr lang="en-GB" sz="1400"/>
                    <a:t>10</a:t>
                  </a:r>
                  <a:r>
                    <a:rPr lang="en-GB" sz="1400" baseline="30000"/>
                    <a:t>th</a:t>
                  </a:r>
                  <a:r>
                    <a:rPr lang="en-GB" sz="1400"/>
                    <a:t> percentile</a:t>
                  </a:r>
                  <a:endParaRPr lang="en-US" sz="1400"/>
                </a:p>
              </p:txBody>
            </p:sp>
          </p:grpSp>
          <p:grpSp>
            <p:nvGrpSpPr>
              <p:cNvPr id="88" name="グループ化 87">
                <a:extLst>
                  <a:ext uri="{FF2B5EF4-FFF2-40B4-BE49-F238E27FC236}">
                    <a16:creationId xmlns:a16="http://schemas.microsoft.com/office/drawing/2014/main" id="{3A273DF3-5581-FAE5-19ED-50F90023A950}"/>
                  </a:ext>
                </a:extLst>
              </p:cNvPr>
              <p:cNvGrpSpPr/>
              <p:nvPr/>
            </p:nvGrpSpPr>
            <p:grpSpPr>
              <a:xfrm>
                <a:off x="5640614" y="3148639"/>
                <a:ext cx="1559642" cy="307777"/>
                <a:chOff x="8741410" y="3901787"/>
                <a:chExt cx="1559642" cy="307777"/>
              </a:xfrm>
            </p:grpSpPr>
            <p:sp>
              <p:nvSpPr>
                <p:cNvPr id="95" name="四角形: 角を丸くする 94">
                  <a:extLst>
                    <a:ext uri="{FF2B5EF4-FFF2-40B4-BE49-F238E27FC236}">
                      <a16:creationId xmlns:a16="http://schemas.microsoft.com/office/drawing/2014/main" id="{A2C053F1-1AA5-D182-2263-B39096F92AF1}"/>
                    </a:ext>
                  </a:extLst>
                </p:cNvPr>
                <p:cNvSpPr/>
                <p:nvPr/>
              </p:nvSpPr>
              <p:spPr>
                <a:xfrm>
                  <a:off x="8741410" y="3948586"/>
                  <a:ext cx="228600" cy="228600"/>
                </a:xfrm>
                <a:prstGeom prst="roundRect">
                  <a:avLst/>
                </a:prstGeom>
                <a:solidFill>
                  <a:srgbClr val="017F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テキスト ボックス 95">
                  <a:extLst>
                    <a:ext uri="{FF2B5EF4-FFF2-40B4-BE49-F238E27FC236}">
                      <a16:creationId xmlns:a16="http://schemas.microsoft.com/office/drawing/2014/main" id="{970AE52F-E0C1-C61F-2796-FA6A6E9561FC}"/>
                    </a:ext>
                  </a:extLst>
                </p:cNvPr>
                <p:cNvSpPr txBox="1"/>
                <p:nvPr/>
              </p:nvSpPr>
              <p:spPr>
                <a:xfrm>
                  <a:off x="8923020" y="3901787"/>
                  <a:ext cx="1378032" cy="307777"/>
                </a:xfrm>
                <a:prstGeom prst="rect">
                  <a:avLst/>
                </a:prstGeom>
                <a:noFill/>
              </p:spPr>
              <p:txBody>
                <a:bodyPr wrap="square" rtlCol="0">
                  <a:spAutoFit/>
                </a:bodyPr>
                <a:lstStyle/>
                <a:p>
                  <a:r>
                    <a:rPr lang="en-GB" sz="1400"/>
                    <a:t>25</a:t>
                  </a:r>
                  <a:r>
                    <a:rPr lang="en-GB" sz="1400" baseline="30000"/>
                    <a:t>th</a:t>
                  </a:r>
                  <a:r>
                    <a:rPr lang="en-GB" sz="1400"/>
                    <a:t> percentile</a:t>
                  </a:r>
                  <a:endParaRPr lang="en-US" sz="1400"/>
                </a:p>
              </p:txBody>
            </p:sp>
          </p:grpSp>
          <p:grpSp>
            <p:nvGrpSpPr>
              <p:cNvPr id="89" name="グループ化 88">
                <a:extLst>
                  <a:ext uri="{FF2B5EF4-FFF2-40B4-BE49-F238E27FC236}">
                    <a16:creationId xmlns:a16="http://schemas.microsoft.com/office/drawing/2014/main" id="{4C0C3CA6-5290-163E-8DBF-A605E4AC94D3}"/>
                  </a:ext>
                </a:extLst>
              </p:cNvPr>
              <p:cNvGrpSpPr/>
              <p:nvPr/>
            </p:nvGrpSpPr>
            <p:grpSpPr>
              <a:xfrm>
                <a:off x="5640614" y="2744115"/>
                <a:ext cx="1559642" cy="307777"/>
                <a:chOff x="8741410" y="3901787"/>
                <a:chExt cx="1559642" cy="307777"/>
              </a:xfrm>
            </p:grpSpPr>
            <p:sp>
              <p:nvSpPr>
                <p:cNvPr id="93" name="四角形: 角を丸くする 92">
                  <a:extLst>
                    <a:ext uri="{FF2B5EF4-FFF2-40B4-BE49-F238E27FC236}">
                      <a16:creationId xmlns:a16="http://schemas.microsoft.com/office/drawing/2014/main" id="{D7459E07-8FD0-F607-997E-4501691F996F}"/>
                    </a:ext>
                  </a:extLst>
                </p:cNvPr>
                <p:cNvSpPr/>
                <p:nvPr/>
              </p:nvSpPr>
              <p:spPr>
                <a:xfrm>
                  <a:off x="8741410" y="3948586"/>
                  <a:ext cx="228600" cy="2286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テキスト ボックス 93">
                  <a:extLst>
                    <a:ext uri="{FF2B5EF4-FFF2-40B4-BE49-F238E27FC236}">
                      <a16:creationId xmlns:a16="http://schemas.microsoft.com/office/drawing/2014/main" id="{0CF5378F-1D87-F3BC-29CC-F66BA8890E1C}"/>
                    </a:ext>
                  </a:extLst>
                </p:cNvPr>
                <p:cNvSpPr txBox="1"/>
                <p:nvPr/>
              </p:nvSpPr>
              <p:spPr>
                <a:xfrm>
                  <a:off x="8923020" y="3901787"/>
                  <a:ext cx="1378032" cy="307777"/>
                </a:xfrm>
                <a:prstGeom prst="rect">
                  <a:avLst/>
                </a:prstGeom>
                <a:noFill/>
              </p:spPr>
              <p:txBody>
                <a:bodyPr wrap="square" rtlCol="0">
                  <a:spAutoFit/>
                </a:bodyPr>
                <a:lstStyle/>
                <a:p>
                  <a:r>
                    <a:rPr lang="en-GB" sz="1400"/>
                    <a:t>Median</a:t>
                  </a:r>
                  <a:endParaRPr lang="en-US" sz="1400"/>
                </a:p>
              </p:txBody>
            </p:sp>
          </p:grpSp>
          <p:grpSp>
            <p:nvGrpSpPr>
              <p:cNvPr id="90" name="グループ化 89">
                <a:extLst>
                  <a:ext uri="{FF2B5EF4-FFF2-40B4-BE49-F238E27FC236}">
                    <a16:creationId xmlns:a16="http://schemas.microsoft.com/office/drawing/2014/main" id="{34858482-C381-3619-181E-7A40CB4DD630}"/>
                  </a:ext>
                </a:extLst>
              </p:cNvPr>
              <p:cNvGrpSpPr/>
              <p:nvPr/>
            </p:nvGrpSpPr>
            <p:grpSpPr>
              <a:xfrm>
                <a:off x="5640614" y="2339591"/>
                <a:ext cx="1559642" cy="307777"/>
                <a:chOff x="8741410" y="3901787"/>
                <a:chExt cx="1559642" cy="307777"/>
              </a:xfrm>
            </p:grpSpPr>
            <p:sp>
              <p:nvSpPr>
                <p:cNvPr id="91" name="四角形: 角を丸くする 90">
                  <a:extLst>
                    <a:ext uri="{FF2B5EF4-FFF2-40B4-BE49-F238E27FC236}">
                      <a16:creationId xmlns:a16="http://schemas.microsoft.com/office/drawing/2014/main" id="{34D09C8F-D416-D973-6D3D-60314768305E}"/>
                    </a:ext>
                  </a:extLst>
                </p:cNvPr>
                <p:cNvSpPr/>
                <p:nvPr/>
              </p:nvSpPr>
              <p:spPr>
                <a:xfrm>
                  <a:off x="8741410" y="3948586"/>
                  <a:ext cx="228600" cy="228600"/>
                </a:xfrm>
                <a:prstGeom prst="roundRect">
                  <a:avLst/>
                </a:prstGeom>
                <a:solidFill>
                  <a:srgbClr val="FF0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テキスト ボックス 91">
                  <a:extLst>
                    <a:ext uri="{FF2B5EF4-FFF2-40B4-BE49-F238E27FC236}">
                      <a16:creationId xmlns:a16="http://schemas.microsoft.com/office/drawing/2014/main" id="{D12BED6C-BA66-A13C-8EB1-6753384D9DF0}"/>
                    </a:ext>
                  </a:extLst>
                </p:cNvPr>
                <p:cNvSpPr txBox="1"/>
                <p:nvPr/>
              </p:nvSpPr>
              <p:spPr>
                <a:xfrm>
                  <a:off x="8923020" y="3901787"/>
                  <a:ext cx="1378032" cy="307777"/>
                </a:xfrm>
                <a:prstGeom prst="rect">
                  <a:avLst/>
                </a:prstGeom>
                <a:noFill/>
              </p:spPr>
              <p:txBody>
                <a:bodyPr wrap="square" rtlCol="0">
                  <a:spAutoFit/>
                </a:bodyPr>
                <a:lstStyle/>
                <a:p>
                  <a:r>
                    <a:rPr lang="en-GB" sz="1400"/>
                    <a:t>75</a:t>
                  </a:r>
                  <a:r>
                    <a:rPr lang="en-GB" sz="1400" baseline="30000"/>
                    <a:t>th</a:t>
                  </a:r>
                  <a:r>
                    <a:rPr lang="en-GB" sz="1400"/>
                    <a:t> percentile</a:t>
                  </a:r>
                  <a:endParaRPr lang="en-US" sz="1400"/>
                </a:p>
              </p:txBody>
            </p:sp>
          </p:grpSp>
          <p:grpSp>
            <p:nvGrpSpPr>
              <p:cNvPr id="99" name="グループ化 98">
                <a:extLst>
                  <a:ext uri="{FF2B5EF4-FFF2-40B4-BE49-F238E27FC236}">
                    <a16:creationId xmlns:a16="http://schemas.microsoft.com/office/drawing/2014/main" id="{26900392-839E-D0BB-E588-A061503774DC}"/>
                  </a:ext>
                </a:extLst>
              </p:cNvPr>
              <p:cNvGrpSpPr/>
              <p:nvPr/>
            </p:nvGrpSpPr>
            <p:grpSpPr>
              <a:xfrm>
                <a:off x="5640614" y="1935067"/>
                <a:ext cx="1559642" cy="307777"/>
                <a:chOff x="1232975" y="5039193"/>
                <a:chExt cx="1559642" cy="307777"/>
              </a:xfrm>
            </p:grpSpPr>
            <p:sp>
              <p:nvSpPr>
                <p:cNvPr id="85" name="四角形: 角を丸くする 84">
                  <a:extLst>
                    <a:ext uri="{FF2B5EF4-FFF2-40B4-BE49-F238E27FC236}">
                      <a16:creationId xmlns:a16="http://schemas.microsoft.com/office/drawing/2014/main" id="{C32285FD-4AB3-78C4-430D-D3FA876D0BE2}"/>
                    </a:ext>
                  </a:extLst>
                </p:cNvPr>
                <p:cNvSpPr/>
                <p:nvPr/>
              </p:nvSpPr>
              <p:spPr>
                <a:xfrm>
                  <a:off x="1232975" y="5085992"/>
                  <a:ext cx="228600" cy="228600"/>
                </a:xfrm>
                <a:prstGeom prst="roundRect">
                  <a:avLst/>
                </a:prstGeom>
                <a:solidFill>
                  <a:srgbClr val="BF00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テキスト ボックス 85">
                  <a:extLst>
                    <a:ext uri="{FF2B5EF4-FFF2-40B4-BE49-F238E27FC236}">
                      <a16:creationId xmlns:a16="http://schemas.microsoft.com/office/drawing/2014/main" id="{DB4CB714-4E0C-6444-EB5D-FE3AE86C3849}"/>
                    </a:ext>
                  </a:extLst>
                </p:cNvPr>
                <p:cNvSpPr txBox="1"/>
                <p:nvPr/>
              </p:nvSpPr>
              <p:spPr>
                <a:xfrm>
                  <a:off x="1414585" y="5039193"/>
                  <a:ext cx="1378032" cy="307777"/>
                </a:xfrm>
                <a:prstGeom prst="rect">
                  <a:avLst/>
                </a:prstGeom>
                <a:noFill/>
              </p:spPr>
              <p:txBody>
                <a:bodyPr wrap="square" rtlCol="0">
                  <a:spAutoFit/>
                </a:bodyPr>
                <a:lstStyle/>
                <a:p>
                  <a:r>
                    <a:rPr lang="en-GB" sz="1400"/>
                    <a:t>90</a:t>
                  </a:r>
                  <a:r>
                    <a:rPr lang="en-GB" sz="1400" baseline="30000"/>
                    <a:t>th</a:t>
                  </a:r>
                  <a:r>
                    <a:rPr lang="en-GB" sz="1400"/>
                    <a:t> percentile</a:t>
                  </a:r>
                  <a:endParaRPr lang="en-US" sz="1400"/>
                </a:p>
              </p:txBody>
            </p:sp>
          </p:grpSp>
        </p:grpSp>
        <p:sp>
          <p:nvSpPr>
            <p:cNvPr id="103" name="正方形/長方形 102">
              <a:extLst>
                <a:ext uri="{FF2B5EF4-FFF2-40B4-BE49-F238E27FC236}">
                  <a16:creationId xmlns:a16="http://schemas.microsoft.com/office/drawing/2014/main" id="{14E6CF50-8FA8-6873-B600-246C46BA5D56}"/>
                </a:ext>
              </a:extLst>
            </p:cNvPr>
            <p:cNvSpPr/>
            <p:nvPr/>
          </p:nvSpPr>
          <p:spPr>
            <a:xfrm>
              <a:off x="5513709" y="1617989"/>
              <a:ext cx="1452071" cy="2210653"/>
            </a:xfrm>
            <a:prstGeom prst="rect">
              <a:avLst/>
            </a:prstGeom>
            <a:noFill/>
            <a:ln>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テキスト ボックス 105">
            <a:extLst>
              <a:ext uri="{FF2B5EF4-FFF2-40B4-BE49-F238E27FC236}">
                <a16:creationId xmlns:a16="http://schemas.microsoft.com/office/drawing/2014/main" id="{708EE7E8-2655-DCF4-51F7-4C8ADCD9C4AC}"/>
              </a:ext>
            </a:extLst>
          </p:cNvPr>
          <p:cNvSpPr txBox="1"/>
          <p:nvPr/>
        </p:nvSpPr>
        <p:spPr>
          <a:xfrm>
            <a:off x="2191383" y="4476896"/>
            <a:ext cx="1599147" cy="378887"/>
          </a:xfrm>
          <a:prstGeom prst="rect">
            <a:avLst/>
          </a:prstGeom>
          <a:noFill/>
        </p:spPr>
        <p:txBody>
          <a:bodyPr wrap="square" rtlCol="0">
            <a:spAutoFit/>
          </a:bodyPr>
          <a:lstStyle/>
          <a:p>
            <a:r>
              <a:rPr lang="en-GB">
                <a:solidFill>
                  <a:schemeClr val="bg1"/>
                </a:solidFill>
              </a:rPr>
              <a:t>Physical health</a:t>
            </a:r>
            <a:endParaRPr lang="en-US">
              <a:solidFill>
                <a:schemeClr val="bg1"/>
              </a:solidFill>
            </a:endParaRPr>
          </a:p>
        </p:txBody>
      </p:sp>
      <p:sp>
        <p:nvSpPr>
          <p:cNvPr id="107" name="テキスト ボックス 106">
            <a:extLst>
              <a:ext uri="{FF2B5EF4-FFF2-40B4-BE49-F238E27FC236}">
                <a16:creationId xmlns:a16="http://schemas.microsoft.com/office/drawing/2014/main" id="{44540E72-4F82-8BAA-B38C-F17CF81EB752}"/>
              </a:ext>
            </a:extLst>
          </p:cNvPr>
          <p:cNvSpPr txBox="1"/>
          <p:nvPr/>
        </p:nvSpPr>
        <p:spPr>
          <a:xfrm>
            <a:off x="8842864" y="4489852"/>
            <a:ext cx="1671208" cy="369332"/>
          </a:xfrm>
          <a:prstGeom prst="rect">
            <a:avLst/>
          </a:prstGeom>
          <a:noFill/>
        </p:spPr>
        <p:txBody>
          <a:bodyPr wrap="square" rtlCol="0">
            <a:spAutoFit/>
          </a:bodyPr>
          <a:lstStyle/>
          <a:p>
            <a:r>
              <a:rPr lang="en-GB">
                <a:solidFill>
                  <a:schemeClr val="bg1"/>
                </a:solidFill>
              </a:rPr>
              <a:t>Sleep &amp; Fatigue</a:t>
            </a:r>
            <a:endParaRPr lang="en-US">
              <a:solidFill>
                <a:schemeClr val="bg1"/>
              </a:solidFill>
            </a:endParaRPr>
          </a:p>
        </p:txBody>
      </p:sp>
      <p:sp>
        <p:nvSpPr>
          <p:cNvPr id="109" name="正方形/長方形 108">
            <a:extLst>
              <a:ext uri="{FF2B5EF4-FFF2-40B4-BE49-F238E27FC236}">
                <a16:creationId xmlns:a16="http://schemas.microsoft.com/office/drawing/2014/main" id="{D88013CC-76A5-3963-A727-C7FE3BAF03F5}"/>
              </a:ext>
            </a:extLst>
          </p:cNvPr>
          <p:cNvSpPr/>
          <p:nvPr/>
        </p:nvSpPr>
        <p:spPr>
          <a:xfrm>
            <a:off x="345057" y="1181820"/>
            <a:ext cx="4878473" cy="3810322"/>
          </a:xfrm>
          <a:prstGeom prst="rect">
            <a:avLst/>
          </a:prstGeom>
          <a:noFill/>
          <a:ln w="12700">
            <a:solidFill>
              <a:srgbClr val="7030A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グラフィックス 110" descr="実行 単色塗りつぶし">
            <a:extLst>
              <a:ext uri="{FF2B5EF4-FFF2-40B4-BE49-F238E27FC236}">
                <a16:creationId xmlns:a16="http://schemas.microsoft.com/office/drawing/2014/main" id="{D52EDF82-54EA-A27A-2D72-F5A7D0B9CB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31091" y="4421301"/>
            <a:ext cx="464673" cy="464673"/>
          </a:xfrm>
          <a:prstGeom prst="rect">
            <a:avLst/>
          </a:prstGeom>
        </p:spPr>
      </p:pic>
      <p:grpSp>
        <p:nvGrpSpPr>
          <p:cNvPr id="7" name="グループ化 6">
            <a:extLst>
              <a:ext uri="{FF2B5EF4-FFF2-40B4-BE49-F238E27FC236}">
                <a16:creationId xmlns:a16="http://schemas.microsoft.com/office/drawing/2014/main" id="{B9EB08BA-5055-3963-7D4A-2868A4028231}"/>
              </a:ext>
            </a:extLst>
          </p:cNvPr>
          <p:cNvGrpSpPr/>
          <p:nvPr/>
        </p:nvGrpSpPr>
        <p:grpSpPr>
          <a:xfrm>
            <a:off x="8508039" y="4410078"/>
            <a:ext cx="2017927" cy="479149"/>
            <a:chOff x="8447079" y="4410078"/>
            <a:chExt cx="2017927" cy="479149"/>
          </a:xfrm>
        </p:grpSpPr>
        <p:sp>
          <p:nvSpPr>
            <p:cNvPr id="6" name="四角形: 角を丸くする 5">
              <a:extLst>
                <a:ext uri="{FF2B5EF4-FFF2-40B4-BE49-F238E27FC236}">
                  <a16:creationId xmlns:a16="http://schemas.microsoft.com/office/drawing/2014/main" id="{FAF72D60-C87E-4A1E-C4F6-80302160C2E3}"/>
                </a:ext>
              </a:extLst>
            </p:cNvPr>
            <p:cNvSpPr/>
            <p:nvPr/>
          </p:nvSpPr>
          <p:spPr>
            <a:xfrm>
              <a:off x="8447079" y="4413015"/>
              <a:ext cx="2017927" cy="476212"/>
            </a:xfrm>
            <a:prstGeom prst="round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a:t>Sleep &amp; Fatigue</a:t>
              </a:r>
              <a:endParaRPr lang="en-US"/>
            </a:p>
          </p:txBody>
        </p:sp>
        <p:pic>
          <p:nvPicPr>
            <p:cNvPr id="112" name="グラフィックス 111" descr="フクロウ 単色塗りつぶし">
              <a:extLst>
                <a:ext uri="{FF2B5EF4-FFF2-40B4-BE49-F238E27FC236}">
                  <a16:creationId xmlns:a16="http://schemas.microsoft.com/office/drawing/2014/main" id="{6690BF8C-CAA5-106C-978B-3D0EF2BF5C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59709" y="4410078"/>
              <a:ext cx="464673" cy="464673"/>
            </a:xfrm>
            <a:prstGeom prst="rect">
              <a:avLst/>
            </a:prstGeom>
          </p:spPr>
        </p:pic>
      </p:grpSp>
      <p:grpSp>
        <p:nvGrpSpPr>
          <p:cNvPr id="116" name="グループ化 115">
            <a:extLst>
              <a:ext uri="{FF2B5EF4-FFF2-40B4-BE49-F238E27FC236}">
                <a16:creationId xmlns:a16="http://schemas.microsoft.com/office/drawing/2014/main" id="{23D73B8C-89B1-267D-49B7-A514AAA3EE55}"/>
              </a:ext>
            </a:extLst>
          </p:cNvPr>
          <p:cNvGrpSpPr/>
          <p:nvPr/>
        </p:nvGrpSpPr>
        <p:grpSpPr>
          <a:xfrm>
            <a:off x="2674189" y="5084593"/>
            <a:ext cx="6857633" cy="755846"/>
            <a:chOff x="2674189" y="5084593"/>
            <a:chExt cx="6857633" cy="755846"/>
          </a:xfrm>
        </p:grpSpPr>
        <p:sp>
          <p:nvSpPr>
            <p:cNvPr id="78" name="テキスト ボックス 77">
              <a:extLst>
                <a:ext uri="{FF2B5EF4-FFF2-40B4-BE49-F238E27FC236}">
                  <a16:creationId xmlns:a16="http://schemas.microsoft.com/office/drawing/2014/main" id="{B9F384A0-41B8-D250-4617-11FAB483AFE3}"/>
                </a:ext>
              </a:extLst>
            </p:cNvPr>
            <p:cNvSpPr txBox="1"/>
            <p:nvPr/>
          </p:nvSpPr>
          <p:spPr>
            <a:xfrm>
              <a:off x="2989271" y="5144975"/>
              <a:ext cx="6198078" cy="646331"/>
            </a:xfrm>
            <a:prstGeom prst="rect">
              <a:avLst/>
            </a:prstGeom>
            <a:noFill/>
          </p:spPr>
          <p:txBody>
            <a:bodyPr wrap="square">
              <a:spAutoFit/>
            </a:bodyPr>
            <a:lstStyle/>
            <a:p>
              <a:pPr algn="ctr"/>
              <a:r>
                <a:rPr lang="en-US" sz="1800"/>
                <a:t>Mental health, and Motherhood experience &amp; Social support scores improved up to </a:t>
              </a:r>
              <a:r>
                <a:rPr lang="en-GB" sz="1800" b="1"/>
                <a:t>6 weeks </a:t>
              </a:r>
              <a:r>
                <a:rPr lang="en-GB" sz="1800"/>
                <a:t>postpartum</a:t>
              </a:r>
              <a:endParaRPr lang="en-US" sz="1800"/>
            </a:p>
          </p:txBody>
        </p:sp>
        <p:pic>
          <p:nvPicPr>
            <p:cNvPr id="113" name="グラフィックス 112" descr="脳 単色塗りつぶし">
              <a:extLst>
                <a:ext uri="{FF2B5EF4-FFF2-40B4-BE49-F238E27FC236}">
                  <a16:creationId xmlns:a16="http://schemas.microsoft.com/office/drawing/2014/main" id="{22B31CBF-DA96-AD22-5524-674BBB6DC2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46995" y="5229390"/>
              <a:ext cx="464673" cy="464673"/>
            </a:xfrm>
            <a:prstGeom prst="rect">
              <a:avLst/>
            </a:prstGeom>
          </p:spPr>
        </p:pic>
        <p:pic>
          <p:nvPicPr>
            <p:cNvPr id="114" name="グラフィックス 113" descr="喝采 単色塗りつぶし">
              <a:extLst>
                <a:ext uri="{FF2B5EF4-FFF2-40B4-BE49-F238E27FC236}">
                  <a16:creationId xmlns:a16="http://schemas.microsoft.com/office/drawing/2014/main" id="{72D77586-D206-E653-1376-78965F8729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984830" y="5270829"/>
              <a:ext cx="464673" cy="464673"/>
            </a:xfrm>
            <a:prstGeom prst="rect">
              <a:avLst/>
            </a:prstGeom>
          </p:spPr>
        </p:pic>
        <p:sp>
          <p:nvSpPr>
            <p:cNvPr id="115" name="正方形/長方形 114">
              <a:extLst>
                <a:ext uri="{FF2B5EF4-FFF2-40B4-BE49-F238E27FC236}">
                  <a16:creationId xmlns:a16="http://schemas.microsoft.com/office/drawing/2014/main" id="{DD2A7004-1637-6AB3-6173-FF1BEE0C1266}"/>
                </a:ext>
              </a:extLst>
            </p:cNvPr>
            <p:cNvSpPr/>
            <p:nvPr/>
          </p:nvSpPr>
          <p:spPr>
            <a:xfrm>
              <a:off x="2674189" y="5084593"/>
              <a:ext cx="6857633" cy="7558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Freeform 3">
            <a:extLst>
              <a:ext uri="{FF2B5EF4-FFF2-40B4-BE49-F238E27FC236}">
                <a16:creationId xmlns:a16="http://schemas.microsoft.com/office/drawing/2014/main" id="{2157D038-78A3-AB9D-341F-A7A5480B983B}"/>
              </a:ext>
            </a:extLst>
          </p:cNvPr>
          <p:cNvSpPr/>
          <p:nvPr/>
        </p:nvSpPr>
        <p:spPr>
          <a:xfrm>
            <a:off x="0" y="4808319"/>
            <a:ext cx="2194909" cy="2194909"/>
          </a:xfrm>
          <a:custGeom>
            <a:avLst/>
            <a:gdLst/>
            <a:ahLst/>
            <a:cxnLst/>
            <a:rect l="l" t="t" r="r" b="b"/>
            <a:pathLst>
              <a:path w="3292364" h="3292364">
                <a:moveTo>
                  <a:pt x="0" y="0"/>
                </a:moveTo>
                <a:lnTo>
                  <a:pt x="3292364" y="0"/>
                </a:lnTo>
                <a:lnTo>
                  <a:pt x="3292364" y="3292364"/>
                </a:lnTo>
                <a:lnTo>
                  <a:pt x="0" y="3292364"/>
                </a:lnTo>
                <a:lnTo>
                  <a:pt x="0" y="0"/>
                </a:lnTo>
                <a:close/>
              </a:path>
            </a:pathLst>
          </a:custGeom>
          <a:blipFill>
            <a:blip r:embed="rId15"/>
            <a:stretch>
              <a:fillRect/>
            </a:stretch>
          </a:blipFill>
        </p:spPr>
        <p:txBody>
          <a:bodyPr/>
          <a:lstStyle/>
          <a:p>
            <a:endParaRPr lang="en-US" sz="1200"/>
          </a:p>
        </p:txBody>
      </p:sp>
      <p:sp>
        <p:nvSpPr>
          <p:cNvPr id="3" name="正方形/長方形 2">
            <a:extLst>
              <a:ext uri="{FF2B5EF4-FFF2-40B4-BE49-F238E27FC236}">
                <a16:creationId xmlns:a16="http://schemas.microsoft.com/office/drawing/2014/main" id="{EC21DE1D-7172-B0E4-D9F5-4D5EC7A3C9E2}"/>
              </a:ext>
            </a:extLst>
          </p:cNvPr>
          <p:cNvSpPr/>
          <p:nvPr/>
        </p:nvSpPr>
        <p:spPr>
          <a:xfrm>
            <a:off x="6985965" y="1176184"/>
            <a:ext cx="4878473" cy="3810322"/>
          </a:xfrm>
          <a:prstGeom prst="rect">
            <a:avLst/>
          </a:prstGeom>
          <a:noFill/>
          <a:ln w="12700">
            <a:solidFill>
              <a:srgbClr val="2F5597"/>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04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animBg="1"/>
      <p:bldP spid="8" grpId="0"/>
      <p:bldP spid="106" grpId="0"/>
      <p:bldP spid="107" grpId="0"/>
      <p:bldP spid="10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EEEFA-CB08-E55B-00F9-404DDD7C2C1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A9B3DD4-DED6-682D-197F-86992DB5A133}"/>
              </a:ext>
            </a:extLst>
          </p:cNvPr>
          <p:cNvSpPr/>
          <p:nvPr/>
        </p:nvSpPr>
        <p:spPr>
          <a:xfrm>
            <a:off x="-31263" y="6116138"/>
            <a:ext cx="12504615" cy="2069231"/>
          </a:xfrm>
          <a:custGeom>
            <a:avLst/>
            <a:gdLst/>
            <a:ahLst/>
            <a:cxnLst/>
            <a:rect l="l" t="t" r="r" b="b"/>
            <a:pathLst>
              <a:path w="19031690" h="3164019">
                <a:moveTo>
                  <a:pt x="0" y="0"/>
                </a:moveTo>
                <a:lnTo>
                  <a:pt x="19031690" y="0"/>
                </a:lnTo>
                <a:lnTo>
                  <a:pt x="19031690" y="3164018"/>
                </a:lnTo>
                <a:lnTo>
                  <a:pt x="0" y="3164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8" name="正方形/長方形 57">
            <a:extLst>
              <a:ext uri="{FF2B5EF4-FFF2-40B4-BE49-F238E27FC236}">
                <a16:creationId xmlns:a16="http://schemas.microsoft.com/office/drawing/2014/main" id="{DB6FE258-E932-1D98-9967-AD7889F638EE}"/>
              </a:ext>
            </a:extLst>
          </p:cNvPr>
          <p:cNvSpPr/>
          <p:nvPr/>
        </p:nvSpPr>
        <p:spPr>
          <a:xfrm>
            <a:off x="245264" y="1053229"/>
            <a:ext cx="5863360" cy="497266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正方形/長方形 58">
            <a:extLst>
              <a:ext uri="{FF2B5EF4-FFF2-40B4-BE49-F238E27FC236}">
                <a16:creationId xmlns:a16="http://schemas.microsoft.com/office/drawing/2014/main" id="{368E8C29-F4EF-8EDE-74E9-D7A267EC939B}"/>
              </a:ext>
            </a:extLst>
          </p:cNvPr>
          <p:cNvSpPr/>
          <p:nvPr/>
        </p:nvSpPr>
        <p:spPr>
          <a:xfrm>
            <a:off x="6264519" y="1063834"/>
            <a:ext cx="5643669" cy="292295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 name="表 8">
            <a:extLst>
              <a:ext uri="{FF2B5EF4-FFF2-40B4-BE49-F238E27FC236}">
                <a16:creationId xmlns:a16="http://schemas.microsoft.com/office/drawing/2014/main" id="{BA996502-1E12-6205-C753-8C647AE80C13}"/>
              </a:ext>
            </a:extLst>
          </p:cNvPr>
          <p:cNvGraphicFramePr>
            <a:graphicFrameLocks noGrp="1"/>
          </p:cNvGraphicFramePr>
          <p:nvPr>
            <p:extLst>
              <p:ext uri="{D42A27DB-BD31-4B8C-83A1-F6EECF244321}">
                <p14:modId xmlns:p14="http://schemas.microsoft.com/office/powerpoint/2010/main" val="2860568906"/>
              </p:ext>
            </p:extLst>
          </p:nvPr>
        </p:nvGraphicFramePr>
        <p:xfrm>
          <a:off x="310845" y="1495786"/>
          <a:ext cx="5724195" cy="2468880"/>
        </p:xfrm>
        <a:graphic>
          <a:graphicData uri="http://schemas.openxmlformats.org/drawingml/2006/table">
            <a:tbl>
              <a:tblPr firstRow="1" firstCol="1" bandRow="1">
                <a:tableStyleId>{7DF18680-E054-41AD-8BC1-D1AEF772440D}</a:tableStyleId>
              </a:tblPr>
              <a:tblGrid>
                <a:gridCol w="887019">
                  <a:extLst>
                    <a:ext uri="{9D8B030D-6E8A-4147-A177-3AD203B41FA5}">
                      <a16:colId xmlns:a16="http://schemas.microsoft.com/office/drawing/2014/main" val="189997161"/>
                    </a:ext>
                  </a:extLst>
                </a:gridCol>
                <a:gridCol w="1140266">
                  <a:extLst>
                    <a:ext uri="{9D8B030D-6E8A-4147-A177-3AD203B41FA5}">
                      <a16:colId xmlns:a16="http://schemas.microsoft.com/office/drawing/2014/main" val="1944020658"/>
                    </a:ext>
                  </a:extLst>
                </a:gridCol>
                <a:gridCol w="967393">
                  <a:extLst>
                    <a:ext uri="{9D8B030D-6E8A-4147-A177-3AD203B41FA5}">
                      <a16:colId xmlns:a16="http://schemas.microsoft.com/office/drawing/2014/main" val="512426501"/>
                    </a:ext>
                  </a:extLst>
                </a:gridCol>
                <a:gridCol w="946437">
                  <a:extLst>
                    <a:ext uri="{9D8B030D-6E8A-4147-A177-3AD203B41FA5}">
                      <a16:colId xmlns:a16="http://schemas.microsoft.com/office/drawing/2014/main" val="2959720015"/>
                    </a:ext>
                  </a:extLst>
                </a:gridCol>
                <a:gridCol w="978408">
                  <a:extLst>
                    <a:ext uri="{9D8B030D-6E8A-4147-A177-3AD203B41FA5}">
                      <a16:colId xmlns:a16="http://schemas.microsoft.com/office/drawing/2014/main" val="1994976267"/>
                    </a:ext>
                  </a:extLst>
                </a:gridCol>
                <a:gridCol w="804672">
                  <a:extLst>
                    <a:ext uri="{9D8B030D-6E8A-4147-A177-3AD203B41FA5}">
                      <a16:colId xmlns:a16="http://schemas.microsoft.com/office/drawing/2014/main" val="1392954260"/>
                    </a:ext>
                  </a:extLst>
                </a:gridCol>
              </a:tblGrid>
              <a:tr h="0">
                <a:tc>
                  <a:txBody>
                    <a:bodyPr/>
                    <a:lstStyle/>
                    <a:p>
                      <a:pPr marL="0" marR="0">
                        <a:buNone/>
                      </a:pPr>
                      <a:r>
                        <a:rPr lang="en-GB" sz="1400">
                          <a:effectLst/>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SVD</a:t>
                      </a:r>
                      <a:endParaRPr lang="en-US" sz="1400">
                        <a:effectLst/>
                      </a:endParaRPr>
                    </a:p>
                    <a:p>
                      <a:pPr marL="0" marR="0" algn="ctr">
                        <a:buNone/>
                      </a:pPr>
                      <a:r>
                        <a:rPr lang="en-GB" sz="1400">
                          <a:effectLst/>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GB" sz="1400">
                          <a:effectLst/>
                        </a:rPr>
                        <a:t>OVD</a:t>
                      </a:r>
                      <a:endParaRPr lang="en-US" sz="1400">
                        <a:effectLst/>
                      </a:endParaRPr>
                    </a:p>
                    <a:p>
                      <a:pPr marL="0" marR="0" algn="ctr">
                        <a:buNone/>
                      </a:pPr>
                      <a:r>
                        <a:rPr lang="en-GB" sz="1400">
                          <a:effectLst/>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GB" sz="1400">
                          <a:effectLst/>
                        </a:rPr>
                        <a:t>Scheduled CD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GB" sz="1400">
                          <a:effectLst/>
                        </a:rPr>
                        <a:t>Non-scheduled CD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GB" sz="1400">
                          <a:effectLst/>
                        </a:rPr>
                        <a:t>p-value</a:t>
                      </a:r>
                      <a:r>
                        <a:rPr lang="en-US" sz="1400">
                          <a:effectLst/>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1695539"/>
                  </a:ext>
                </a:extLst>
              </a:tr>
              <a:tr h="457200">
                <a:tc>
                  <a:txBody>
                    <a:bodyPr/>
                    <a:lstStyle/>
                    <a:p>
                      <a:pPr marL="0" marR="0" algn="ctr">
                        <a:buNone/>
                      </a:pPr>
                      <a:r>
                        <a:rPr lang="en-GB" sz="1400">
                          <a:effectLst/>
                        </a:rPr>
                        <a:t>Inpatient</a:t>
                      </a:r>
                      <a:endParaRPr lang="en-GB"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b="1">
                          <a:effectLst/>
                        </a:rPr>
                        <a:t>130</a:t>
                      </a:r>
                      <a:r>
                        <a:rPr lang="en-GB" sz="1400">
                          <a:effectLst/>
                        </a:rPr>
                        <a:t> </a:t>
                      </a:r>
                    </a:p>
                    <a:p>
                      <a:pPr marL="0" marR="0" algn="ctr">
                        <a:buNone/>
                      </a:pPr>
                      <a:r>
                        <a:rPr lang="en-GB" sz="1400">
                          <a:effectLst/>
                        </a:rPr>
                        <a:t>[113, 147]</a:t>
                      </a:r>
                      <a:r>
                        <a:rPr lang="en-US" sz="1400">
                          <a:effectLst/>
                        </a:rPr>
                        <a:t>  </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b="1">
                          <a:effectLst/>
                        </a:rPr>
                        <a:t>119</a:t>
                      </a:r>
                      <a:r>
                        <a:rPr lang="en-GB" sz="1400">
                          <a:effectLst/>
                        </a:rPr>
                        <a:t> </a:t>
                      </a:r>
                    </a:p>
                    <a:p>
                      <a:pPr marL="0" marR="0" algn="ctr">
                        <a:buNone/>
                      </a:pPr>
                      <a:r>
                        <a:rPr lang="en-GB" sz="1400">
                          <a:effectLst/>
                        </a:rPr>
                        <a:t>[110, 133]</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b="1">
                          <a:effectLst/>
                        </a:rPr>
                        <a:t>123</a:t>
                      </a:r>
                      <a:r>
                        <a:rPr lang="en-GB" sz="1400">
                          <a:effectLst/>
                        </a:rPr>
                        <a:t> </a:t>
                      </a:r>
                    </a:p>
                    <a:p>
                      <a:pPr marL="0" marR="0" algn="ctr">
                        <a:buNone/>
                      </a:pPr>
                      <a:r>
                        <a:rPr lang="en-GB" sz="1400">
                          <a:effectLst/>
                        </a:rPr>
                        <a:t>[107, 137]</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b="1">
                          <a:effectLst/>
                        </a:rPr>
                        <a:t>123.5</a:t>
                      </a:r>
                      <a:r>
                        <a:rPr lang="en-GB" sz="1400">
                          <a:effectLst/>
                        </a:rPr>
                        <a:t> </a:t>
                      </a:r>
                    </a:p>
                    <a:p>
                      <a:pPr marL="0" marR="0" algn="ctr">
                        <a:buNone/>
                      </a:pPr>
                      <a:r>
                        <a:rPr lang="en-GB" sz="1400">
                          <a:effectLst/>
                        </a:rPr>
                        <a:t>[108, 140]</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b="1">
                          <a:effectLst/>
                        </a:rPr>
                        <a:t>0.004*</a:t>
                      </a:r>
                      <a:endParaRPr lang="en-US" sz="1400" b="1">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9482272"/>
                  </a:ext>
                </a:extLst>
              </a:tr>
              <a:tr h="457200">
                <a:tc>
                  <a:txBody>
                    <a:bodyPr/>
                    <a:lstStyle/>
                    <a:p>
                      <a:pPr marL="0" marR="0" algn="ctr">
                        <a:buNone/>
                      </a:pPr>
                      <a:r>
                        <a:rPr lang="en-GB" sz="1400">
                          <a:effectLst/>
                        </a:rPr>
                        <a:t>Week 2</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139 </a:t>
                      </a:r>
                    </a:p>
                    <a:p>
                      <a:pPr marL="0" marR="0" algn="ctr">
                        <a:buNone/>
                      </a:pPr>
                      <a:r>
                        <a:rPr lang="en-GB" sz="1400">
                          <a:effectLst/>
                        </a:rPr>
                        <a:t>[124, 152]</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130.5 </a:t>
                      </a:r>
                    </a:p>
                    <a:p>
                      <a:pPr marL="0" marR="0" algn="ctr">
                        <a:buNone/>
                      </a:pPr>
                      <a:r>
                        <a:rPr lang="en-GB" sz="1400">
                          <a:effectLst/>
                        </a:rPr>
                        <a:t>[120, 137]</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135 </a:t>
                      </a:r>
                    </a:p>
                    <a:p>
                      <a:pPr marL="0" marR="0" algn="ctr">
                        <a:buNone/>
                      </a:pPr>
                      <a:r>
                        <a:rPr lang="en-GB" sz="1400">
                          <a:effectLst/>
                        </a:rPr>
                        <a:t>[124, 149]</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134 </a:t>
                      </a:r>
                    </a:p>
                    <a:p>
                      <a:pPr marL="0" marR="0" algn="ctr">
                        <a:buNone/>
                      </a:pPr>
                      <a:r>
                        <a:rPr lang="en-GB" sz="1400">
                          <a:effectLst/>
                        </a:rPr>
                        <a:t>[123, 152]</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0.26</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3424399"/>
                  </a:ext>
                </a:extLst>
              </a:tr>
              <a:tr h="457200">
                <a:tc>
                  <a:txBody>
                    <a:bodyPr/>
                    <a:lstStyle/>
                    <a:p>
                      <a:pPr marL="0" marR="0" algn="ctr">
                        <a:buNone/>
                      </a:pPr>
                      <a:r>
                        <a:rPr lang="en-GB" sz="1400">
                          <a:effectLst/>
                        </a:rPr>
                        <a:t>Week 6</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149 </a:t>
                      </a:r>
                    </a:p>
                    <a:p>
                      <a:pPr marL="0" marR="0" algn="ctr">
                        <a:buNone/>
                      </a:pPr>
                      <a:r>
                        <a:rPr lang="en-GB" sz="1400">
                          <a:effectLst/>
                        </a:rPr>
                        <a:t>[132, 161]</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145 </a:t>
                      </a:r>
                    </a:p>
                    <a:p>
                      <a:pPr marL="0" marR="0" algn="ctr">
                        <a:buNone/>
                      </a:pPr>
                      <a:r>
                        <a:rPr lang="en-GB" sz="1400">
                          <a:effectLst/>
                        </a:rPr>
                        <a:t>[133, 156]</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148.5 </a:t>
                      </a:r>
                    </a:p>
                    <a:p>
                      <a:pPr marL="0" marR="0" algn="ctr">
                        <a:buNone/>
                      </a:pPr>
                      <a:r>
                        <a:rPr lang="en-GB" sz="1400">
                          <a:effectLst/>
                        </a:rPr>
                        <a:t>[134, 162]</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149 </a:t>
                      </a:r>
                    </a:p>
                    <a:p>
                      <a:pPr marL="0" marR="0" algn="ctr">
                        <a:buNone/>
                      </a:pPr>
                      <a:r>
                        <a:rPr lang="en-GB" sz="1400">
                          <a:effectLst/>
                        </a:rPr>
                        <a:t>[133, 65]</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0.92</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76063754"/>
                  </a:ext>
                </a:extLst>
              </a:tr>
              <a:tr h="457200">
                <a:tc>
                  <a:txBody>
                    <a:bodyPr/>
                    <a:lstStyle/>
                    <a:p>
                      <a:pPr marL="0" marR="0" algn="ctr">
                        <a:buNone/>
                      </a:pPr>
                      <a:r>
                        <a:rPr lang="en-GB" sz="1400">
                          <a:effectLst/>
                        </a:rPr>
                        <a:t>Week 12</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155 </a:t>
                      </a:r>
                    </a:p>
                    <a:p>
                      <a:pPr marL="0" marR="0" algn="ctr">
                        <a:buNone/>
                      </a:pPr>
                      <a:r>
                        <a:rPr lang="en-GB" sz="1400">
                          <a:effectLst/>
                        </a:rPr>
                        <a:t>[137, 163]</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156 [145,164]</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157 [138,166]</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148 </a:t>
                      </a:r>
                    </a:p>
                    <a:p>
                      <a:pPr marL="0" marR="0" algn="ctr">
                        <a:buNone/>
                      </a:pPr>
                      <a:r>
                        <a:rPr lang="en-GB" sz="1400">
                          <a:effectLst/>
                        </a:rPr>
                        <a:t>[131, 165]</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GB" sz="1400">
                          <a:effectLst/>
                        </a:rPr>
                        <a:t>0.57</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492021"/>
                  </a:ext>
                </a:extLst>
              </a:tr>
            </a:tbl>
          </a:graphicData>
        </a:graphic>
      </p:graphicFrame>
      <p:sp>
        <p:nvSpPr>
          <p:cNvPr id="12" name="テキスト ボックス 11">
            <a:extLst>
              <a:ext uri="{FF2B5EF4-FFF2-40B4-BE49-F238E27FC236}">
                <a16:creationId xmlns:a16="http://schemas.microsoft.com/office/drawing/2014/main" id="{3B1BA7A7-2AF8-1E5A-1388-14EBF838BE24}"/>
              </a:ext>
            </a:extLst>
          </p:cNvPr>
          <p:cNvSpPr txBox="1"/>
          <p:nvPr/>
        </p:nvSpPr>
        <p:spPr>
          <a:xfrm>
            <a:off x="283812" y="1093824"/>
            <a:ext cx="5812188" cy="379656"/>
          </a:xfrm>
          <a:prstGeom prst="rect">
            <a:avLst/>
          </a:prstGeom>
          <a:noFill/>
        </p:spPr>
        <p:txBody>
          <a:bodyPr wrap="square">
            <a:spAutoFit/>
          </a:bodyPr>
          <a:lstStyle/>
          <a:p>
            <a:pPr algn="ctr"/>
            <a:r>
              <a:rPr lang="en-US"/>
              <a:t>Overall STORK scores </a:t>
            </a:r>
          </a:p>
        </p:txBody>
      </p:sp>
      <p:sp>
        <p:nvSpPr>
          <p:cNvPr id="7" name="テキスト ボックス 6">
            <a:extLst>
              <a:ext uri="{FF2B5EF4-FFF2-40B4-BE49-F238E27FC236}">
                <a16:creationId xmlns:a16="http://schemas.microsoft.com/office/drawing/2014/main" id="{7255ABA4-75D4-C8CF-360F-50E2C1D6D390}"/>
              </a:ext>
            </a:extLst>
          </p:cNvPr>
          <p:cNvSpPr txBox="1"/>
          <p:nvPr/>
        </p:nvSpPr>
        <p:spPr>
          <a:xfrm>
            <a:off x="236120" y="3934186"/>
            <a:ext cx="5935006" cy="461665"/>
          </a:xfrm>
          <a:prstGeom prst="rect">
            <a:avLst/>
          </a:prstGeom>
          <a:noFill/>
        </p:spPr>
        <p:txBody>
          <a:bodyPr wrap="square">
            <a:spAutoFit/>
          </a:bodyPr>
          <a:lstStyle/>
          <a:p>
            <a:r>
              <a:rPr lang="en-GB" sz="1200"/>
              <a:t>SVD: spontaneous vaginal delivery; OVD: operative vaginal delivery; CD: caesarean delivery</a:t>
            </a:r>
          </a:p>
          <a:p>
            <a:r>
              <a:rPr lang="en-GB" sz="1200"/>
              <a:t>Scores given as M</a:t>
            </a:r>
            <a:r>
              <a:rPr lang="en-US" sz="1200" err="1"/>
              <a:t>edian</a:t>
            </a:r>
            <a:r>
              <a:rPr lang="en-US" sz="1200"/>
              <a:t> [IQR]</a:t>
            </a:r>
          </a:p>
        </p:txBody>
      </p:sp>
      <p:graphicFrame>
        <p:nvGraphicFramePr>
          <p:cNvPr id="10" name="グラフ 9">
            <a:extLst>
              <a:ext uri="{FF2B5EF4-FFF2-40B4-BE49-F238E27FC236}">
                <a16:creationId xmlns:a16="http://schemas.microsoft.com/office/drawing/2014/main" id="{512F0774-ADA9-4F9C-1900-432812BE808E}"/>
              </a:ext>
            </a:extLst>
          </p:cNvPr>
          <p:cNvGraphicFramePr>
            <a:graphicFrameLocks/>
          </p:cNvGraphicFramePr>
          <p:nvPr/>
        </p:nvGraphicFramePr>
        <p:xfrm>
          <a:off x="6800353" y="1018621"/>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グループ化 13">
            <a:extLst>
              <a:ext uri="{FF2B5EF4-FFF2-40B4-BE49-F238E27FC236}">
                <a16:creationId xmlns:a16="http://schemas.microsoft.com/office/drawing/2014/main" id="{E76A23A5-D111-46A1-0249-18164B43FA85}"/>
              </a:ext>
            </a:extLst>
          </p:cNvPr>
          <p:cNvGrpSpPr/>
          <p:nvPr/>
        </p:nvGrpSpPr>
        <p:grpSpPr>
          <a:xfrm>
            <a:off x="7300377" y="3397769"/>
            <a:ext cx="839572" cy="467091"/>
            <a:chOff x="7367287" y="3623906"/>
            <a:chExt cx="839572" cy="467091"/>
          </a:xfrm>
        </p:grpSpPr>
        <p:pic>
          <p:nvPicPr>
            <p:cNvPr id="11" name="グラフィックス 10" descr="実行 単色塗りつぶし">
              <a:extLst>
                <a:ext uri="{FF2B5EF4-FFF2-40B4-BE49-F238E27FC236}">
                  <a16:creationId xmlns:a16="http://schemas.microsoft.com/office/drawing/2014/main" id="{F360C558-448E-CF7D-AF64-3E6DE6EE63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67287" y="3623906"/>
              <a:ext cx="457200" cy="457200"/>
            </a:xfrm>
            <a:prstGeom prst="rect">
              <a:avLst/>
            </a:prstGeom>
          </p:spPr>
        </p:pic>
        <p:pic>
          <p:nvPicPr>
            <p:cNvPr id="13" name="グラフィックス 12" descr="喝采 単色塗りつぶし">
              <a:extLst>
                <a:ext uri="{FF2B5EF4-FFF2-40B4-BE49-F238E27FC236}">
                  <a16:creationId xmlns:a16="http://schemas.microsoft.com/office/drawing/2014/main" id="{02FF6E97-8688-4B91-3CFA-ADC5E10711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49659" y="3633797"/>
              <a:ext cx="457200" cy="457200"/>
            </a:xfrm>
            <a:prstGeom prst="rect">
              <a:avLst/>
            </a:prstGeom>
          </p:spPr>
        </p:pic>
      </p:grpSp>
      <p:grpSp>
        <p:nvGrpSpPr>
          <p:cNvPr id="17" name="グループ化 16">
            <a:extLst>
              <a:ext uri="{FF2B5EF4-FFF2-40B4-BE49-F238E27FC236}">
                <a16:creationId xmlns:a16="http://schemas.microsoft.com/office/drawing/2014/main" id="{3AA8FBEC-19D4-4F7F-A692-FEB94675E4AA}"/>
              </a:ext>
            </a:extLst>
          </p:cNvPr>
          <p:cNvGrpSpPr/>
          <p:nvPr/>
        </p:nvGrpSpPr>
        <p:grpSpPr>
          <a:xfrm>
            <a:off x="8286249" y="3398978"/>
            <a:ext cx="847045" cy="464673"/>
            <a:chOff x="8449974" y="3609676"/>
            <a:chExt cx="847045" cy="464673"/>
          </a:xfrm>
        </p:grpSpPr>
        <p:pic>
          <p:nvPicPr>
            <p:cNvPr id="15" name="グラフィックス 14" descr="喝采 単色塗りつぶし">
              <a:extLst>
                <a:ext uri="{FF2B5EF4-FFF2-40B4-BE49-F238E27FC236}">
                  <a16:creationId xmlns:a16="http://schemas.microsoft.com/office/drawing/2014/main" id="{B63E803F-A5C6-16E9-5B1D-C81728347D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49974" y="3609676"/>
              <a:ext cx="464673" cy="464673"/>
            </a:xfrm>
            <a:prstGeom prst="rect">
              <a:avLst/>
            </a:prstGeom>
          </p:spPr>
        </p:pic>
        <p:pic>
          <p:nvPicPr>
            <p:cNvPr id="16" name="グラフィックス 15" descr="脳 単色塗りつぶし">
              <a:extLst>
                <a:ext uri="{FF2B5EF4-FFF2-40B4-BE49-F238E27FC236}">
                  <a16:creationId xmlns:a16="http://schemas.microsoft.com/office/drawing/2014/main" id="{5C283FDB-1129-A5E1-C375-7DDC3FE66E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32346" y="3609676"/>
              <a:ext cx="464673" cy="464673"/>
            </a:xfrm>
            <a:prstGeom prst="rect">
              <a:avLst/>
            </a:prstGeom>
          </p:spPr>
        </p:pic>
      </p:grpSp>
      <p:grpSp>
        <p:nvGrpSpPr>
          <p:cNvPr id="18" name="グループ化 17">
            <a:extLst>
              <a:ext uri="{FF2B5EF4-FFF2-40B4-BE49-F238E27FC236}">
                <a16:creationId xmlns:a16="http://schemas.microsoft.com/office/drawing/2014/main" id="{436CCCB4-3D6E-7D7D-5D2A-3EF16934E4E1}"/>
              </a:ext>
            </a:extLst>
          </p:cNvPr>
          <p:cNvGrpSpPr/>
          <p:nvPr/>
        </p:nvGrpSpPr>
        <p:grpSpPr>
          <a:xfrm>
            <a:off x="9279594" y="3398978"/>
            <a:ext cx="847045" cy="464673"/>
            <a:chOff x="8449974" y="3609676"/>
            <a:chExt cx="847045" cy="464673"/>
          </a:xfrm>
        </p:grpSpPr>
        <p:pic>
          <p:nvPicPr>
            <p:cNvPr id="19" name="グラフィックス 18" descr="喝采 単色塗りつぶし">
              <a:extLst>
                <a:ext uri="{FF2B5EF4-FFF2-40B4-BE49-F238E27FC236}">
                  <a16:creationId xmlns:a16="http://schemas.microsoft.com/office/drawing/2014/main" id="{51FD6F94-C7BC-89EB-AE3C-1CC9F9383D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49974" y="3609676"/>
              <a:ext cx="464673" cy="464673"/>
            </a:xfrm>
            <a:prstGeom prst="rect">
              <a:avLst/>
            </a:prstGeom>
          </p:spPr>
        </p:pic>
        <p:pic>
          <p:nvPicPr>
            <p:cNvPr id="20" name="グラフィックス 19" descr="脳 単色塗りつぶし">
              <a:extLst>
                <a:ext uri="{FF2B5EF4-FFF2-40B4-BE49-F238E27FC236}">
                  <a16:creationId xmlns:a16="http://schemas.microsoft.com/office/drawing/2014/main" id="{105DADBC-2DD6-DA63-B9EE-B841064F92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32346" y="3609676"/>
              <a:ext cx="464673" cy="464673"/>
            </a:xfrm>
            <a:prstGeom prst="rect">
              <a:avLst/>
            </a:prstGeom>
          </p:spPr>
        </p:pic>
      </p:grpSp>
      <p:grpSp>
        <p:nvGrpSpPr>
          <p:cNvPr id="23" name="グループ化 22">
            <a:extLst>
              <a:ext uri="{FF2B5EF4-FFF2-40B4-BE49-F238E27FC236}">
                <a16:creationId xmlns:a16="http://schemas.microsoft.com/office/drawing/2014/main" id="{2937E39D-EE1B-995C-7AE8-3AA3D24288F1}"/>
              </a:ext>
            </a:extLst>
          </p:cNvPr>
          <p:cNvGrpSpPr/>
          <p:nvPr/>
        </p:nvGrpSpPr>
        <p:grpSpPr>
          <a:xfrm>
            <a:off x="10272940" y="3398978"/>
            <a:ext cx="833791" cy="464673"/>
            <a:chOff x="10264314" y="3646513"/>
            <a:chExt cx="833791" cy="464673"/>
          </a:xfrm>
        </p:grpSpPr>
        <p:pic>
          <p:nvPicPr>
            <p:cNvPr id="21" name="グラフィックス 20" descr="実行 単色塗りつぶし">
              <a:extLst>
                <a:ext uri="{FF2B5EF4-FFF2-40B4-BE49-F238E27FC236}">
                  <a16:creationId xmlns:a16="http://schemas.microsoft.com/office/drawing/2014/main" id="{F11D39BE-B719-38B2-B8EA-BEF40F78C0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64314" y="3646513"/>
              <a:ext cx="464673" cy="464673"/>
            </a:xfrm>
            <a:prstGeom prst="rect">
              <a:avLst/>
            </a:prstGeom>
          </p:spPr>
        </p:pic>
        <p:pic>
          <p:nvPicPr>
            <p:cNvPr id="22" name="グラフィックス 21" descr="脳 単色塗りつぶし">
              <a:extLst>
                <a:ext uri="{FF2B5EF4-FFF2-40B4-BE49-F238E27FC236}">
                  <a16:creationId xmlns:a16="http://schemas.microsoft.com/office/drawing/2014/main" id="{CC0CE6D9-1BC2-916A-2306-9758454AC2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33432" y="3646513"/>
              <a:ext cx="464673" cy="464673"/>
            </a:xfrm>
            <a:prstGeom prst="rect">
              <a:avLst/>
            </a:prstGeom>
          </p:spPr>
        </p:pic>
      </p:grpSp>
      <p:sp>
        <p:nvSpPr>
          <p:cNvPr id="24" name="テキスト ボックス 23">
            <a:extLst>
              <a:ext uri="{FF2B5EF4-FFF2-40B4-BE49-F238E27FC236}">
                <a16:creationId xmlns:a16="http://schemas.microsoft.com/office/drawing/2014/main" id="{88410DD2-E1EB-613B-9ADE-19DEE9EEFB2E}"/>
              </a:ext>
            </a:extLst>
          </p:cNvPr>
          <p:cNvSpPr txBox="1"/>
          <p:nvPr/>
        </p:nvSpPr>
        <p:spPr>
          <a:xfrm>
            <a:off x="7617125" y="1896627"/>
            <a:ext cx="258792" cy="369332"/>
          </a:xfrm>
          <a:prstGeom prst="rect">
            <a:avLst/>
          </a:prstGeom>
          <a:noFill/>
        </p:spPr>
        <p:txBody>
          <a:bodyPr wrap="square" rtlCol="0">
            <a:spAutoFit/>
          </a:bodyPr>
          <a:lstStyle/>
          <a:p>
            <a:r>
              <a:rPr lang="en-GB" b="1"/>
              <a:t>*</a:t>
            </a:r>
            <a:endParaRPr lang="en-US" b="1"/>
          </a:p>
        </p:txBody>
      </p:sp>
      <p:sp>
        <p:nvSpPr>
          <p:cNvPr id="25" name="テキスト ボックス 24">
            <a:extLst>
              <a:ext uri="{FF2B5EF4-FFF2-40B4-BE49-F238E27FC236}">
                <a16:creationId xmlns:a16="http://schemas.microsoft.com/office/drawing/2014/main" id="{D110513D-8537-4F9C-8803-FA74D4B92CD4}"/>
              </a:ext>
            </a:extLst>
          </p:cNvPr>
          <p:cNvSpPr txBox="1"/>
          <p:nvPr/>
        </p:nvSpPr>
        <p:spPr>
          <a:xfrm>
            <a:off x="8623530" y="1781613"/>
            <a:ext cx="258792" cy="369332"/>
          </a:xfrm>
          <a:prstGeom prst="rect">
            <a:avLst/>
          </a:prstGeom>
          <a:noFill/>
        </p:spPr>
        <p:txBody>
          <a:bodyPr wrap="square" rtlCol="0">
            <a:spAutoFit/>
          </a:bodyPr>
          <a:lstStyle/>
          <a:p>
            <a:r>
              <a:rPr lang="en-GB" b="1"/>
              <a:t>*</a:t>
            </a:r>
            <a:endParaRPr lang="en-US" b="1"/>
          </a:p>
        </p:txBody>
      </p:sp>
      <p:sp>
        <p:nvSpPr>
          <p:cNvPr id="26" name="テキスト ボックス 25">
            <a:extLst>
              <a:ext uri="{FF2B5EF4-FFF2-40B4-BE49-F238E27FC236}">
                <a16:creationId xmlns:a16="http://schemas.microsoft.com/office/drawing/2014/main" id="{B5B54E0E-293C-F4E2-D1C7-F3CDD558C88D}"/>
              </a:ext>
            </a:extLst>
          </p:cNvPr>
          <p:cNvSpPr txBox="1"/>
          <p:nvPr/>
        </p:nvSpPr>
        <p:spPr>
          <a:xfrm>
            <a:off x="9612688" y="1701107"/>
            <a:ext cx="258792" cy="369332"/>
          </a:xfrm>
          <a:prstGeom prst="rect">
            <a:avLst/>
          </a:prstGeom>
          <a:noFill/>
        </p:spPr>
        <p:txBody>
          <a:bodyPr wrap="square" rtlCol="0">
            <a:spAutoFit/>
          </a:bodyPr>
          <a:lstStyle/>
          <a:p>
            <a:r>
              <a:rPr lang="en-GB" b="1"/>
              <a:t>*</a:t>
            </a:r>
            <a:endParaRPr lang="en-US" b="1"/>
          </a:p>
        </p:txBody>
      </p:sp>
      <p:sp>
        <p:nvSpPr>
          <p:cNvPr id="3" name="テキスト ボックス 2">
            <a:extLst>
              <a:ext uri="{FF2B5EF4-FFF2-40B4-BE49-F238E27FC236}">
                <a16:creationId xmlns:a16="http://schemas.microsoft.com/office/drawing/2014/main" id="{341AF1A2-8B8A-1E47-B55A-04E1FE3E5F91}"/>
              </a:ext>
            </a:extLst>
          </p:cNvPr>
          <p:cNvSpPr txBox="1"/>
          <p:nvPr/>
        </p:nvSpPr>
        <p:spPr>
          <a:xfrm>
            <a:off x="11126123" y="2863123"/>
            <a:ext cx="782064" cy="256545"/>
          </a:xfrm>
          <a:prstGeom prst="rect">
            <a:avLst/>
          </a:prstGeom>
          <a:noFill/>
        </p:spPr>
        <p:txBody>
          <a:bodyPr wrap="square" rtlCol="0">
            <a:spAutoFit/>
          </a:bodyPr>
          <a:lstStyle/>
          <a:p>
            <a:r>
              <a:rPr lang="en-GB" sz="1067" b="1" kern="0">
                <a:latin typeface="Arial" panose="020B0604020202020204" pitchFamily="34" charset="0"/>
                <a:ea typeface="Times New Roman" panose="02020603050405020304" pitchFamily="18" charset="0"/>
              </a:rPr>
              <a:t>*p&lt;0.001</a:t>
            </a:r>
            <a:endParaRPr lang="en-US" sz="1067" b="1"/>
          </a:p>
        </p:txBody>
      </p:sp>
      <p:grpSp>
        <p:nvGrpSpPr>
          <p:cNvPr id="52" name="グループ化 51">
            <a:extLst>
              <a:ext uri="{FF2B5EF4-FFF2-40B4-BE49-F238E27FC236}">
                <a16:creationId xmlns:a16="http://schemas.microsoft.com/office/drawing/2014/main" id="{6C5F8A24-C830-FC28-19A7-EFFE48FAF5D3}"/>
              </a:ext>
            </a:extLst>
          </p:cNvPr>
          <p:cNvGrpSpPr/>
          <p:nvPr/>
        </p:nvGrpSpPr>
        <p:grpSpPr>
          <a:xfrm>
            <a:off x="6264518" y="4395313"/>
            <a:ext cx="5643669" cy="1620423"/>
            <a:chOff x="6264518" y="4869546"/>
            <a:chExt cx="5643669" cy="1156350"/>
          </a:xfrm>
        </p:grpSpPr>
        <p:sp>
          <p:nvSpPr>
            <p:cNvPr id="4" name="正方形/長方形 3">
              <a:extLst>
                <a:ext uri="{FF2B5EF4-FFF2-40B4-BE49-F238E27FC236}">
                  <a16:creationId xmlns:a16="http://schemas.microsoft.com/office/drawing/2014/main" id="{E2C106C1-6616-D565-57A5-B38210AE1845}"/>
                </a:ext>
              </a:extLst>
            </p:cNvPr>
            <p:cNvSpPr/>
            <p:nvPr/>
          </p:nvSpPr>
          <p:spPr>
            <a:xfrm>
              <a:off x="6264518" y="4869546"/>
              <a:ext cx="5643669" cy="115635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テキスト ボックス 5">
              <a:extLst>
                <a:ext uri="{FF2B5EF4-FFF2-40B4-BE49-F238E27FC236}">
                  <a16:creationId xmlns:a16="http://schemas.microsoft.com/office/drawing/2014/main" id="{97F7243E-A23E-D57E-C76C-7B82E6CA19EA}"/>
                </a:ext>
              </a:extLst>
            </p:cNvPr>
            <p:cNvSpPr txBox="1"/>
            <p:nvPr/>
          </p:nvSpPr>
          <p:spPr>
            <a:xfrm>
              <a:off x="6311333" y="4893134"/>
              <a:ext cx="3949295" cy="863338"/>
            </a:xfrm>
            <a:prstGeom prst="rect">
              <a:avLst/>
            </a:prstGeom>
            <a:noFill/>
          </p:spPr>
          <p:txBody>
            <a:bodyPr wrap="square" rtlCol="0">
              <a:spAutoFit/>
            </a:bodyPr>
            <a:lstStyle/>
            <a:p>
              <a:pPr>
                <a:lnSpc>
                  <a:spcPct val="150000"/>
                </a:lnSpc>
              </a:pPr>
              <a:r>
                <a:rPr lang="en-US" sz="1600" b="1"/>
                <a:t>Sleep and fatigue </a:t>
              </a:r>
              <a:r>
                <a:rPr lang="en-US" sz="1600"/>
                <a:t>demonstrated the greatest % difference in median scores between the high and low quartiles</a:t>
              </a:r>
            </a:p>
          </p:txBody>
        </p:sp>
      </p:grpSp>
      <p:sp>
        <p:nvSpPr>
          <p:cNvPr id="36" name="タイトル 1">
            <a:extLst>
              <a:ext uri="{FF2B5EF4-FFF2-40B4-BE49-F238E27FC236}">
                <a16:creationId xmlns:a16="http://schemas.microsoft.com/office/drawing/2014/main" id="{9D8C28B6-32A2-0C10-3B89-051A06CC5220}"/>
              </a:ext>
            </a:extLst>
          </p:cNvPr>
          <p:cNvSpPr txBox="1">
            <a:spLocks/>
          </p:cNvSpPr>
          <p:nvPr/>
        </p:nvSpPr>
        <p:spPr>
          <a:xfrm>
            <a:off x="134868" y="145427"/>
            <a:ext cx="7142193" cy="11054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500"/>
              </a:spcAft>
            </a:pPr>
            <a:r>
              <a:rPr lang="en-GB" sz="2667" b="1" u="sng"/>
              <a:t>Results</a:t>
            </a:r>
            <a:endParaRPr lang="en-GB" sz="1600" b="1" u="sng"/>
          </a:p>
        </p:txBody>
      </p:sp>
      <p:sp>
        <p:nvSpPr>
          <p:cNvPr id="37" name="テキスト ボックス 36">
            <a:extLst>
              <a:ext uri="{FF2B5EF4-FFF2-40B4-BE49-F238E27FC236}">
                <a16:creationId xmlns:a16="http://schemas.microsoft.com/office/drawing/2014/main" id="{68817375-5180-70B3-16CF-8C5183D925A3}"/>
              </a:ext>
            </a:extLst>
          </p:cNvPr>
          <p:cNvSpPr txBox="1"/>
          <p:nvPr/>
        </p:nvSpPr>
        <p:spPr>
          <a:xfrm>
            <a:off x="152421" y="672744"/>
            <a:ext cx="3767211" cy="369332"/>
          </a:xfrm>
          <a:prstGeom prst="rect">
            <a:avLst/>
          </a:prstGeom>
          <a:noFill/>
        </p:spPr>
        <p:txBody>
          <a:bodyPr wrap="square" rtlCol="0">
            <a:spAutoFit/>
          </a:bodyPr>
          <a:lstStyle/>
          <a:p>
            <a:r>
              <a:rPr lang="en-GB" b="1">
                <a:latin typeface="+mj-lt"/>
              </a:rPr>
              <a:t>Comparison between delivery modes</a:t>
            </a:r>
            <a:endParaRPr lang="en-US" b="1">
              <a:latin typeface="+mj-lt"/>
            </a:endParaRPr>
          </a:p>
        </p:txBody>
      </p:sp>
      <p:grpSp>
        <p:nvGrpSpPr>
          <p:cNvPr id="39" name="グループ化 38">
            <a:extLst>
              <a:ext uri="{FF2B5EF4-FFF2-40B4-BE49-F238E27FC236}">
                <a16:creationId xmlns:a16="http://schemas.microsoft.com/office/drawing/2014/main" id="{3A354ECF-FA81-1A87-95E0-6DE368A44EFE}"/>
              </a:ext>
            </a:extLst>
          </p:cNvPr>
          <p:cNvGrpSpPr/>
          <p:nvPr/>
        </p:nvGrpSpPr>
        <p:grpSpPr>
          <a:xfrm>
            <a:off x="1701611" y="4364102"/>
            <a:ext cx="2727519" cy="1236471"/>
            <a:chOff x="429768" y="4399094"/>
            <a:chExt cx="2727519" cy="1236471"/>
          </a:xfrm>
        </p:grpSpPr>
        <p:grpSp>
          <p:nvGrpSpPr>
            <p:cNvPr id="32" name="グループ化 31">
              <a:extLst>
                <a:ext uri="{FF2B5EF4-FFF2-40B4-BE49-F238E27FC236}">
                  <a16:creationId xmlns:a16="http://schemas.microsoft.com/office/drawing/2014/main" id="{2D15D9D9-0F5A-6632-3F16-13B64F1EAB73}"/>
                </a:ext>
              </a:extLst>
            </p:cNvPr>
            <p:cNvGrpSpPr/>
            <p:nvPr/>
          </p:nvGrpSpPr>
          <p:grpSpPr>
            <a:xfrm>
              <a:off x="1020421" y="4762612"/>
              <a:ext cx="1472458" cy="872953"/>
              <a:chOff x="682486" y="4225564"/>
              <a:chExt cx="783789" cy="464673"/>
            </a:xfrm>
          </p:grpSpPr>
          <p:pic>
            <p:nvPicPr>
              <p:cNvPr id="29" name="グラフィックス 28" descr="実行 単色塗りつぶし">
                <a:extLst>
                  <a:ext uri="{FF2B5EF4-FFF2-40B4-BE49-F238E27FC236}">
                    <a16:creationId xmlns:a16="http://schemas.microsoft.com/office/drawing/2014/main" id="{FF1C8A89-717F-A9D5-2127-5B7DACAFA9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486" y="4227098"/>
                <a:ext cx="438096" cy="438096"/>
              </a:xfrm>
              <a:prstGeom prst="rect">
                <a:avLst/>
              </a:prstGeom>
            </p:spPr>
          </p:pic>
          <p:pic>
            <p:nvPicPr>
              <p:cNvPr id="30" name="グラフィックス 29" descr="フクロウ 単色塗りつぶし">
                <a:extLst>
                  <a:ext uri="{FF2B5EF4-FFF2-40B4-BE49-F238E27FC236}">
                    <a16:creationId xmlns:a16="http://schemas.microsoft.com/office/drawing/2014/main" id="{C17E6C67-193D-D3F3-1C2B-6851069B64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1602" y="4225564"/>
                <a:ext cx="464673" cy="464673"/>
              </a:xfrm>
              <a:prstGeom prst="rect">
                <a:avLst/>
              </a:prstGeom>
            </p:spPr>
          </p:pic>
        </p:grpSp>
        <p:sp>
          <p:nvSpPr>
            <p:cNvPr id="38" name="テキスト ボックス 37">
              <a:extLst>
                <a:ext uri="{FF2B5EF4-FFF2-40B4-BE49-F238E27FC236}">
                  <a16:creationId xmlns:a16="http://schemas.microsoft.com/office/drawing/2014/main" id="{8BC7394B-D8A3-B2F5-255C-7CF3D4EA2AF6}"/>
                </a:ext>
              </a:extLst>
            </p:cNvPr>
            <p:cNvSpPr txBox="1"/>
            <p:nvPr/>
          </p:nvSpPr>
          <p:spPr>
            <a:xfrm>
              <a:off x="429768" y="4399094"/>
              <a:ext cx="2727519" cy="369332"/>
            </a:xfrm>
            <a:prstGeom prst="rect">
              <a:avLst/>
            </a:prstGeom>
            <a:noFill/>
          </p:spPr>
          <p:txBody>
            <a:bodyPr wrap="square" rtlCol="0">
              <a:spAutoFit/>
            </a:bodyPr>
            <a:lstStyle/>
            <a:p>
              <a:pPr algn="ctr"/>
              <a:r>
                <a:rPr lang="en-GB"/>
                <a:t>Inpatient</a:t>
              </a:r>
              <a:endParaRPr lang="en-US"/>
            </a:p>
          </p:txBody>
        </p:sp>
      </p:grpSp>
      <p:sp>
        <p:nvSpPr>
          <p:cNvPr id="46" name="テキスト ボックス 45">
            <a:extLst>
              <a:ext uri="{FF2B5EF4-FFF2-40B4-BE49-F238E27FC236}">
                <a16:creationId xmlns:a16="http://schemas.microsoft.com/office/drawing/2014/main" id="{E598E51A-6054-8210-79E6-A412ED5E14C7}"/>
              </a:ext>
            </a:extLst>
          </p:cNvPr>
          <p:cNvSpPr txBox="1"/>
          <p:nvPr/>
        </p:nvSpPr>
        <p:spPr>
          <a:xfrm>
            <a:off x="6117768" y="688720"/>
            <a:ext cx="6020874" cy="369332"/>
          </a:xfrm>
          <a:prstGeom prst="rect">
            <a:avLst/>
          </a:prstGeom>
          <a:noFill/>
        </p:spPr>
        <p:txBody>
          <a:bodyPr wrap="square" rtlCol="0">
            <a:spAutoFit/>
          </a:bodyPr>
          <a:lstStyle/>
          <a:p>
            <a:r>
              <a:rPr lang="en-GB" b="1">
                <a:latin typeface="+mj-lt"/>
              </a:rPr>
              <a:t>Comparison between primiparous and multiparous patients</a:t>
            </a:r>
            <a:endParaRPr lang="en-US" b="1">
              <a:latin typeface="+mj-lt"/>
            </a:endParaRPr>
          </a:p>
        </p:txBody>
      </p:sp>
      <p:sp>
        <p:nvSpPr>
          <p:cNvPr id="47" name="楕円 46">
            <a:extLst>
              <a:ext uri="{FF2B5EF4-FFF2-40B4-BE49-F238E27FC236}">
                <a16:creationId xmlns:a16="http://schemas.microsoft.com/office/drawing/2014/main" id="{D395B868-15D6-284C-5EC4-389F1A3F16C2}"/>
              </a:ext>
            </a:extLst>
          </p:cNvPr>
          <p:cNvSpPr/>
          <p:nvPr/>
        </p:nvSpPr>
        <p:spPr>
          <a:xfrm>
            <a:off x="2203705" y="4220446"/>
            <a:ext cx="1690334" cy="1622570"/>
          </a:xfrm>
          <a:prstGeom prst="ellipse">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グループ化 48">
            <a:extLst>
              <a:ext uri="{FF2B5EF4-FFF2-40B4-BE49-F238E27FC236}">
                <a16:creationId xmlns:a16="http://schemas.microsoft.com/office/drawing/2014/main" id="{B05AC2D8-D704-85A0-ABBF-321901F9805C}"/>
              </a:ext>
            </a:extLst>
          </p:cNvPr>
          <p:cNvGrpSpPr/>
          <p:nvPr/>
        </p:nvGrpSpPr>
        <p:grpSpPr>
          <a:xfrm>
            <a:off x="3599501" y="4226252"/>
            <a:ext cx="2727519" cy="1622570"/>
            <a:chOff x="3599501" y="4226252"/>
            <a:chExt cx="2727519" cy="1622570"/>
          </a:xfrm>
        </p:grpSpPr>
        <p:grpSp>
          <p:nvGrpSpPr>
            <p:cNvPr id="40" name="グループ化 39">
              <a:extLst>
                <a:ext uri="{FF2B5EF4-FFF2-40B4-BE49-F238E27FC236}">
                  <a16:creationId xmlns:a16="http://schemas.microsoft.com/office/drawing/2014/main" id="{22191226-C60D-F5FF-551F-7E02C87DDFF3}"/>
                </a:ext>
              </a:extLst>
            </p:cNvPr>
            <p:cNvGrpSpPr/>
            <p:nvPr/>
          </p:nvGrpSpPr>
          <p:grpSpPr>
            <a:xfrm>
              <a:off x="3599501" y="4360330"/>
              <a:ext cx="2727519" cy="1218160"/>
              <a:chOff x="429768" y="4399094"/>
              <a:chExt cx="2727519" cy="1218160"/>
            </a:xfrm>
          </p:grpSpPr>
          <p:pic>
            <p:nvPicPr>
              <p:cNvPr id="43" name="グラフィックス 42" descr="実行 単色塗りつぶし">
                <a:extLst>
                  <a:ext uri="{FF2B5EF4-FFF2-40B4-BE49-F238E27FC236}">
                    <a16:creationId xmlns:a16="http://schemas.microsoft.com/office/drawing/2014/main" id="{B3107742-D389-3161-0258-5240FE84F7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7149" y="4744301"/>
                <a:ext cx="872953" cy="872953"/>
              </a:xfrm>
              <a:prstGeom prst="rect">
                <a:avLst/>
              </a:prstGeom>
            </p:spPr>
          </p:pic>
          <p:sp>
            <p:nvSpPr>
              <p:cNvPr id="42" name="テキスト ボックス 41">
                <a:extLst>
                  <a:ext uri="{FF2B5EF4-FFF2-40B4-BE49-F238E27FC236}">
                    <a16:creationId xmlns:a16="http://schemas.microsoft.com/office/drawing/2014/main" id="{5262B7DE-5968-FB96-3958-CC7618B1A352}"/>
                  </a:ext>
                </a:extLst>
              </p:cNvPr>
              <p:cNvSpPr txBox="1"/>
              <p:nvPr/>
            </p:nvSpPr>
            <p:spPr>
              <a:xfrm>
                <a:off x="429768" y="4399094"/>
                <a:ext cx="2727519" cy="369332"/>
              </a:xfrm>
              <a:prstGeom prst="rect">
                <a:avLst/>
              </a:prstGeom>
              <a:noFill/>
            </p:spPr>
            <p:txBody>
              <a:bodyPr wrap="square" rtlCol="0">
                <a:spAutoFit/>
              </a:bodyPr>
              <a:lstStyle/>
              <a:p>
                <a:pPr algn="ctr"/>
                <a:r>
                  <a:rPr lang="en-GB"/>
                  <a:t>Week 2</a:t>
                </a:r>
                <a:endParaRPr lang="en-US"/>
              </a:p>
            </p:txBody>
          </p:sp>
        </p:grpSp>
        <p:sp>
          <p:nvSpPr>
            <p:cNvPr id="48" name="楕円 47">
              <a:extLst>
                <a:ext uri="{FF2B5EF4-FFF2-40B4-BE49-F238E27FC236}">
                  <a16:creationId xmlns:a16="http://schemas.microsoft.com/office/drawing/2014/main" id="{1A9FE586-A593-DA17-5635-954C2F600C1A}"/>
                </a:ext>
              </a:extLst>
            </p:cNvPr>
            <p:cNvSpPr/>
            <p:nvPr/>
          </p:nvSpPr>
          <p:spPr>
            <a:xfrm>
              <a:off x="4118093" y="4226252"/>
              <a:ext cx="1690334" cy="1622570"/>
            </a:xfrm>
            <a:prstGeom prst="ellipse">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テキスト ボックス 50">
            <a:extLst>
              <a:ext uri="{FF2B5EF4-FFF2-40B4-BE49-F238E27FC236}">
                <a16:creationId xmlns:a16="http://schemas.microsoft.com/office/drawing/2014/main" id="{0C27FEC8-8662-A5B0-9840-A0F9A73E2BEF}"/>
              </a:ext>
            </a:extLst>
          </p:cNvPr>
          <p:cNvSpPr txBox="1"/>
          <p:nvPr/>
        </p:nvSpPr>
        <p:spPr>
          <a:xfrm>
            <a:off x="6180270" y="4081402"/>
            <a:ext cx="5727917" cy="369332"/>
          </a:xfrm>
          <a:prstGeom prst="rect">
            <a:avLst/>
          </a:prstGeom>
          <a:noFill/>
        </p:spPr>
        <p:txBody>
          <a:bodyPr wrap="square">
            <a:spAutoFit/>
          </a:bodyPr>
          <a:lstStyle/>
          <a:p>
            <a:r>
              <a:rPr lang="en-GB" b="1">
                <a:latin typeface="+mj-lt"/>
              </a:rPr>
              <a:t>Comparison between best and worst scores</a:t>
            </a:r>
            <a:endParaRPr lang="en-US" b="1">
              <a:latin typeface="+mj-lt"/>
            </a:endParaRPr>
          </a:p>
        </p:txBody>
      </p:sp>
      <p:pic>
        <p:nvPicPr>
          <p:cNvPr id="53" name="グラフィックス 52" descr="フクロウ 単色塗りつぶし">
            <a:extLst>
              <a:ext uri="{FF2B5EF4-FFF2-40B4-BE49-F238E27FC236}">
                <a16:creationId xmlns:a16="http://schemas.microsoft.com/office/drawing/2014/main" id="{BF650B8A-B0C9-194D-98E1-C5B5F7FC96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28730" y="4527521"/>
            <a:ext cx="872954" cy="872953"/>
          </a:xfrm>
          <a:prstGeom prst="rect">
            <a:avLst/>
          </a:prstGeom>
        </p:spPr>
      </p:pic>
      <p:sp>
        <p:nvSpPr>
          <p:cNvPr id="55" name="テキスト ボックス 54">
            <a:extLst>
              <a:ext uri="{FF2B5EF4-FFF2-40B4-BE49-F238E27FC236}">
                <a16:creationId xmlns:a16="http://schemas.microsoft.com/office/drawing/2014/main" id="{583E63D8-5307-73A6-BC55-B00C152CE8F7}"/>
              </a:ext>
            </a:extLst>
          </p:cNvPr>
          <p:cNvSpPr txBox="1"/>
          <p:nvPr/>
        </p:nvSpPr>
        <p:spPr>
          <a:xfrm>
            <a:off x="10489419" y="5283454"/>
            <a:ext cx="1151576" cy="584775"/>
          </a:xfrm>
          <a:prstGeom prst="rect">
            <a:avLst/>
          </a:prstGeom>
          <a:noFill/>
        </p:spPr>
        <p:txBody>
          <a:bodyPr wrap="square">
            <a:spAutoFit/>
          </a:bodyPr>
          <a:lstStyle/>
          <a:p>
            <a:pPr algn="ctr"/>
            <a:r>
              <a:rPr lang="en-US" sz="1600" b="1"/>
              <a:t>48-56% difference </a:t>
            </a:r>
          </a:p>
        </p:txBody>
      </p:sp>
      <p:sp>
        <p:nvSpPr>
          <p:cNvPr id="57" name="楕円 56">
            <a:extLst>
              <a:ext uri="{FF2B5EF4-FFF2-40B4-BE49-F238E27FC236}">
                <a16:creationId xmlns:a16="http://schemas.microsoft.com/office/drawing/2014/main" id="{417F0670-8CA8-E635-DA7E-BDB95C59EA8E}"/>
              </a:ext>
            </a:extLst>
          </p:cNvPr>
          <p:cNvSpPr/>
          <p:nvPr/>
        </p:nvSpPr>
        <p:spPr>
          <a:xfrm>
            <a:off x="10260627" y="4430663"/>
            <a:ext cx="1609161" cy="1544651"/>
          </a:xfrm>
          <a:prstGeom prst="ellipse">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3">
            <a:extLst>
              <a:ext uri="{FF2B5EF4-FFF2-40B4-BE49-F238E27FC236}">
                <a16:creationId xmlns:a16="http://schemas.microsoft.com/office/drawing/2014/main" id="{E4F30A58-D889-CAD8-FBAE-615C8A230545}"/>
              </a:ext>
            </a:extLst>
          </p:cNvPr>
          <p:cNvSpPr/>
          <p:nvPr/>
        </p:nvSpPr>
        <p:spPr>
          <a:xfrm>
            <a:off x="0" y="4808319"/>
            <a:ext cx="2194909" cy="2194909"/>
          </a:xfrm>
          <a:custGeom>
            <a:avLst/>
            <a:gdLst/>
            <a:ahLst/>
            <a:cxnLst/>
            <a:rect l="l" t="t" r="r" b="b"/>
            <a:pathLst>
              <a:path w="3292364" h="3292364">
                <a:moveTo>
                  <a:pt x="0" y="0"/>
                </a:moveTo>
                <a:lnTo>
                  <a:pt x="3292364" y="0"/>
                </a:lnTo>
                <a:lnTo>
                  <a:pt x="3292364" y="3292364"/>
                </a:lnTo>
                <a:lnTo>
                  <a:pt x="0" y="3292364"/>
                </a:lnTo>
                <a:lnTo>
                  <a:pt x="0" y="0"/>
                </a:lnTo>
                <a:close/>
              </a:path>
            </a:pathLst>
          </a:custGeom>
          <a:blipFill>
            <a:blip r:embed="rId14"/>
            <a:stretch>
              <a:fillRect/>
            </a:stretch>
          </a:blipFill>
        </p:spPr>
        <p:txBody>
          <a:bodyPr/>
          <a:lstStyle/>
          <a:p>
            <a:endParaRPr lang="en-US" sz="1200"/>
          </a:p>
        </p:txBody>
      </p:sp>
    </p:spTree>
    <p:extLst>
      <p:ext uri="{BB962C8B-B14F-4D97-AF65-F5344CB8AC3E}">
        <p14:creationId xmlns:p14="http://schemas.microsoft.com/office/powerpoint/2010/main" val="320301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12" grpId="0"/>
      <p:bldP spid="7" grpId="0"/>
      <p:bldGraphic spid="10" grpId="0">
        <p:bldAsOne/>
      </p:bldGraphic>
      <p:bldP spid="24" grpId="0"/>
      <p:bldP spid="25" grpId="0"/>
      <p:bldP spid="26" grpId="0"/>
      <p:bldP spid="3" grpId="0"/>
      <p:bldP spid="37" grpId="0"/>
      <p:bldP spid="46" grpId="0"/>
      <p:bldP spid="47" grpId="0" animBg="1"/>
      <p:bldP spid="51" grpId="0"/>
      <p:bldP spid="55"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50D8D-26B9-8581-6F1C-60CBCA2DADD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41A5A3B-C819-0BEA-CFA1-7FB8F5E13061}"/>
              </a:ext>
            </a:extLst>
          </p:cNvPr>
          <p:cNvSpPr/>
          <p:nvPr/>
        </p:nvSpPr>
        <p:spPr>
          <a:xfrm>
            <a:off x="-515815" y="6080540"/>
            <a:ext cx="13036061" cy="787399"/>
          </a:xfrm>
          <a:custGeom>
            <a:avLst/>
            <a:gdLst/>
            <a:ahLst/>
            <a:cxnLst/>
            <a:rect l="l" t="t" r="r" b="b"/>
            <a:pathLst>
              <a:path w="19031690" h="3164019">
                <a:moveTo>
                  <a:pt x="0" y="0"/>
                </a:moveTo>
                <a:lnTo>
                  <a:pt x="19031690" y="0"/>
                </a:lnTo>
                <a:lnTo>
                  <a:pt x="19031690" y="3164018"/>
                </a:lnTo>
                <a:lnTo>
                  <a:pt x="0" y="3164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タイトル 1">
            <a:extLst>
              <a:ext uri="{FF2B5EF4-FFF2-40B4-BE49-F238E27FC236}">
                <a16:creationId xmlns:a16="http://schemas.microsoft.com/office/drawing/2014/main" id="{CBAB9BB1-D430-5D88-ADE2-FDB4DACAED2F}"/>
              </a:ext>
            </a:extLst>
          </p:cNvPr>
          <p:cNvSpPr txBox="1">
            <a:spLocks/>
          </p:cNvSpPr>
          <p:nvPr/>
        </p:nvSpPr>
        <p:spPr>
          <a:xfrm>
            <a:off x="285140" y="5043807"/>
            <a:ext cx="11612433" cy="1007061"/>
          </a:xfrm>
          <a:prstGeom prst="rect">
            <a:avLst/>
          </a:prstGeom>
          <a:ln>
            <a:solidFill>
              <a:schemeClr val="tx1"/>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500" u="sng">
                <a:latin typeface="+mn-lt"/>
              </a:rPr>
              <a:t>References</a:t>
            </a:r>
          </a:p>
          <a:p>
            <a:pPr marL="285750" indent="-285750" algn="l">
              <a:buFont typeface="Arial" panose="020B0604020202020204" pitchFamily="34" charset="0"/>
              <a:buChar char="•"/>
            </a:pPr>
            <a:r>
              <a:rPr lang="en-GB" sz="1200">
                <a:ea typeface="Roboto" panose="02000000000000000000" pitchFamily="2" charset="0"/>
              </a:rPr>
              <a:t>Sultan et al. Development and validation of the </a:t>
            </a:r>
            <a:r>
              <a:rPr lang="en-GB" sz="1200" err="1">
                <a:ea typeface="Roboto" panose="02000000000000000000" pitchFamily="2" charset="0"/>
              </a:rPr>
              <a:t>STanford</a:t>
            </a:r>
            <a:r>
              <a:rPr lang="en-GB" sz="1200">
                <a:ea typeface="Roboto" panose="02000000000000000000" pitchFamily="2" charset="0"/>
              </a:rPr>
              <a:t> Obstetric Recovery </a:t>
            </a:r>
            <a:r>
              <a:rPr lang="en-GB" sz="1200" err="1">
                <a:ea typeface="Roboto" panose="02000000000000000000" pitchFamily="2" charset="0"/>
              </a:rPr>
              <a:t>checKlist</a:t>
            </a:r>
            <a:r>
              <a:rPr lang="en-GB" sz="1200">
                <a:ea typeface="Roboto" panose="02000000000000000000" pitchFamily="2" charset="0"/>
              </a:rPr>
              <a:t> </a:t>
            </a:r>
            <a:r>
              <a:rPr lang="en-GB" sz="1200">
                <a:ea typeface="Times New Roman" panose="02020603050405020304" pitchFamily="18" charset="0"/>
              </a:rPr>
              <a:t>(STORK): A </a:t>
            </a:r>
            <a:r>
              <a:rPr lang="en-GB" sz="1200" err="1">
                <a:ea typeface="Times New Roman" panose="02020603050405020304" pitchFamily="18" charset="0"/>
              </a:rPr>
              <a:t>delphi</a:t>
            </a:r>
            <a:r>
              <a:rPr lang="en-GB" sz="1200">
                <a:ea typeface="Times New Roman" panose="02020603050405020304" pitchFamily="18" charset="0"/>
              </a:rPr>
              <a:t> consensus and </a:t>
            </a:r>
            <a:r>
              <a:rPr lang="en-GB" sz="1200" err="1">
                <a:ea typeface="Times New Roman" panose="02020603050405020304" pitchFamily="18" charset="0"/>
              </a:rPr>
              <a:t>multicenter</a:t>
            </a:r>
            <a:r>
              <a:rPr lang="en-GB" sz="1200">
                <a:ea typeface="Times New Roman" panose="02020603050405020304" pitchFamily="18" charset="0"/>
              </a:rPr>
              <a:t> clinical validation study, </a:t>
            </a:r>
            <a:r>
              <a:rPr lang="en-GB" sz="1200" i="1">
                <a:ea typeface="Times New Roman" panose="02020603050405020304" pitchFamily="18" charset="0"/>
              </a:rPr>
              <a:t>JAMA</a:t>
            </a:r>
            <a:r>
              <a:rPr lang="en-GB" sz="1200">
                <a:ea typeface="Times New Roman" panose="02020603050405020304" pitchFamily="18" charset="0"/>
              </a:rPr>
              <a:t> (i</a:t>
            </a:r>
            <a:r>
              <a:rPr lang="en-GB" sz="1200">
                <a:ea typeface="Roboto" panose="02000000000000000000" pitchFamily="2" charset="0"/>
              </a:rPr>
              <a:t>n press) </a:t>
            </a:r>
          </a:p>
          <a:p>
            <a:pPr marL="285750" indent="-285750" algn="l">
              <a:buFont typeface="Arial" panose="020B0604020202020204" pitchFamily="34" charset="0"/>
              <a:buChar char="•"/>
            </a:pPr>
            <a:r>
              <a:rPr lang="en-GB" sz="1200">
                <a:ea typeface="Times New Roman" panose="02020603050405020304" pitchFamily="18" charset="0"/>
              </a:rPr>
              <a:t>Trost S, Beauregard J, Chandra G. Pregnancy-Related Deaths: Data From Maternal Mortality Review Committees in 36 US States, 2017-2019. </a:t>
            </a:r>
            <a:r>
              <a:rPr lang="en-GB" sz="1200" i="1" err="1">
                <a:ea typeface="Times New Roman" panose="02020603050405020304" pitchFamily="18" charset="0"/>
              </a:rPr>
              <a:t>Centers</a:t>
            </a:r>
            <a:r>
              <a:rPr lang="en-GB" sz="1200" i="1">
                <a:ea typeface="Times New Roman" panose="02020603050405020304" pitchFamily="18" charset="0"/>
              </a:rPr>
              <a:t> for Disease Control and Prevention, US Department of Health and Human Services; </a:t>
            </a:r>
            <a:r>
              <a:rPr lang="en-GB" sz="1200">
                <a:ea typeface="Times New Roman" panose="02020603050405020304" pitchFamily="18" charset="0"/>
              </a:rPr>
              <a:t>Published online 2022.</a:t>
            </a:r>
            <a:endParaRPr lang="en-US" sz="1200">
              <a:ea typeface="Times New Roman" panose="02020603050405020304" pitchFamily="18" charset="0"/>
            </a:endParaRPr>
          </a:p>
          <a:p>
            <a:pPr marL="285750" indent="-285750" algn="l">
              <a:buFont typeface="Arial" panose="020B0604020202020204" pitchFamily="34" charset="0"/>
              <a:buChar char="•"/>
            </a:pPr>
            <a:r>
              <a:rPr lang="en-GB" sz="1200" err="1">
                <a:ea typeface="Times New Roman" panose="02020603050405020304" pitchFamily="18" charset="0"/>
              </a:rPr>
              <a:t>Hoyert</a:t>
            </a:r>
            <a:r>
              <a:rPr lang="en-GB" sz="1200">
                <a:ea typeface="Times New Roman" panose="02020603050405020304" pitchFamily="18" charset="0"/>
              </a:rPr>
              <a:t> DL. </a:t>
            </a:r>
            <a:r>
              <a:rPr lang="en-GB" sz="1200" i="1">
                <a:ea typeface="Times New Roman" panose="02020603050405020304" pitchFamily="18" charset="0"/>
              </a:rPr>
              <a:t>Health E-Stat: Maternal Mortality Rates in the United States, 2022</a:t>
            </a:r>
            <a:r>
              <a:rPr lang="en-GB" sz="1200">
                <a:ea typeface="Times New Roman" panose="02020603050405020304" pitchFamily="18" charset="0"/>
              </a:rPr>
              <a:t>.; 2024. doi:10.15620/</a:t>
            </a:r>
            <a:r>
              <a:rPr lang="en-GB" sz="1200" err="1">
                <a:ea typeface="Times New Roman" panose="02020603050405020304" pitchFamily="18" charset="0"/>
              </a:rPr>
              <a:t>cdc</a:t>
            </a:r>
            <a:r>
              <a:rPr lang="en-GB" sz="1200">
                <a:ea typeface="Times New Roman" panose="02020603050405020304" pitchFamily="18" charset="0"/>
              </a:rPr>
              <a:t>/152992</a:t>
            </a:r>
            <a:endParaRPr lang="en-US" sz="1200">
              <a:ea typeface="Times New Roman" panose="02020603050405020304" pitchFamily="18" charset="0"/>
            </a:endParaRPr>
          </a:p>
        </p:txBody>
      </p:sp>
      <p:sp>
        <p:nvSpPr>
          <p:cNvPr id="10" name="テキスト ボックス 9">
            <a:extLst>
              <a:ext uri="{FF2B5EF4-FFF2-40B4-BE49-F238E27FC236}">
                <a16:creationId xmlns:a16="http://schemas.microsoft.com/office/drawing/2014/main" id="{8632C9C2-15D9-4B40-A228-AB4E8F45661F}"/>
              </a:ext>
            </a:extLst>
          </p:cNvPr>
          <p:cNvSpPr txBox="1"/>
          <p:nvPr/>
        </p:nvSpPr>
        <p:spPr>
          <a:xfrm>
            <a:off x="308495" y="674391"/>
            <a:ext cx="5815154" cy="1711366"/>
          </a:xfrm>
          <a:prstGeom prst="rect">
            <a:avLst/>
          </a:prstGeom>
          <a:noFill/>
          <a:ln>
            <a:solidFill>
              <a:schemeClr val="bg1"/>
            </a:solidFill>
          </a:ln>
        </p:spPr>
        <p:txBody>
          <a:bodyPr wrap="square">
            <a:spAutoFit/>
          </a:bodyPr>
          <a:lstStyle/>
          <a:p>
            <a:pPr marL="3048" lvl="1">
              <a:lnSpc>
                <a:spcPct val="150000"/>
              </a:lnSpc>
            </a:pPr>
            <a:r>
              <a:rPr lang="en-GB"/>
              <a:t>Recovery continues beyond 6 weeks postpartum</a:t>
            </a:r>
          </a:p>
          <a:p>
            <a:pPr marL="3048" lvl="1">
              <a:lnSpc>
                <a:spcPct val="150000"/>
              </a:lnSpc>
            </a:pPr>
            <a:r>
              <a:rPr lang="en-US"/>
              <a:t>Multiparity and SVD associated with best recovery scores</a:t>
            </a:r>
          </a:p>
          <a:p>
            <a:pPr marL="3048" lvl="1">
              <a:lnSpc>
                <a:spcPct val="150000"/>
              </a:lnSpc>
            </a:pPr>
            <a:r>
              <a:rPr lang="en-GB" b="1"/>
              <a:t>Application</a:t>
            </a:r>
            <a:r>
              <a:rPr lang="en-GB"/>
              <a:t>: Monitoring, measuring impact of interventions</a:t>
            </a:r>
          </a:p>
          <a:p>
            <a:pPr>
              <a:lnSpc>
                <a:spcPct val="150000"/>
              </a:lnSpc>
            </a:pPr>
            <a:endParaRPr lang="en-GB"/>
          </a:p>
        </p:txBody>
      </p:sp>
      <p:grpSp>
        <p:nvGrpSpPr>
          <p:cNvPr id="19" name="グループ化 18">
            <a:extLst>
              <a:ext uri="{FF2B5EF4-FFF2-40B4-BE49-F238E27FC236}">
                <a16:creationId xmlns:a16="http://schemas.microsoft.com/office/drawing/2014/main" id="{C3A5BB9E-1032-AD5B-43B3-0E4ACEFEB69C}"/>
              </a:ext>
            </a:extLst>
          </p:cNvPr>
          <p:cNvGrpSpPr/>
          <p:nvPr/>
        </p:nvGrpSpPr>
        <p:grpSpPr>
          <a:xfrm>
            <a:off x="8080512" y="630657"/>
            <a:ext cx="3827001" cy="2503725"/>
            <a:chOff x="14073288" y="4432628"/>
            <a:chExt cx="5740502" cy="3755588"/>
          </a:xfrm>
        </p:grpSpPr>
        <p:sp>
          <p:nvSpPr>
            <p:cNvPr id="12" name="テキスト プレースホルダー 5">
              <a:extLst>
                <a:ext uri="{FF2B5EF4-FFF2-40B4-BE49-F238E27FC236}">
                  <a16:creationId xmlns:a16="http://schemas.microsoft.com/office/drawing/2014/main" id="{34EC5CAB-1B37-8C1A-D84E-6D77D9D9FF8E}"/>
                </a:ext>
              </a:extLst>
            </p:cNvPr>
            <p:cNvSpPr txBox="1">
              <a:spLocks/>
            </p:cNvSpPr>
            <p:nvPr/>
          </p:nvSpPr>
          <p:spPr>
            <a:xfrm>
              <a:off x="14073288" y="5061229"/>
              <a:ext cx="5740502" cy="3126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GB" sz="1500" dirty="0"/>
                <a:t>Special thanks to our collaborators and participants in the development of the STORK measure, including: </a:t>
              </a:r>
            </a:p>
            <a:p>
              <a:pPr marL="0" indent="0">
                <a:spcBef>
                  <a:spcPts val="0"/>
                </a:spcBef>
                <a:buNone/>
              </a:pPr>
              <a:r>
                <a:rPr lang="en-US" sz="1500" dirty="0"/>
                <a:t>Guo N, Leonard S, Fiore JF Jr, Domingue B, Khorasani E, Jensen S, Pandal P, Murthy A, Ansari J, Barwick F, Brookfield K, Carmichael S, Coker J, El Sayed Y, Flood P, Fowler C, Kawai M, Lyell D, Moreno C, O’Carroll J, </a:t>
              </a:r>
              <a:r>
                <a:rPr lang="en-US" sz="1500" dirty="0" err="1"/>
                <a:t>Sharawi</a:t>
              </a:r>
              <a:r>
                <a:rPr lang="en-US" sz="1500" dirty="0"/>
                <a:t> N, Sultan E, Whittington J, Yun R and Carvalho B</a:t>
              </a:r>
              <a:endParaRPr lang="en-US" sz="1400" dirty="0"/>
            </a:p>
            <a:p>
              <a:pPr marL="0" indent="0">
                <a:spcBef>
                  <a:spcPts val="0"/>
                </a:spcBef>
                <a:buNone/>
              </a:pPr>
              <a:endParaRPr lang="en-GB" sz="1400" dirty="0"/>
            </a:p>
          </p:txBody>
        </p:sp>
        <p:sp>
          <p:nvSpPr>
            <p:cNvPr id="11" name="タイトル 1">
              <a:extLst>
                <a:ext uri="{FF2B5EF4-FFF2-40B4-BE49-F238E27FC236}">
                  <a16:creationId xmlns:a16="http://schemas.microsoft.com/office/drawing/2014/main" id="{D0749720-E6C3-B89D-26FA-CDAE35D437E5}"/>
                </a:ext>
              </a:extLst>
            </p:cNvPr>
            <p:cNvSpPr txBox="1">
              <a:spLocks/>
            </p:cNvSpPr>
            <p:nvPr/>
          </p:nvSpPr>
          <p:spPr>
            <a:xfrm>
              <a:off x="14076272" y="4432628"/>
              <a:ext cx="4101378" cy="19202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133" u="sng"/>
                <a:t>Thank you</a:t>
              </a:r>
              <a:endParaRPr lang="en-US" sz="2133" u="sng"/>
            </a:p>
          </p:txBody>
        </p:sp>
      </p:grpSp>
      <p:sp>
        <p:nvSpPr>
          <p:cNvPr id="22" name="正方形/長方形 21">
            <a:extLst>
              <a:ext uri="{FF2B5EF4-FFF2-40B4-BE49-F238E27FC236}">
                <a16:creationId xmlns:a16="http://schemas.microsoft.com/office/drawing/2014/main" id="{EBB26C4B-183E-6801-6B9D-672FF4743A29}"/>
              </a:ext>
            </a:extLst>
          </p:cNvPr>
          <p:cNvSpPr/>
          <p:nvPr/>
        </p:nvSpPr>
        <p:spPr>
          <a:xfrm>
            <a:off x="8080513" y="621692"/>
            <a:ext cx="3827001" cy="432799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Picture 4" descr="A close-up of a sign&#10;&#10;Description automatically generated">
            <a:extLst>
              <a:ext uri="{FF2B5EF4-FFF2-40B4-BE49-F238E27FC236}">
                <a16:creationId xmlns:a16="http://schemas.microsoft.com/office/drawing/2014/main" id="{14A15CF2-6F87-B72C-FD36-182502138351}"/>
              </a:ext>
            </a:extLst>
          </p:cNvPr>
          <p:cNvPicPr>
            <a:picLocks noChangeAspect="1"/>
          </p:cNvPicPr>
          <p:nvPr/>
        </p:nvPicPr>
        <p:blipFill>
          <a:blip r:embed="rId5">
            <a:clrChange>
              <a:clrFrom>
                <a:srgbClr val="F8F8F8"/>
              </a:clrFrom>
              <a:clrTo>
                <a:srgbClr val="F8F8F8">
                  <a:alpha val="0"/>
                </a:srgbClr>
              </a:clrTo>
            </a:clrChange>
          </a:blip>
          <a:stretch>
            <a:fillRect/>
          </a:stretch>
        </p:blipFill>
        <p:spPr>
          <a:xfrm>
            <a:off x="8288007" y="3377603"/>
            <a:ext cx="1571102" cy="481382"/>
          </a:xfrm>
          <a:prstGeom prst="rect">
            <a:avLst/>
          </a:prstGeom>
        </p:spPr>
      </p:pic>
      <p:pic>
        <p:nvPicPr>
          <p:cNvPr id="6" name="Picture 6" descr="A close-up of a logo&#10;&#10;Description automatically generated">
            <a:extLst>
              <a:ext uri="{FF2B5EF4-FFF2-40B4-BE49-F238E27FC236}">
                <a16:creationId xmlns:a16="http://schemas.microsoft.com/office/drawing/2014/main" id="{766A3A7D-4F77-F047-D442-4CCD28F4E210}"/>
              </a:ext>
            </a:extLst>
          </p:cNvPr>
          <p:cNvPicPr>
            <a:picLocks noChangeAspect="1"/>
          </p:cNvPicPr>
          <p:nvPr/>
        </p:nvPicPr>
        <p:blipFill>
          <a:blip r:embed="rId6">
            <a:clrChange>
              <a:clrFrom>
                <a:srgbClr val="F8F8F8"/>
              </a:clrFrom>
              <a:clrTo>
                <a:srgbClr val="F8F8F8">
                  <a:alpha val="0"/>
                </a:srgbClr>
              </a:clrTo>
            </a:clrChange>
          </a:blip>
          <a:stretch>
            <a:fillRect/>
          </a:stretch>
        </p:blipFill>
        <p:spPr>
          <a:xfrm>
            <a:off x="8288596" y="4410866"/>
            <a:ext cx="1569924" cy="419549"/>
          </a:xfrm>
          <a:prstGeom prst="rect">
            <a:avLst/>
          </a:prstGeom>
        </p:spPr>
      </p:pic>
      <p:pic>
        <p:nvPicPr>
          <p:cNvPr id="8" name="Picture 10" descr="A close up of a logo&#10;&#10;Description automatically generated">
            <a:extLst>
              <a:ext uri="{FF2B5EF4-FFF2-40B4-BE49-F238E27FC236}">
                <a16:creationId xmlns:a16="http://schemas.microsoft.com/office/drawing/2014/main" id="{9C1E0128-662C-24E3-3E2D-F4B51CE88C19}"/>
              </a:ext>
            </a:extLst>
          </p:cNvPr>
          <p:cNvPicPr>
            <a:picLocks noChangeAspect="1"/>
          </p:cNvPicPr>
          <p:nvPr/>
        </p:nvPicPr>
        <p:blipFill>
          <a:blip r:embed="rId7">
            <a:clrChange>
              <a:clrFrom>
                <a:srgbClr val="F5F6F5"/>
              </a:clrFrom>
              <a:clrTo>
                <a:srgbClr val="F5F6F5">
                  <a:alpha val="0"/>
                </a:srgbClr>
              </a:clrTo>
            </a:clrChange>
          </a:blip>
          <a:srcRect t="1" b="3270"/>
          <a:stretch/>
        </p:blipFill>
        <p:spPr>
          <a:xfrm>
            <a:off x="8288009" y="3890562"/>
            <a:ext cx="1571098" cy="468849"/>
          </a:xfrm>
          <a:prstGeom prst="rect">
            <a:avLst/>
          </a:prstGeom>
        </p:spPr>
      </p:pic>
      <p:sp>
        <p:nvSpPr>
          <p:cNvPr id="9" name="タイトル 1">
            <a:extLst>
              <a:ext uri="{FF2B5EF4-FFF2-40B4-BE49-F238E27FC236}">
                <a16:creationId xmlns:a16="http://schemas.microsoft.com/office/drawing/2014/main" id="{9F98CEAB-E4DE-D371-9470-F35684051D5D}"/>
              </a:ext>
            </a:extLst>
          </p:cNvPr>
          <p:cNvSpPr txBox="1">
            <a:spLocks/>
          </p:cNvSpPr>
          <p:nvPr/>
        </p:nvSpPr>
        <p:spPr>
          <a:xfrm>
            <a:off x="190937" y="177614"/>
            <a:ext cx="11623028" cy="11054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a:t>Discussion</a:t>
            </a:r>
            <a:endParaRPr lang="en-US" sz="2933" b="1" u="sng"/>
          </a:p>
        </p:txBody>
      </p:sp>
      <p:sp>
        <p:nvSpPr>
          <p:cNvPr id="14" name="テキスト ボックス 13">
            <a:extLst>
              <a:ext uri="{FF2B5EF4-FFF2-40B4-BE49-F238E27FC236}">
                <a16:creationId xmlns:a16="http://schemas.microsoft.com/office/drawing/2014/main" id="{BB46FDB1-8E8E-FF84-D764-86D4A9C9EB0A}"/>
              </a:ext>
            </a:extLst>
          </p:cNvPr>
          <p:cNvSpPr txBox="1"/>
          <p:nvPr/>
        </p:nvSpPr>
        <p:spPr>
          <a:xfrm>
            <a:off x="317471" y="1944095"/>
            <a:ext cx="6819624" cy="1711366"/>
          </a:xfrm>
          <a:prstGeom prst="rect">
            <a:avLst/>
          </a:prstGeom>
          <a:noFill/>
        </p:spPr>
        <p:txBody>
          <a:bodyPr wrap="none" rtlCol="0">
            <a:spAutoFit/>
          </a:bodyPr>
          <a:lstStyle/>
          <a:p>
            <a:pPr>
              <a:lnSpc>
                <a:spcPct val="150000"/>
              </a:lnSpc>
            </a:pPr>
            <a:r>
              <a:rPr lang="en-GB" sz="1800" u="sng"/>
              <a:t>Next steps</a:t>
            </a:r>
          </a:p>
          <a:p>
            <a:pPr>
              <a:lnSpc>
                <a:spcPct val="150000"/>
              </a:lnSpc>
            </a:pPr>
            <a:r>
              <a:rPr lang="en-US" sz="1800"/>
              <a:t>	Minimal clinically important differences</a:t>
            </a:r>
          </a:p>
          <a:p>
            <a:pPr>
              <a:lnSpc>
                <a:spcPct val="150000"/>
              </a:lnSpc>
            </a:pPr>
            <a:r>
              <a:rPr lang="en-US" sz="1800"/>
              <a:t>	Trajectory analysis</a:t>
            </a:r>
          </a:p>
          <a:p>
            <a:pPr>
              <a:lnSpc>
                <a:spcPct val="150000"/>
              </a:lnSpc>
            </a:pPr>
            <a:r>
              <a:rPr lang="en-US" sz="1800"/>
              <a:t>	Understanding drivers of worse recovery within each domain</a:t>
            </a:r>
          </a:p>
        </p:txBody>
      </p:sp>
      <p:sp>
        <p:nvSpPr>
          <p:cNvPr id="15" name="正方形/長方形 14">
            <a:extLst>
              <a:ext uri="{FF2B5EF4-FFF2-40B4-BE49-F238E27FC236}">
                <a16:creationId xmlns:a16="http://schemas.microsoft.com/office/drawing/2014/main" id="{96F388BD-4E1C-257E-406C-E51E6DEA0AB5}"/>
              </a:ext>
            </a:extLst>
          </p:cNvPr>
          <p:cNvSpPr/>
          <p:nvPr/>
        </p:nvSpPr>
        <p:spPr>
          <a:xfrm>
            <a:off x="284486" y="631392"/>
            <a:ext cx="7695057" cy="302406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グラフィックス 17" descr="歯車付きの頭 単色塗りつぶし">
            <a:extLst>
              <a:ext uri="{FF2B5EF4-FFF2-40B4-BE49-F238E27FC236}">
                <a16:creationId xmlns:a16="http://schemas.microsoft.com/office/drawing/2014/main" id="{D0837AE1-A107-043B-6B2F-8B7DADD891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3995" y="2629329"/>
            <a:ext cx="914400" cy="914400"/>
          </a:xfrm>
          <a:prstGeom prst="rect">
            <a:avLst/>
          </a:prstGeom>
        </p:spPr>
      </p:pic>
      <p:graphicFrame>
        <p:nvGraphicFramePr>
          <p:cNvPr id="26" name="表 25">
            <a:extLst>
              <a:ext uri="{FF2B5EF4-FFF2-40B4-BE49-F238E27FC236}">
                <a16:creationId xmlns:a16="http://schemas.microsoft.com/office/drawing/2014/main" id="{AF9CA355-FE15-8F01-CB9E-BA5B65439A02}"/>
              </a:ext>
            </a:extLst>
          </p:cNvPr>
          <p:cNvGraphicFramePr>
            <a:graphicFrameLocks noGrp="1"/>
          </p:cNvGraphicFramePr>
          <p:nvPr>
            <p:extLst>
              <p:ext uri="{D42A27DB-BD31-4B8C-83A1-F6EECF244321}">
                <p14:modId xmlns:p14="http://schemas.microsoft.com/office/powerpoint/2010/main" val="3861971485"/>
              </p:ext>
            </p:extLst>
          </p:nvPr>
        </p:nvGraphicFramePr>
        <p:xfrm>
          <a:off x="6057870" y="742810"/>
          <a:ext cx="1820100" cy="757446"/>
        </p:xfrm>
        <a:graphic>
          <a:graphicData uri="http://schemas.openxmlformats.org/drawingml/2006/table">
            <a:tbl>
              <a:tblPr firstRow="1" bandRow="1">
                <a:tableStyleId>{5C22544A-7EE6-4342-B048-85BDC9FD1C3A}</a:tableStyleId>
              </a:tblPr>
              <a:tblGrid>
                <a:gridCol w="910050">
                  <a:extLst>
                    <a:ext uri="{9D8B030D-6E8A-4147-A177-3AD203B41FA5}">
                      <a16:colId xmlns:a16="http://schemas.microsoft.com/office/drawing/2014/main" val="1921333542"/>
                    </a:ext>
                  </a:extLst>
                </a:gridCol>
                <a:gridCol w="910050">
                  <a:extLst>
                    <a:ext uri="{9D8B030D-6E8A-4147-A177-3AD203B41FA5}">
                      <a16:colId xmlns:a16="http://schemas.microsoft.com/office/drawing/2014/main" val="2420330226"/>
                    </a:ext>
                  </a:extLst>
                </a:gridCol>
              </a:tblGrid>
              <a:tr h="757446">
                <a:tc>
                  <a:txBody>
                    <a:bodyPr/>
                    <a:lstStyle/>
                    <a:p>
                      <a:pPr algn="ctr"/>
                      <a:endParaRPr lang="en-US" sz="120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7030A0"/>
                    </a:solidFill>
                  </a:tcPr>
                </a:tc>
                <a:tc>
                  <a:txBody>
                    <a:bodyPr/>
                    <a:lstStyle/>
                    <a:p>
                      <a:pPr algn="ctr"/>
                      <a:endParaRPr lang="en-US" sz="120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412853893"/>
                  </a:ext>
                </a:extLst>
              </a:tr>
            </a:tbl>
          </a:graphicData>
        </a:graphic>
      </p:graphicFrame>
      <p:grpSp>
        <p:nvGrpSpPr>
          <p:cNvPr id="27" name="グループ化 26">
            <a:extLst>
              <a:ext uri="{FF2B5EF4-FFF2-40B4-BE49-F238E27FC236}">
                <a16:creationId xmlns:a16="http://schemas.microsoft.com/office/drawing/2014/main" id="{017C7286-05A4-2398-E912-0AA3F8D9EB45}"/>
              </a:ext>
            </a:extLst>
          </p:cNvPr>
          <p:cNvGrpSpPr/>
          <p:nvPr/>
        </p:nvGrpSpPr>
        <p:grpSpPr>
          <a:xfrm>
            <a:off x="6147374" y="761727"/>
            <a:ext cx="1617491" cy="776312"/>
            <a:chOff x="670378" y="4026781"/>
            <a:chExt cx="2387220" cy="1145744"/>
          </a:xfrm>
          <a:solidFill>
            <a:schemeClr val="bg1"/>
          </a:solidFill>
        </p:grpSpPr>
        <p:pic>
          <p:nvPicPr>
            <p:cNvPr id="28" name="グラフィックス 27" descr="実行 単色塗りつぶし">
              <a:extLst>
                <a:ext uri="{FF2B5EF4-FFF2-40B4-BE49-F238E27FC236}">
                  <a16:creationId xmlns:a16="http://schemas.microsoft.com/office/drawing/2014/main" id="{3AD8AE5D-D9AD-7ECD-3A9A-E65C5317A8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0378" y="4026781"/>
              <a:ext cx="1079633" cy="1079634"/>
            </a:xfrm>
            <a:prstGeom prst="rect">
              <a:avLst/>
            </a:prstGeom>
          </p:spPr>
        </p:pic>
        <p:pic>
          <p:nvPicPr>
            <p:cNvPr id="29" name="グラフィックス 28" descr="脳 単色塗りつぶし">
              <a:extLst>
                <a:ext uri="{FF2B5EF4-FFF2-40B4-BE49-F238E27FC236}">
                  <a16:creationId xmlns:a16="http://schemas.microsoft.com/office/drawing/2014/main" id="{57E9EDC7-0349-912A-0D48-092BD2F161E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77965" y="4092893"/>
              <a:ext cx="1079633" cy="1079632"/>
            </a:xfrm>
            <a:prstGeom prst="rect">
              <a:avLst/>
            </a:prstGeom>
          </p:spPr>
        </p:pic>
      </p:grpSp>
      <p:graphicFrame>
        <p:nvGraphicFramePr>
          <p:cNvPr id="30" name="表 29">
            <a:extLst>
              <a:ext uri="{FF2B5EF4-FFF2-40B4-BE49-F238E27FC236}">
                <a16:creationId xmlns:a16="http://schemas.microsoft.com/office/drawing/2014/main" id="{75CD1B88-2B70-A351-79CF-51DCEBE9A517}"/>
              </a:ext>
            </a:extLst>
          </p:cNvPr>
          <p:cNvGraphicFramePr>
            <a:graphicFrameLocks noGrp="1"/>
          </p:cNvGraphicFramePr>
          <p:nvPr>
            <p:extLst>
              <p:ext uri="{D42A27DB-BD31-4B8C-83A1-F6EECF244321}">
                <p14:modId xmlns:p14="http://schemas.microsoft.com/office/powerpoint/2010/main" val="2068756657"/>
              </p:ext>
            </p:extLst>
          </p:nvPr>
        </p:nvGraphicFramePr>
        <p:xfrm>
          <a:off x="6052201" y="1502189"/>
          <a:ext cx="1825768" cy="792619"/>
        </p:xfrm>
        <a:graphic>
          <a:graphicData uri="http://schemas.openxmlformats.org/drawingml/2006/table">
            <a:tbl>
              <a:tblPr firstRow="1" bandRow="1">
                <a:tableStyleId>{5C22544A-7EE6-4342-B048-85BDC9FD1C3A}</a:tableStyleId>
              </a:tblPr>
              <a:tblGrid>
                <a:gridCol w="912884">
                  <a:extLst>
                    <a:ext uri="{9D8B030D-6E8A-4147-A177-3AD203B41FA5}">
                      <a16:colId xmlns:a16="http://schemas.microsoft.com/office/drawing/2014/main" val="781642547"/>
                    </a:ext>
                  </a:extLst>
                </a:gridCol>
                <a:gridCol w="912884">
                  <a:extLst>
                    <a:ext uri="{9D8B030D-6E8A-4147-A177-3AD203B41FA5}">
                      <a16:colId xmlns:a16="http://schemas.microsoft.com/office/drawing/2014/main" val="3959160043"/>
                    </a:ext>
                  </a:extLst>
                </a:gridCol>
              </a:tblGrid>
              <a:tr h="792619">
                <a:tc>
                  <a:txBody>
                    <a:bodyPr/>
                    <a:lstStyle/>
                    <a:p>
                      <a:pPr algn="ctr"/>
                      <a:endParaRPr lang="en-US" sz="120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endParaRPr lang="en-US" sz="1200"/>
                    </a:p>
                  </a:txBody>
                  <a:tcPr marL="41304" marR="41304" marT="20652" marB="2065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412853893"/>
                  </a:ext>
                </a:extLst>
              </a:tr>
            </a:tbl>
          </a:graphicData>
        </a:graphic>
      </p:graphicFrame>
      <p:grpSp>
        <p:nvGrpSpPr>
          <p:cNvPr id="31" name="グループ化 30">
            <a:extLst>
              <a:ext uri="{FF2B5EF4-FFF2-40B4-BE49-F238E27FC236}">
                <a16:creationId xmlns:a16="http://schemas.microsoft.com/office/drawing/2014/main" id="{B7CB160D-D739-0321-2570-D51AF108FC8C}"/>
              </a:ext>
            </a:extLst>
          </p:cNvPr>
          <p:cNvGrpSpPr/>
          <p:nvPr/>
        </p:nvGrpSpPr>
        <p:grpSpPr>
          <a:xfrm>
            <a:off x="6145696" y="1531597"/>
            <a:ext cx="1675488" cy="748998"/>
            <a:chOff x="3296616" y="4072594"/>
            <a:chExt cx="2472817" cy="1105432"/>
          </a:xfrm>
          <a:solidFill>
            <a:schemeClr val="bg1"/>
          </a:solidFill>
        </p:grpSpPr>
        <p:pic>
          <p:nvPicPr>
            <p:cNvPr id="32" name="グラフィックス 31" descr="フクロウ 単色塗りつぶし">
              <a:extLst>
                <a:ext uri="{FF2B5EF4-FFF2-40B4-BE49-F238E27FC236}">
                  <a16:creationId xmlns:a16="http://schemas.microsoft.com/office/drawing/2014/main" id="{9E120CC4-EA40-A7BD-525E-CA215AD5266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89795" y="4098388"/>
              <a:ext cx="1079638" cy="1079638"/>
            </a:xfrm>
            <a:prstGeom prst="rect">
              <a:avLst/>
            </a:prstGeom>
          </p:spPr>
        </p:pic>
        <p:pic>
          <p:nvPicPr>
            <p:cNvPr id="33" name="グラフィックス 32" descr="喝采 単色塗りつぶし">
              <a:extLst>
                <a:ext uri="{FF2B5EF4-FFF2-40B4-BE49-F238E27FC236}">
                  <a16:creationId xmlns:a16="http://schemas.microsoft.com/office/drawing/2014/main" id="{47F62B30-235F-950E-3B66-E41B69FE526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96616" y="4072594"/>
              <a:ext cx="1079636" cy="1079633"/>
            </a:xfrm>
            <a:prstGeom prst="rect">
              <a:avLst/>
            </a:prstGeom>
          </p:spPr>
        </p:pic>
      </p:grpSp>
      <p:sp>
        <p:nvSpPr>
          <p:cNvPr id="7" name="テキスト ボックス 6">
            <a:extLst>
              <a:ext uri="{FF2B5EF4-FFF2-40B4-BE49-F238E27FC236}">
                <a16:creationId xmlns:a16="http://schemas.microsoft.com/office/drawing/2014/main" id="{EF003922-4E1B-E5B1-ED7B-B19FC6DA6ABA}"/>
              </a:ext>
            </a:extLst>
          </p:cNvPr>
          <p:cNvSpPr txBox="1"/>
          <p:nvPr/>
        </p:nvSpPr>
        <p:spPr>
          <a:xfrm>
            <a:off x="347288" y="3721733"/>
            <a:ext cx="7334415" cy="1200329"/>
          </a:xfrm>
          <a:prstGeom prst="rect">
            <a:avLst/>
          </a:prstGeom>
          <a:noFill/>
        </p:spPr>
        <p:txBody>
          <a:bodyPr wrap="square" rtlCol="0">
            <a:spAutoFit/>
          </a:bodyPr>
          <a:lstStyle/>
          <a:p>
            <a:pPr>
              <a:lnSpc>
                <a:spcPct val="150000"/>
              </a:lnSpc>
            </a:pPr>
            <a:r>
              <a:rPr lang="en-GB" u="sng"/>
              <a:t>Limitations</a:t>
            </a:r>
          </a:p>
          <a:p>
            <a:pPr>
              <a:lnSpc>
                <a:spcPct val="150000"/>
              </a:lnSpc>
            </a:pPr>
            <a:r>
              <a:rPr lang="en-US"/>
              <a:t>Significant differences between respondents and non-respondents </a:t>
            </a:r>
          </a:p>
          <a:p>
            <a:r>
              <a:rPr lang="en-US"/>
              <a:t>Recruitment limited to 3 academic US centers</a:t>
            </a:r>
          </a:p>
        </p:txBody>
      </p:sp>
      <p:sp>
        <p:nvSpPr>
          <p:cNvPr id="16" name="正方形/長方形 15">
            <a:extLst>
              <a:ext uri="{FF2B5EF4-FFF2-40B4-BE49-F238E27FC236}">
                <a16:creationId xmlns:a16="http://schemas.microsoft.com/office/drawing/2014/main" id="{E559D56F-2372-37C4-AAE1-5EADA73C3BC2}"/>
              </a:ext>
            </a:extLst>
          </p:cNvPr>
          <p:cNvSpPr/>
          <p:nvPr/>
        </p:nvSpPr>
        <p:spPr>
          <a:xfrm>
            <a:off x="285140" y="3749361"/>
            <a:ext cx="7684464" cy="12003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グループ化 23">
            <a:extLst>
              <a:ext uri="{FF2B5EF4-FFF2-40B4-BE49-F238E27FC236}">
                <a16:creationId xmlns:a16="http://schemas.microsoft.com/office/drawing/2014/main" id="{68A4A000-6C14-F1A0-E6FF-A62F34174497}"/>
              </a:ext>
            </a:extLst>
          </p:cNvPr>
          <p:cNvGrpSpPr/>
          <p:nvPr/>
        </p:nvGrpSpPr>
        <p:grpSpPr>
          <a:xfrm>
            <a:off x="10367386" y="3302624"/>
            <a:ext cx="1407753" cy="1564290"/>
            <a:chOff x="10427020" y="3302624"/>
            <a:chExt cx="1407753" cy="1564290"/>
          </a:xfrm>
        </p:grpSpPr>
        <p:pic>
          <p:nvPicPr>
            <p:cNvPr id="13" name="コンテンツ プレースホルダー 13">
              <a:extLst>
                <a:ext uri="{FF2B5EF4-FFF2-40B4-BE49-F238E27FC236}">
                  <a16:creationId xmlns:a16="http://schemas.microsoft.com/office/drawing/2014/main" id="{AA06DDC8-D130-2B65-28BA-FF12BC44D20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504918" y="3549401"/>
              <a:ext cx="1280160" cy="1280160"/>
            </a:xfrm>
            <a:prstGeom prst="rect">
              <a:avLst/>
            </a:prstGeom>
          </p:spPr>
        </p:pic>
        <p:sp>
          <p:nvSpPr>
            <p:cNvPr id="20" name="テキスト ボックス 19">
              <a:extLst>
                <a:ext uri="{FF2B5EF4-FFF2-40B4-BE49-F238E27FC236}">
                  <a16:creationId xmlns:a16="http://schemas.microsoft.com/office/drawing/2014/main" id="{E0F0A890-0B43-2804-0883-FE492219615D}"/>
                </a:ext>
              </a:extLst>
            </p:cNvPr>
            <p:cNvSpPr txBox="1"/>
            <p:nvPr/>
          </p:nvSpPr>
          <p:spPr>
            <a:xfrm>
              <a:off x="10427020" y="3302624"/>
              <a:ext cx="1400980" cy="323165"/>
            </a:xfrm>
            <a:prstGeom prst="rect">
              <a:avLst/>
            </a:prstGeom>
            <a:noFill/>
          </p:spPr>
          <p:txBody>
            <a:bodyPr wrap="square" rtlCol="0">
              <a:spAutoFit/>
            </a:bodyPr>
            <a:lstStyle/>
            <a:p>
              <a:pPr algn="ctr"/>
              <a:r>
                <a:rPr lang="en-GB" sz="1500"/>
                <a:t>Contact us</a:t>
              </a:r>
              <a:endParaRPr lang="en-US" sz="1500"/>
            </a:p>
          </p:txBody>
        </p:sp>
        <p:sp>
          <p:nvSpPr>
            <p:cNvPr id="23" name="正方形/長方形 22">
              <a:extLst>
                <a:ext uri="{FF2B5EF4-FFF2-40B4-BE49-F238E27FC236}">
                  <a16:creationId xmlns:a16="http://schemas.microsoft.com/office/drawing/2014/main" id="{627239BF-6556-189B-9AEC-18EF2A1C6A7F}"/>
                </a:ext>
              </a:extLst>
            </p:cNvPr>
            <p:cNvSpPr/>
            <p:nvPr/>
          </p:nvSpPr>
          <p:spPr>
            <a:xfrm>
              <a:off x="10433793" y="3309102"/>
              <a:ext cx="1400980" cy="1557812"/>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35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22" grpId="0" animBg="1"/>
      <p:bldP spid="9" grpId="0"/>
      <p:bldP spid="14" grpId="0"/>
      <p:bldP spid="15" grpId="0" animBg="1"/>
      <p:bldP spid="7"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F5F5D2-3077-72B4-21E8-67734DD72D25}"/>
              </a:ext>
            </a:extLst>
          </p:cNvPr>
          <p:cNvSpPr>
            <a:spLocks noGrp="1"/>
          </p:cNvSpPr>
          <p:nvPr>
            <p:ph type="title" idx="4294967295"/>
          </p:nvPr>
        </p:nvSpPr>
        <p:spPr>
          <a:xfrm>
            <a:off x="77507" y="422738"/>
            <a:ext cx="3044142" cy="1106487"/>
          </a:xfrm>
        </p:spPr>
        <p:txBody>
          <a:bodyPr>
            <a:normAutofit/>
          </a:bodyPr>
          <a:lstStyle/>
          <a:p>
            <a:r>
              <a:rPr lang="en-GB" sz="3600" dirty="0"/>
              <a:t>Possible questions</a:t>
            </a:r>
            <a:endParaRPr lang="en-US" sz="3600" dirty="0"/>
          </a:p>
        </p:txBody>
      </p:sp>
      <p:sp>
        <p:nvSpPr>
          <p:cNvPr id="3" name="コンテンツ プレースホルダー 2">
            <a:extLst>
              <a:ext uri="{FF2B5EF4-FFF2-40B4-BE49-F238E27FC236}">
                <a16:creationId xmlns:a16="http://schemas.microsoft.com/office/drawing/2014/main" id="{9C6D6231-2D84-8A9B-309E-C30CB645831E}"/>
              </a:ext>
            </a:extLst>
          </p:cNvPr>
          <p:cNvSpPr>
            <a:spLocks noGrp="1"/>
          </p:cNvSpPr>
          <p:nvPr>
            <p:ph idx="4294967295"/>
          </p:nvPr>
        </p:nvSpPr>
        <p:spPr>
          <a:xfrm>
            <a:off x="77508" y="1712953"/>
            <a:ext cx="2908760" cy="3959225"/>
          </a:xfrm>
        </p:spPr>
        <p:txBody>
          <a:bodyPr anchor="ctr">
            <a:normAutofit/>
          </a:bodyPr>
          <a:lstStyle/>
          <a:p>
            <a:r>
              <a:rPr lang="en-GB" sz="2600" dirty="0"/>
              <a:t>MCID estimates</a:t>
            </a:r>
          </a:p>
          <a:p>
            <a:r>
              <a:rPr lang="en-GB" sz="2600" dirty="0"/>
              <a:t>Lost to follow up</a:t>
            </a:r>
          </a:p>
          <a:p>
            <a:pPr lvl="1"/>
            <a:r>
              <a:rPr lang="en-GB" sz="2000" dirty="0"/>
              <a:t>Sociodemographic</a:t>
            </a:r>
          </a:p>
          <a:p>
            <a:pPr lvl="1"/>
            <a:r>
              <a:rPr lang="en-GB" sz="2000" dirty="0"/>
              <a:t>Obstetric</a:t>
            </a:r>
          </a:p>
          <a:p>
            <a:pPr lvl="1"/>
            <a:r>
              <a:rPr lang="en-GB" sz="2000" dirty="0"/>
              <a:t>Infant</a:t>
            </a:r>
          </a:p>
        </p:txBody>
      </p:sp>
      <p:pic>
        <p:nvPicPr>
          <p:cNvPr id="5" name="図 4">
            <a:extLst>
              <a:ext uri="{FF2B5EF4-FFF2-40B4-BE49-F238E27FC236}">
                <a16:creationId xmlns:a16="http://schemas.microsoft.com/office/drawing/2014/main" id="{3E4BAF94-3050-90A9-CBCA-9C23231D49AF}"/>
              </a:ext>
            </a:extLst>
          </p:cNvPr>
          <p:cNvPicPr>
            <a:picLocks noChangeAspect="1"/>
          </p:cNvPicPr>
          <p:nvPr/>
        </p:nvPicPr>
        <p:blipFill>
          <a:blip r:embed="rId3"/>
          <a:srcRect l="1" r="-2130"/>
          <a:stretch/>
        </p:blipFill>
        <p:spPr>
          <a:xfrm>
            <a:off x="2892801" y="23171"/>
            <a:ext cx="5262853" cy="6811657"/>
          </a:xfrm>
          <a:prstGeom prst="rect">
            <a:avLst/>
          </a:prstGeom>
        </p:spPr>
      </p:pic>
      <p:pic>
        <p:nvPicPr>
          <p:cNvPr id="7" name="図 6">
            <a:extLst>
              <a:ext uri="{FF2B5EF4-FFF2-40B4-BE49-F238E27FC236}">
                <a16:creationId xmlns:a16="http://schemas.microsoft.com/office/drawing/2014/main" id="{DE5E24E0-270A-92A5-8E2F-51F8E19822FA}"/>
              </a:ext>
            </a:extLst>
          </p:cNvPr>
          <p:cNvPicPr>
            <a:picLocks noChangeAspect="1"/>
          </p:cNvPicPr>
          <p:nvPr/>
        </p:nvPicPr>
        <p:blipFill>
          <a:blip r:embed="rId4"/>
          <a:srcRect l="942" r="13831" b="24477"/>
          <a:stretch/>
        </p:blipFill>
        <p:spPr>
          <a:xfrm>
            <a:off x="7609989" y="2708476"/>
            <a:ext cx="4582011" cy="4050094"/>
          </a:xfrm>
          <a:prstGeom prst="rect">
            <a:avLst/>
          </a:prstGeom>
        </p:spPr>
      </p:pic>
    </p:spTree>
    <p:extLst>
      <p:ext uri="{BB962C8B-B14F-4D97-AF65-F5344CB8AC3E}">
        <p14:creationId xmlns:p14="http://schemas.microsoft.com/office/powerpoint/2010/main" val="19434730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9702</TotalTime>
  <Words>2461</Words>
  <Application>Microsoft Office PowerPoint</Application>
  <PresentationFormat>ワイド画面</PresentationFormat>
  <Paragraphs>387</Paragraphs>
  <Slides>7</Slides>
  <Notes>7</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Aptos</vt:lpstr>
      <vt:lpstr>Arial</vt:lpstr>
      <vt:lpstr>Calibri</vt:lpstr>
      <vt:lpstr>Calibri Light</vt:lpstr>
      <vt:lpstr>Cambria</vt:lpstr>
      <vt:lpstr>Heebo</vt:lpstr>
      <vt:lpstr>Nunito</vt:lpstr>
      <vt:lpstr>Roboto</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Possible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Moe Takenoshita</dc:creator>
  <cp:lastModifiedBy>Moe Kaeley Takenoshita</cp:lastModifiedBy>
  <cp:revision>1</cp:revision>
  <dcterms:created xsi:type="dcterms:W3CDTF">2025-04-06T04:04:36Z</dcterms:created>
  <dcterms:modified xsi:type="dcterms:W3CDTF">2025-05-01T05:29:52Z</dcterms:modified>
</cp:coreProperties>
</file>