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1"/>
  </p:sldMasterIdLst>
  <p:notesMasterIdLst>
    <p:notesMasterId r:id="rId15"/>
  </p:notesMasterIdLst>
  <p:handoutMasterIdLst>
    <p:handoutMasterId r:id="rId16"/>
  </p:handoutMasterIdLst>
  <p:sldIdLst>
    <p:sldId id="294" r:id="rId12"/>
    <p:sldId id="337" r:id="rId13"/>
    <p:sldId id="332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">
          <p15:clr>
            <a:srgbClr val="A4A3A4"/>
          </p15:clr>
        </p15:guide>
        <p15:guide id="2" orient="horz" pos="33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3992">
          <p15:clr>
            <a:srgbClr val="A4A3A4"/>
          </p15:clr>
        </p15:guide>
        <p15:guide id="5" orient="horz" pos="4105">
          <p15:clr>
            <a:srgbClr val="A4A3A4"/>
          </p15:clr>
        </p15:guide>
        <p15:guide id="6" orient="horz" pos="1006">
          <p15:clr>
            <a:srgbClr val="A4A3A4"/>
          </p15:clr>
        </p15:guide>
        <p15:guide id="7" orient="horz" pos="1250">
          <p15:clr>
            <a:srgbClr val="A4A3A4"/>
          </p15:clr>
        </p15:guide>
        <p15:guide id="8" orient="horz" pos="2882">
          <p15:clr>
            <a:srgbClr val="A4A3A4"/>
          </p15:clr>
        </p15:guide>
        <p15:guide id="9" orient="horz" pos="1442">
          <p15:clr>
            <a:srgbClr val="A4A3A4"/>
          </p15:clr>
        </p15:guide>
        <p15:guide id="10" pos="341">
          <p15:clr>
            <a:srgbClr val="A4A3A4"/>
          </p15:clr>
        </p15:guide>
        <p15:guide id="11" pos="2570">
          <p15:clr>
            <a:srgbClr val="A4A3A4"/>
          </p15:clr>
        </p15:guide>
        <p15:guide id="12" pos="3620">
          <p15:clr>
            <a:srgbClr val="A4A3A4"/>
          </p15:clr>
        </p15:guide>
        <p15:guide id="13" pos="3839">
          <p15:clr>
            <a:srgbClr val="A4A3A4"/>
          </p15:clr>
        </p15:guide>
        <p15:guide id="14" pos="7345">
          <p15:clr>
            <a:srgbClr val="A4A3A4"/>
          </p15:clr>
        </p15:guide>
        <p15:guide id="15" pos="4057">
          <p15:clr>
            <a:srgbClr val="A4A3A4"/>
          </p15:clr>
        </p15:guide>
        <p15:guide id="16" pos="5121">
          <p15:clr>
            <a:srgbClr val="A4A3A4"/>
          </p15:clr>
        </p15:guide>
        <p15:guide id="17" pos="7065">
          <p15:clr>
            <a:srgbClr val="A4A3A4"/>
          </p15:clr>
        </p15:guide>
        <p15:guide id="18" pos="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D2D2D2"/>
    <a:srgbClr val="E6E6E6"/>
    <a:srgbClr val="9D9D9D"/>
    <a:srgbClr val="000000"/>
    <a:srgbClr val="FFFFFF"/>
    <a:srgbClr val="92D050"/>
    <a:srgbClr val="8246AF"/>
    <a:srgbClr val="9CDBD9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0" y="126"/>
      </p:cViewPr>
      <p:guideLst>
        <p:guide orient="horz" pos="219"/>
        <p:guide orient="horz" pos="338"/>
        <p:guide orient="horz" pos="2160"/>
        <p:guide orient="horz" pos="3992"/>
        <p:guide orient="horz" pos="4105"/>
        <p:guide orient="horz" pos="1006"/>
        <p:guide orient="horz" pos="1250"/>
        <p:guide orient="horz" pos="2882"/>
        <p:guide orient="horz" pos="1442"/>
        <p:guide pos="341"/>
        <p:guide pos="2570"/>
        <p:guide pos="3620"/>
        <p:guide pos="3839"/>
        <p:guide pos="7345"/>
        <p:guide pos="4057"/>
        <p:guide pos="5121"/>
        <p:guide pos="7065"/>
        <p:guide pos="61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592"/>
    </p:cViewPr>
  </p:sorterViewPr>
  <p:notesViewPr>
    <p:cSldViewPr snapToGrid="0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j, Jon, M.D." userId="22661d69-2176-4e45-b55b-5a4da6f78000" providerId="ADAL" clId="{94DF7D9B-9779-4E6E-B8AE-0F993836845E}"/>
    <pc:docChg chg="modSld">
      <pc:chgData name="Lucaj, Jon, M.D." userId="22661d69-2176-4e45-b55b-5a4da6f78000" providerId="ADAL" clId="{94DF7D9B-9779-4E6E-B8AE-0F993836845E}" dt="2024-04-08T11:47:33.096" v="160" actId="255"/>
      <pc:docMkLst>
        <pc:docMk/>
      </pc:docMkLst>
      <pc:sldChg chg="modSp mod">
        <pc:chgData name="Lucaj, Jon, M.D." userId="22661d69-2176-4e45-b55b-5a4da6f78000" providerId="ADAL" clId="{94DF7D9B-9779-4E6E-B8AE-0F993836845E}" dt="2024-04-08T11:35:44.761" v="2" actId="20577"/>
        <pc:sldMkLst>
          <pc:docMk/>
          <pc:sldMk cId="4155468385" sldId="294"/>
        </pc:sldMkLst>
        <pc:spChg chg="mod">
          <ac:chgData name="Lucaj, Jon, M.D." userId="22661d69-2176-4e45-b55b-5a4da6f78000" providerId="ADAL" clId="{94DF7D9B-9779-4E6E-B8AE-0F993836845E}" dt="2024-04-08T11:35:44.761" v="2" actId="20577"/>
          <ac:spMkLst>
            <pc:docMk/>
            <pc:sldMk cId="4155468385" sldId="294"/>
            <ac:spMk id="6" creationId="{D2C0C6E0-565F-2F20-7F4C-B0AC25995668}"/>
          </ac:spMkLst>
        </pc:spChg>
      </pc:sldChg>
      <pc:sldChg chg="modSp mod">
        <pc:chgData name="Lucaj, Jon, M.D." userId="22661d69-2176-4e45-b55b-5a4da6f78000" providerId="ADAL" clId="{94DF7D9B-9779-4E6E-B8AE-0F993836845E}" dt="2024-04-08T11:47:33.096" v="160" actId="255"/>
        <pc:sldMkLst>
          <pc:docMk/>
          <pc:sldMk cId="3100840966" sldId="337"/>
        </pc:sldMkLst>
        <pc:spChg chg="mod">
          <ac:chgData name="Lucaj, Jon, M.D." userId="22661d69-2176-4e45-b55b-5a4da6f78000" providerId="ADAL" clId="{94DF7D9B-9779-4E6E-B8AE-0F993836845E}" dt="2024-04-08T11:47:12.342" v="156" actId="255"/>
          <ac:spMkLst>
            <pc:docMk/>
            <pc:sldMk cId="3100840966" sldId="337"/>
            <ac:spMk id="6" creationId="{00000000-0000-0000-0000-000000000000}"/>
          </ac:spMkLst>
        </pc:spChg>
        <pc:spChg chg="mod">
          <ac:chgData name="Lucaj, Jon, M.D." userId="22661d69-2176-4e45-b55b-5a4da6f78000" providerId="ADAL" clId="{94DF7D9B-9779-4E6E-B8AE-0F993836845E}" dt="2024-04-08T11:47:23.554" v="158" actId="255"/>
          <ac:spMkLst>
            <pc:docMk/>
            <pc:sldMk cId="3100840966" sldId="337"/>
            <ac:spMk id="8" creationId="{00000000-0000-0000-0000-000000000000}"/>
          </ac:spMkLst>
        </pc:spChg>
        <pc:spChg chg="mod">
          <ac:chgData name="Lucaj, Jon, M.D." userId="22661d69-2176-4e45-b55b-5a4da6f78000" providerId="ADAL" clId="{94DF7D9B-9779-4E6E-B8AE-0F993836845E}" dt="2024-04-08T11:47:28.359" v="159" actId="255"/>
          <ac:spMkLst>
            <pc:docMk/>
            <pc:sldMk cId="3100840966" sldId="337"/>
            <ac:spMk id="10" creationId="{00000000-0000-0000-0000-000000000000}"/>
          </ac:spMkLst>
        </pc:spChg>
        <pc:spChg chg="mod">
          <ac:chgData name="Lucaj, Jon, M.D." userId="22661d69-2176-4e45-b55b-5a4da6f78000" providerId="ADAL" clId="{94DF7D9B-9779-4E6E-B8AE-0F993836845E}" dt="2024-04-08T11:47:19.427" v="157" actId="255"/>
          <ac:spMkLst>
            <pc:docMk/>
            <pc:sldMk cId="3100840966" sldId="337"/>
            <ac:spMk id="14" creationId="{00000000-0000-0000-0000-000000000000}"/>
          </ac:spMkLst>
        </pc:spChg>
        <pc:spChg chg="mod">
          <ac:chgData name="Lucaj, Jon, M.D." userId="22661d69-2176-4e45-b55b-5a4da6f78000" providerId="ADAL" clId="{94DF7D9B-9779-4E6E-B8AE-0F993836845E}" dt="2024-04-08T11:47:33.096" v="160" actId="255"/>
          <ac:spMkLst>
            <pc:docMk/>
            <pc:sldMk cId="3100840966" sldId="337"/>
            <ac:spMk id="16" creationId="{80753DC6-75C0-2E1C-B4E0-FDDCF743D83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D5EFA-DEF3-41D9-92E4-64B9496CC95A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109D-EF58-46D7-9E93-71D2367EA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44E6-187A-4493-A8C8-BF7B10B3F86D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076D2-C4D6-4F47-BE0A-B8682F3AE1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with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7" y="3171825"/>
            <a:ext cx="10242551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008" y="4575175"/>
            <a:ext cx="1024492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654294-39FA-C09E-252D-AC070C051F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338" y="536575"/>
            <a:ext cx="841248" cy="10176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30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arge icon divider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973772" y="1597024"/>
            <a:ext cx="10241280" cy="1831975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>
              <a:lnSpc>
                <a:spcPct val="114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2701892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5180013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7658133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701892" y="5104737"/>
            <a:ext cx="1828800" cy="1030951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7658133" y="5104737"/>
            <a:ext cx="1828800" cy="1030951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5180013" y="5104737"/>
            <a:ext cx="1828800" cy="1030951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2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half image w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153319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4722812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322469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12188825" cy="36118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1153319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722812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322469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675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lef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41338" y="536575"/>
            <a:ext cx="5205412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2500" y="1077914"/>
            <a:ext cx="3603090" cy="58737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262939" y="959486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8262939" y="4737100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262939" y="2841625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8260907" y="1205230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260907" y="3095625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260907" y="4991100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1351563" y="4922140"/>
            <a:ext cx="3584962" cy="859536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7"/>
          </p:nvPr>
        </p:nvSpPr>
        <p:spPr>
          <a:xfrm>
            <a:off x="1342500" y="2282825"/>
            <a:ext cx="3602736" cy="228600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7" y="6135688"/>
            <a:ext cx="521970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52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with 3 icon bra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1597024"/>
            <a:ext cx="2286000" cy="1831975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847724" y="2444749"/>
            <a:ext cx="182880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682038" y="1142366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682038" y="4919980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682038" y="3024505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680006" y="1396061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8680006" y="3294407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8680006" y="5173980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04680" y="1594231"/>
            <a:ext cx="3035808" cy="2980944"/>
          </a:xfrm>
        </p:spPr>
        <p:txBody>
          <a:bodyPr tIns="45720" bIns="0" anchor="t" anchorCtr="0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3404680" y="4947031"/>
            <a:ext cx="3035808" cy="1380744"/>
          </a:xfrm>
        </p:spPr>
        <p:txBody>
          <a:bodyPr tIns="91440"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787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with 4 icon bra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847724" y="2444749"/>
            <a:ext cx="182880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682038" y="924777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682038" y="5083391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682038" y="2311616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4" hasCustomPrompt="1"/>
          </p:nvPr>
        </p:nvSpPr>
        <p:spPr>
          <a:xfrm>
            <a:off x="8682038" y="3697821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3404680" y="1594231"/>
            <a:ext cx="3035808" cy="2980944"/>
          </a:xfrm>
        </p:spPr>
        <p:txBody>
          <a:bodyPr tIns="45720" bIns="0" anchor="t" anchorCtr="0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3404680" y="4947031"/>
            <a:ext cx="3035808" cy="1380744"/>
          </a:xfrm>
        </p:spPr>
        <p:txBody>
          <a:bodyPr tIns="91440"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8680006" y="11705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680006" y="25675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8680006" y="5339296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8680006" y="39518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1597024"/>
            <a:ext cx="2286000" cy="1831975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1075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mall icon divider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973137" y="1597024"/>
            <a:ext cx="10242550" cy="1831976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>
              <a:lnSpc>
                <a:spcPct val="114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185829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783012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5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6381750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943975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1181385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778568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6377306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8939531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411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6815" y="2442009"/>
            <a:ext cx="1767866" cy="1416750"/>
          </a:xfrm>
        </p:spPr>
        <p:txBody>
          <a:bodyPr anchor="ctr" anchorCtr="0"/>
          <a:lstStyle>
            <a:lvl1pPr algn="ctr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E8F318-7360-DC4C-8B5F-58B9BFA64A1B}"/>
              </a:ext>
            </a:extLst>
          </p:cNvPr>
          <p:cNvSpPr/>
          <p:nvPr userDrawn="1"/>
        </p:nvSpPr>
        <p:spPr>
          <a:xfrm>
            <a:off x="540886" y="1960522"/>
            <a:ext cx="2379724" cy="2379724"/>
          </a:xfrm>
          <a:prstGeom prst="ellipse">
            <a:avLst/>
          </a:prstGeom>
          <a:noFill/>
          <a:ln w="38100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56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97492" y="2442009"/>
            <a:ext cx="1767866" cy="1416750"/>
          </a:xfrm>
        </p:spPr>
        <p:txBody>
          <a:bodyPr anchor="ctr" anchorCtr="0"/>
          <a:lstStyle>
            <a:lvl1pPr algn="ctr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E8F318-7360-DC4C-8B5F-58B9BFA64A1B}"/>
              </a:ext>
            </a:extLst>
          </p:cNvPr>
          <p:cNvSpPr/>
          <p:nvPr userDrawn="1"/>
        </p:nvSpPr>
        <p:spPr>
          <a:xfrm>
            <a:off x="9291563" y="1960522"/>
            <a:ext cx="2379724" cy="2379724"/>
          </a:xfrm>
          <a:prstGeom prst="ellipse">
            <a:avLst/>
          </a:prstGeom>
          <a:noFill/>
          <a:ln w="38100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93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4598020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-1" y="0"/>
            <a:ext cx="4079876" cy="6867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598020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1589404"/>
            <a:ext cx="2550878" cy="1831976"/>
          </a:xfrm>
        </p:spPr>
        <p:txBody>
          <a:bodyPr bIns="0" anchor="b" anchorCtr="0"/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6999894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9383713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6999894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9383713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598020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6999894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9383713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31"/>
          </p:nvPr>
        </p:nvSpPr>
        <p:spPr>
          <a:xfrm>
            <a:off x="960220" y="3795268"/>
            <a:ext cx="2551176" cy="2542032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753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 rect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40" y="536575"/>
            <a:ext cx="2236785" cy="1060450"/>
          </a:xfrm>
        </p:spPr>
        <p:txBody>
          <a:bodyPr tIns="0" bIns="0"/>
          <a:lstStyle>
            <a:lvl1pPr algn="l">
              <a:lnSpc>
                <a:spcPct val="100000"/>
              </a:lnSpc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97154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355906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616563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8743633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3571875" y="536575"/>
            <a:ext cx="7643813" cy="1060450"/>
          </a:xfrm>
        </p:spPr>
        <p:txBody>
          <a:bodyPr tIns="0" bIns="45720" anchor="b" anchorCtr="0"/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971550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3559069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165639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743633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48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small sid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8123154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812315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8119872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592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9E10405B-F1B2-44EF-9A2D-28EF40726817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9074B3-89C0-77D3-0683-12E5470F90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338" y="536575"/>
            <a:ext cx="841248" cy="10176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3880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22412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522412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5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4866858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6" name="Content Placeholder 2"/>
          <p:cNvSpPr>
            <a:spLocks noGrp="1"/>
          </p:cNvSpPr>
          <p:nvPr>
            <p:ph idx="27" hasCustomPrompt="1"/>
          </p:nvPr>
        </p:nvSpPr>
        <p:spPr>
          <a:xfrm>
            <a:off x="4866858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5" name="Text Placeholder 20"/>
          <p:cNvSpPr>
            <a:spLocks noGrp="1"/>
          </p:cNvSpPr>
          <p:nvPr>
            <p:ph type="body" sz="quarter" idx="29" hasCustomPrompt="1"/>
          </p:nvPr>
        </p:nvSpPr>
        <p:spPr>
          <a:xfrm>
            <a:off x="8211303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30" hasCustomPrompt="1"/>
          </p:nvPr>
        </p:nvSpPr>
        <p:spPr>
          <a:xfrm>
            <a:off x="8211303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1522412" y="1984375"/>
            <a:ext cx="9144000" cy="914400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 algn="ctr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522412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4864001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8208446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8408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 Small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  <a:noFill/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974154" y="1984247"/>
            <a:ext cx="5120259" cy="1444752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7436374" y="5285357"/>
            <a:ext cx="3779314" cy="104241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1916003" y="3972472"/>
            <a:ext cx="4178410" cy="2157984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909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059871" y="0"/>
            <a:ext cx="407924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079875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496301" y="536575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8496301" y="2328930"/>
            <a:ext cx="2763837" cy="744662"/>
          </a:xfrm>
          <a:prstGeom prst="rect">
            <a:avLst/>
          </a:prstGeom>
        </p:spPr>
        <p:txBody>
          <a:bodyPr vert="horz" lIns="0" tIns="45724" rIns="0" bIns="0" rtlCol="0" anchor="b" anchorCtr="0">
            <a:noAutofit/>
          </a:bodyPr>
          <a:lstStyle>
            <a:lvl1pPr algn="l" defTabSz="9144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 STYLE</a:t>
            </a:r>
            <a:endParaRPr lang="en-US" dirty="0"/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8496301" y="2022667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24" hasCustomPrompt="1"/>
          </p:nvPr>
        </p:nvSpPr>
        <p:spPr>
          <a:xfrm>
            <a:off x="8496301" y="3516461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8496301" y="5010477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34" name="Text Placeholder 20"/>
          <p:cNvSpPr>
            <a:spLocks noGrp="1"/>
          </p:cNvSpPr>
          <p:nvPr>
            <p:ph type="body" sz="quarter" idx="28" hasCustomPrompt="1"/>
          </p:nvPr>
        </p:nvSpPr>
        <p:spPr>
          <a:xfrm>
            <a:off x="4430204" y="536575"/>
            <a:ext cx="3328416" cy="1060450"/>
          </a:xfrm>
        </p:spPr>
        <p:txBody>
          <a:bodyPr lIns="0" tIns="0" bIns="9144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37C3F0F-4D17-DA47-A314-1874BA842452}"/>
              </a:ext>
            </a:extLst>
          </p:cNvPr>
          <p:cNvCxnSpPr/>
          <p:nvPr userDrawn="1"/>
        </p:nvCxnSpPr>
        <p:spPr>
          <a:xfrm>
            <a:off x="4430204" y="1866361"/>
            <a:ext cx="914162" cy="0"/>
          </a:xfrm>
          <a:prstGeom prst="line">
            <a:avLst/>
          </a:prstGeom>
          <a:ln w="57150">
            <a:solidFill>
              <a:srgbClr val="0057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8496301" y="1069975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8496301" y="4048149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8496301" y="5542165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8496301" y="2554357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39"/>
          </p:nvPr>
        </p:nvSpPr>
        <p:spPr>
          <a:xfrm>
            <a:off x="4882101" y="2146852"/>
            <a:ext cx="2876519" cy="4187952"/>
          </a:xfrm>
        </p:spPr>
        <p:txBody>
          <a:bodyPr tIns="0" bIns="4572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79874" y="6135688"/>
            <a:ext cx="7580313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5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 Large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  <a:noFill/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042752" y="2721076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3138304" y="2721076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1042752" y="4806170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3138304" y="4806170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6094413" y="1984247"/>
            <a:ext cx="5108342" cy="1444752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6281530" y="3786123"/>
            <a:ext cx="4934158" cy="2336381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spcBef>
                <a:spcPts val="90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2529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ision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2926894" y="3831975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1984375"/>
            <a:ext cx="12188825" cy="14446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2926894" y="5159842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28" hasCustomPrompt="1"/>
          </p:nvPr>
        </p:nvSpPr>
        <p:spPr>
          <a:xfrm>
            <a:off x="7597820" y="3831975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7597820" y="5159842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2"/>
          </p:nvPr>
        </p:nvSpPr>
        <p:spPr>
          <a:xfrm>
            <a:off x="971550" y="2138901"/>
            <a:ext cx="5468938" cy="1135572"/>
          </a:xfrm>
        </p:spPr>
        <p:txBody>
          <a:bodyPr anchor="ctr" anchorCtr="0"/>
          <a:lstStyle>
            <a:lvl1pPr marL="0" indent="0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3"/>
          </p:nvPr>
        </p:nvSpPr>
        <p:spPr>
          <a:xfrm>
            <a:off x="8139113" y="2203450"/>
            <a:ext cx="3076576" cy="332327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2926894" y="4159718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2926894" y="5487586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7597820" y="4159718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7597820" y="5487586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8"/>
          </p:nvPr>
        </p:nvSpPr>
        <p:spPr>
          <a:xfrm>
            <a:off x="8139113" y="2877598"/>
            <a:ext cx="3076576" cy="332327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301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hite bor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28548" y="536575"/>
            <a:ext cx="3787140" cy="1752599"/>
          </a:xfrm>
        </p:spPr>
        <p:txBody>
          <a:bodyPr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7428548" y="5400676"/>
            <a:ext cx="378714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19A006-C288-3046-A907-480C368ED19A}"/>
              </a:ext>
            </a:extLst>
          </p:cNvPr>
          <p:cNvSpPr/>
          <p:nvPr userDrawn="1"/>
        </p:nvSpPr>
        <p:spPr>
          <a:xfrm>
            <a:off x="2772491" y="891"/>
            <a:ext cx="3667997" cy="6867144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7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541338" y="536575"/>
            <a:ext cx="4343400" cy="58007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7428548" y="2647951"/>
            <a:ext cx="3785616" cy="23774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7" y="6135688"/>
            <a:ext cx="521970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21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Analysis Ic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41338" y="536575"/>
            <a:ext cx="5205412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407" y="6135688"/>
            <a:ext cx="938678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6440488" y="5400676"/>
            <a:ext cx="477520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D4D6BE-10E9-C640-915A-033BA7C749AA}"/>
              </a:ext>
            </a:extLst>
          </p:cNvPr>
          <p:cNvSpPr/>
          <p:nvPr userDrawn="1"/>
        </p:nvSpPr>
        <p:spPr>
          <a:xfrm>
            <a:off x="6440488" y="2579379"/>
            <a:ext cx="677157" cy="60943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6440488" y="536321"/>
            <a:ext cx="4775200" cy="1060704"/>
          </a:xfrm>
        </p:spPr>
        <p:txBody>
          <a:bodyPr tIns="0" bIns="0"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6440488" y="1984375"/>
            <a:ext cx="4775200" cy="3048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440488" y="2831909"/>
            <a:ext cx="4773168" cy="21945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4079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WOT Analysis Ic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531225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440488" y="536575"/>
            <a:ext cx="5214937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971550" y="5400676"/>
            <a:ext cx="477520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D4D6BE-10E9-C640-915A-033BA7C749AA}"/>
              </a:ext>
            </a:extLst>
          </p:cNvPr>
          <p:cNvSpPr/>
          <p:nvPr userDrawn="1"/>
        </p:nvSpPr>
        <p:spPr>
          <a:xfrm>
            <a:off x="971550" y="2579379"/>
            <a:ext cx="677157" cy="60943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536321"/>
            <a:ext cx="4775200" cy="1060704"/>
          </a:xfrm>
        </p:spPr>
        <p:txBody>
          <a:bodyPr tIns="0" bIns="0"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971550" y="1984375"/>
            <a:ext cx="4775200" cy="3048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1909"/>
            <a:ext cx="4773168" cy="21945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407" y="6135688"/>
            <a:ext cx="938678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D93F3F-1121-2164-A36B-E24396834092}"/>
              </a:ext>
            </a:extLst>
          </p:cNvPr>
          <p:cNvSpPr txBox="1"/>
          <p:nvPr userDrawn="1"/>
        </p:nvSpPr>
        <p:spPr>
          <a:xfrm>
            <a:off x="67024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E012C329-8954-44AF-9A24-8C35B41CFAC3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07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with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972343" y="5429249"/>
            <a:ext cx="10244138" cy="908049"/>
          </a:xfrm>
        </p:spPr>
        <p:txBody>
          <a:bodyPr tIns="0" bIns="0" anchor="t" anchorCtr="0"/>
          <a:lstStyle>
            <a:lvl1pPr marL="0" indent="0" algn="ctr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0DB6924-209F-6C4D-8854-AB8EF29625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41687" y="3134232"/>
            <a:ext cx="2286000" cy="35399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4313" y="3074776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74D628D7-7098-EE4F-B28B-8F23F6C445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23438" y="3134232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1737EB0-B8A9-474E-A7B7-6280AA533A7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82563" y="3134232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6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801473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7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3660598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6519723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9378847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</p:spTree>
    <p:extLst>
      <p:ext uri="{BB962C8B-B14F-4D97-AF65-F5344CB8AC3E}">
        <p14:creationId xmlns:p14="http://schemas.microsoft.com/office/powerpoint/2010/main" val="2091328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cal Imagery Tex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0457FB-1335-144A-9993-9243D7A7733E}"/>
              </a:ext>
            </a:extLst>
          </p:cNvPr>
          <p:cNvSpPr/>
          <p:nvPr userDrawn="1"/>
        </p:nvSpPr>
        <p:spPr>
          <a:xfrm>
            <a:off x="3736912" y="816336"/>
            <a:ext cx="2492438" cy="53311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7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45AD8DD6-59AD-4F44-86AA-FFB1D6BC08D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71550" y="814916"/>
            <a:ext cx="2560320" cy="256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79C2E9-073B-5649-AC0C-2607C156C2B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71550" y="3587177"/>
            <a:ext cx="2560320" cy="256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B5886A1E-83D7-D64D-8488-EEC17BABBDD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440488" y="814916"/>
            <a:ext cx="4775200" cy="533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77291" y="1252538"/>
            <a:ext cx="2011680" cy="344487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977291" y="3843338"/>
            <a:ext cx="2011680" cy="344487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3977291" y="4351075"/>
            <a:ext cx="2011680" cy="12801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3977291" y="1760275"/>
            <a:ext cx="2011680" cy="12801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172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33%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6795286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6795285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1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28889" y="0"/>
            <a:ext cx="405993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6A3866-94E5-6D4D-E7A0-3D177CF4CA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338" y="536575"/>
            <a:ext cx="841248" cy="10176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3213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cal Imagery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2752613" cy="1457325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971550" y="5191125"/>
            <a:ext cx="2752312" cy="1136650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079875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481921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8883968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514600"/>
            <a:ext cx="2752344" cy="2304288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626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488" y="1984374"/>
            <a:ext cx="4773612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4389120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6004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right (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488" y="536576"/>
            <a:ext cx="4773612" cy="536092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4775088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0949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5201" y="1597025"/>
            <a:ext cx="4773612" cy="428840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23787" y="527049"/>
            <a:ext cx="4390390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826568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36830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left (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5201" y="536574"/>
            <a:ext cx="4773612" cy="55975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23787" y="527049"/>
            <a:ext cx="4390390" cy="1457326"/>
          </a:xfrm>
        </p:spPr>
        <p:txBody>
          <a:bodyPr tIns="0" bIns="0" anchor="b" anchorCtr="0"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826568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2871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10242550" cy="68262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1590674"/>
            <a:ext cx="10242550" cy="43891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215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4"/>
            <a:ext cx="10242550" cy="1645920"/>
          </a:xfrm>
        </p:spPr>
        <p:txBody>
          <a:bodyPr anchor="t" anchorCtr="0"/>
          <a:lstStyle>
            <a:lvl1pPr algn="l">
              <a:defRPr sz="2400"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2746402"/>
            <a:ext cx="10242550" cy="3266947"/>
          </a:xfrm>
        </p:spPr>
        <p:txBody>
          <a:bodyPr/>
          <a:lstStyle>
            <a:lvl1pPr marL="342900" indent="-3429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534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4678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2854325"/>
            <a:ext cx="8123154" cy="172085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981451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E9630EC9-28F5-4E77-BBCC-9C361EE2DBEA}" type="datetimeyyyy">
              <a:rPr lang="en-US" sz="700" smtClean="0">
                <a:solidFill>
                  <a:schemeClr val="bg2"/>
                </a:solidFill>
              </a:rPr>
              <a:t>2024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EC9C1D-BF13-896D-83D3-74DF9C9CE7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338" y="536575"/>
            <a:ext cx="841248" cy="10176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3343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2854325"/>
            <a:ext cx="8123154" cy="172085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CA81C-60F2-3263-65BD-1A63F034F8FC}"/>
              </a:ext>
            </a:extLst>
          </p:cNvPr>
          <p:cNvSpPr txBox="1"/>
          <p:nvPr userDrawn="1"/>
        </p:nvSpPr>
        <p:spPr>
          <a:xfrm>
            <a:off x="39592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E012C329-8954-44AF-9A24-8C35B41CFAC3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57BDFF-A630-2B6D-61C5-39099E7F0A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338" y="536575"/>
            <a:ext cx="841248" cy="101763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6977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106045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78049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8123154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812315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8119872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592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821E6441-95F0-451C-AE54-239C634D643C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525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106045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70218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44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ayo 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71774" y="2733676"/>
            <a:ext cx="4452939" cy="1371600"/>
          </a:xfrm>
        </p:spPr>
        <p:txBody>
          <a:bodyPr anchor="ctr" anchorCtr="0"/>
          <a:lstStyle>
            <a:lvl1pPr algn="l"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602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VID photo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551" y="2733676"/>
            <a:ext cx="8778240" cy="1371600"/>
          </a:xfrm>
        </p:spPr>
        <p:txBody>
          <a:bodyPr anchor="ctr" anchorCtr="0"/>
          <a:lstStyle>
            <a:lvl1pPr algn="l">
              <a:defRPr sz="1800" b="0" cap="none" baseline="0"/>
            </a:lvl1pPr>
          </a:lstStyle>
          <a:p>
            <a:r>
              <a:rPr lang="en-US" dirty="0"/>
              <a:t>This presentation contains content that was created prior to the COVID-19 pandemic </a:t>
            </a:r>
            <a:br>
              <a:rPr lang="en-US" dirty="0"/>
            </a:br>
            <a:r>
              <a:rPr lang="en-US" dirty="0"/>
              <a:t>and does not demonstrate proper pandemic protocols. Please follow all recommended CDC guidelines for masking and social distancing.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4E73A1-14EA-4036-A8DC-F84B3577AF0F}"/>
              </a:ext>
            </a:extLst>
          </p:cNvPr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619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808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924052" y="536576"/>
            <a:ext cx="2736136" cy="5435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3138" y="536576"/>
            <a:ext cx="7592510" cy="54356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4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t U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8128889" y="0"/>
            <a:ext cx="40599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527050"/>
            <a:ext cx="3182937" cy="1060450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064793" y="0"/>
            <a:ext cx="4059238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8496300" y="984377"/>
            <a:ext cx="3163888" cy="612648"/>
          </a:xfrm>
        </p:spPr>
        <p:txBody>
          <a:bodyPr lIns="0" tIns="0" bIns="0" anchor="b" anchorCtr="0"/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541750" y="5395087"/>
            <a:ext cx="3182112" cy="93268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8496300" y="5395087"/>
            <a:ext cx="2719388" cy="93268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541338" y="1981200"/>
            <a:ext cx="3182112" cy="2871216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8496300" y="1981200"/>
            <a:ext cx="2715768" cy="2871216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7024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18DF727D-AA93-4EA6-BF7C-826996341AC9}" type="datetimeyyyy">
              <a:rPr lang="en-US" sz="700" smtClean="0">
                <a:solidFill>
                  <a:schemeClr val="bg2"/>
                </a:solidFill>
              </a:rPr>
              <a:t>2024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6827839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5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/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6818312" cy="5873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1590674"/>
            <a:ext cx="6818312" cy="43891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6827839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344766" y="6657947"/>
            <a:ext cx="2844059" cy="200055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©2022 MFMER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128889" y="0"/>
            <a:ext cx="40599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024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E8AFDE5E-8FBC-45EA-80C5-065217D38763}" type="datetimeyyyy">
              <a:rPr lang="en-US" sz="700" smtClean="0">
                <a:solidFill>
                  <a:schemeClr val="bg2"/>
                </a:solidFill>
              </a:rPr>
              <a:t>2024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4773611" cy="17526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9A99D7-20E3-EF47-A724-45503CE61762}"/>
              </a:ext>
            </a:extLst>
          </p:cNvPr>
          <p:cNvSpPr/>
          <p:nvPr userDrawn="1"/>
        </p:nvSpPr>
        <p:spPr>
          <a:xfrm>
            <a:off x="973772" y="3080482"/>
            <a:ext cx="10241280" cy="29256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1504950" y="3429000"/>
            <a:ext cx="4241800" cy="612648"/>
          </a:xfrm>
        </p:spPr>
        <p:txBody>
          <a:bodyPr lIns="0" tIns="0" bIns="0" anchor="b" anchorCtr="0"/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504950" y="4395216"/>
            <a:ext cx="4241800" cy="124358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40488" y="3425952"/>
            <a:ext cx="4242816" cy="2212848"/>
          </a:xfrm>
        </p:spPr>
        <p:txBody>
          <a:bodyPr bIns="0" anchor="ctr" anchorCtr="0"/>
          <a:lstStyle>
            <a:lvl1pPr marL="171450" indent="-171450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53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Blue, Center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406908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527050"/>
            <a:ext cx="3182937" cy="1060450"/>
          </a:xfrm>
        </p:spPr>
        <p:txBody>
          <a:bodyPr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29588" y="0"/>
            <a:ext cx="4068761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430204" y="198437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4430204" y="4737100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541750" y="4737100"/>
            <a:ext cx="3182112" cy="932688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430204" y="2238375"/>
            <a:ext cx="3328416" cy="1188720"/>
          </a:xfrm>
        </p:spPr>
        <p:txBody>
          <a:bodyPr tIns="9144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430204" y="5005429"/>
            <a:ext cx="3328416" cy="1188720"/>
          </a:xfrm>
        </p:spPr>
        <p:txBody>
          <a:bodyPr tIns="9144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541337" y="1981200"/>
            <a:ext cx="3182937" cy="238125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678548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Blue an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9050" y="0"/>
            <a:ext cx="610393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549" y="3314700"/>
            <a:ext cx="3108325" cy="914400"/>
          </a:xfrm>
        </p:spPr>
        <p:txBody>
          <a:bodyPr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7482174" y="197802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7482174" y="457517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7482174" y="2232025"/>
            <a:ext cx="3328416" cy="1188720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7482174" y="4829175"/>
            <a:ext cx="3328416" cy="1188720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971549" y="4575175"/>
            <a:ext cx="4581144" cy="1764792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8" y="6135688"/>
            <a:ext cx="521970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6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3138" y="536575"/>
            <a:ext cx="10242550" cy="1060450"/>
          </a:xfrm>
          <a:prstGeom prst="rect">
            <a:avLst/>
          </a:prstGeom>
        </p:spPr>
        <p:txBody>
          <a:bodyPr vert="horz" lIns="0" tIns="45724" rIns="0" bIns="45724" rtlCol="0" anchor="b" anchorCtr="0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138" y="1984375"/>
            <a:ext cx="10242550" cy="4001770"/>
          </a:xfrm>
          <a:prstGeom prst="rect">
            <a:avLst/>
          </a:prstGeom>
        </p:spPr>
        <p:txBody>
          <a:bodyPr vert="horz" lIns="0" tIns="0" rIns="0" bIns="45724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1230" y="6528816"/>
            <a:ext cx="877595" cy="109728"/>
          </a:xfrm>
          <a:prstGeom prst="rect">
            <a:avLst/>
          </a:prstGeom>
        </p:spPr>
        <p:txBody>
          <a:bodyPr vert="horz" lIns="91448" tIns="0" rIns="91448" bIns="0" rtlCol="0" anchor="ctr"/>
          <a:lstStyle>
            <a:lvl1pPr algn="r">
              <a:defRPr sz="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3136" y="6135688"/>
            <a:ext cx="1068705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702425" y="6657947"/>
            <a:ext cx="548640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E012C329-8954-44AF-9A24-8C35B41CFAC3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2024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81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78" r:id="rId2"/>
    <p:sldLayoutId id="2147483711" r:id="rId3"/>
    <p:sldLayoutId id="2147483744" r:id="rId4"/>
    <p:sldLayoutId id="2147483662" r:id="rId5"/>
    <p:sldLayoutId id="2147483673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681" r:id="rId12"/>
    <p:sldLayoutId id="2147483685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  <p:sldLayoutId id="2147483743" r:id="rId28"/>
    <p:sldLayoutId id="2147483667" r:id="rId29"/>
    <p:sldLayoutId id="2147483733" r:id="rId30"/>
    <p:sldLayoutId id="2147483664" r:id="rId31"/>
    <p:sldLayoutId id="2147483736" r:id="rId32"/>
    <p:sldLayoutId id="2147483734" r:id="rId33"/>
    <p:sldLayoutId id="2147483735" r:id="rId34"/>
    <p:sldLayoutId id="2147483737" r:id="rId35"/>
    <p:sldLayoutId id="2147483747" r:id="rId36"/>
    <p:sldLayoutId id="2147483738" r:id="rId37"/>
    <p:sldLayoutId id="2147483739" r:id="rId38"/>
    <p:sldLayoutId id="2147483666" r:id="rId39"/>
    <p:sldLayoutId id="2147483741" r:id="rId40"/>
    <p:sldLayoutId id="2147483732" r:id="rId41"/>
    <p:sldLayoutId id="2147483670" r:id="rId42"/>
    <p:sldLayoutId id="2147483745" r:id="rId43"/>
    <p:sldLayoutId id="2147483671" r:id="rId44"/>
    <p:sldLayoutId id="2147483672" r:id="rId45"/>
  </p:sldLayoutIdLst>
  <p:txStyles>
    <p:titleStyle>
      <a:lvl1pPr algn="l" defTabSz="914484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84" rtl="0" eaLnBrk="1" latinLnBrk="0" hangingPunct="1">
        <a:lnSpc>
          <a:spcPct val="90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0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2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14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56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1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4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5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68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09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2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3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36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10.xml"/><Relationship Id="rId1" Type="http://schemas.openxmlformats.org/officeDocument/2006/relationships/customXml" Target="../../customXml/item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2"/>
          <p:cNvSpPr>
            <a:spLocks noChangeAspect="1"/>
          </p:cNvSpPr>
          <p:nvPr/>
        </p:nvSpPr>
        <p:spPr bwMode="auto">
          <a:xfrm>
            <a:off x="10277159" y="576824"/>
            <a:ext cx="1216152" cy="1216152"/>
          </a:xfrm>
          <a:custGeom>
            <a:avLst/>
            <a:gdLst>
              <a:gd name="T0" fmla="*/ 1954 w 1954"/>
              <a:gd name="T1" fmla="*/ 0 h 1954"/>
              <a:gd name="T2" fmla="*/ 0 w 1954"/>
              <a:gd name="T3" fmla="*/ 0 h 1954"/>
              <a:gd name="T4" fmla="*/ 0 w 1954"/>
              <a:gd name="T5" fmla="*/ 1255 h 1954"/>
              <a:gd name="T6" fmla="*/ 0 w 1954"/>
              <a:gd name="T7" fmla="*/ 1397 h 1954"/>
              <a:gd name="T8" fmla="*/ 140 w 1954"/>
              <a:gd name="T9" fmla="*/ 1397 h 1954"/>
              <a:gd name="T10" fmla="*/ 419 w 1954"/>
              <a:gd name="T11" fmla="*/ 1397 h 1954"/>
              <a:gd name="T12" fmla="*/ 419 w 1954"/>
              <a:gd name="T13" fmla="*/ 1255 h 1954"/>
              <a:gd name="T14" fmla="*/ 140 w 1954"/>
              <a:gd name="T15" fmla="*/ 1255 h 1954"/>
              <a:gd name="T16" fmla="*/ 140 w 1954"/>
              <a:gd name="T17" fmla="*/ 140 h 1954"/>
              <a:gd name="T18" fmla="*/ 1815 w 1954"/>
              <a:gd name="T19" fmla="*/ 140 h 1954"/>
              <a:gd name="T20" fmla="*/ 1815 w 1954"/>
              <a:gd name="T21" fmla="*/ 1255 h 1954"/>
              <a:gd name="T22" fmla="*/ 1115 w 1954"/>
              <a:gd name="T23" fmla="*/ 1255 h 1954"/>
              <a:gd name="T24" fmla="*/ 976 w 1954"/>
              <a:gd name="T25" fmla="*/ 1255 h 1954"/>
              <a:gd name="T26" fmla="*/ 919 w 1954"/>
              <a:gd name="T27" fmla="*/ 1255 h 1954"/>
              <a:gd name="T28" fmla="*/ 419 w 1954"/>
              <a:gd name="T29" fmla="*/ 1756 h 1954"/>
              <a:gd name="T30" fmla="*/ 419 w 1954"/>
              <a:gd name="T31" fmla="*/ 1954 h 1954"/>
              <a:gd name="T32" fmla="*/ 976 w 1954"/>
              <a:gd name="T33" fmla="*/ 1397 h 1954"/>
              <a:gd name="T34" fmla="*/ 1954 w 1954"/>
              <a:gd name="T35" fmla="*/ 1397 h 1954"/>
              <a:gd name="T36" fmla="*/ 1954 w 1954"/>
              <a:gd name="T37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954" h="1954">
                <a:moveTo>
                  <a:pt x="1954" y="0"/>
                </a:moveTo>
                <a:lnTo>
                  <a:pt x="0" y="0"/>
                </a:lnTo>
                <a:lnTo>
                  <a:pt x="0" y="1255"/>
                </a:lnTo>
                <a:lnTo>
                  <a:pt x="0" y="1397"/>
                </a:lnTo>
                <a:lnTo>
                  <a:pt x="140" y="1397"/>
                </a:lnTo>
                <a:lnTo>
                  <a:pt x="419" y="1397"/>
                </a:lnTo>
                <a:lnTo>
                  <a:pt x="419" y="1255"/>
                </a:lnTo>
                <a:lnTo>
                  <a:pt x="140" y="1255"/>
                </a:lnTo>
                <a:lnTo>
                  <a:pt x="140" y="140"/>
                </a:lnTo>
                <a:lnTo>
                  <a:pt x="1815" y="140"/>
                </a:lnTo>
                <a:lnTo>
                  <a:pt x="1815" y="1255"/>
                </a:lnTo>
                <a:lnTo>
                  <a:pt x="1115" y="1255"/>
                </a:lnTo>
                <a:lnTo>
                  <a:pt x="976" y="1255"/>
                </a:lnTo>
                <a:lnTo>
                  <a:pt x="919" y="1255"/>
                </a:lnTo>
                <a:lnTo>
                  <a:pt x="419" y="1756"/>
                </a:lnTo>
                <a:lnTo>
                  <a:pt x="419" y="1954"/>
                </a:lnTo>
                <a:lnTo>
                  <a:pt x="976" y="1397"/>
                </a:lnTo>
                <a:lnTo>
                  <a:pt x="1954" y="1397"/>
                </a:lnTo>
                <a:lnTo>
                  <a:pt x="19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116" y="15137"/>
            <a:ext cx="8123154" cy="1397000"/>
          </a:xfrm>
        </p:spPr>
        <p:txBody>
          <a:bodyPr/>
          <a:lstStyle/>
          <a:p>
            <a:r>
              <a:rPr lang="en-US" sz="2800" dirty="0"/>
              <a:t>Undiagnosed myasthenia Gravis Leading to Postpartum Myasthenic Crisis and Respiratory failure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656" y="2682031"/>
            <a:ext cx="8123153" cy="37368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D03748A-7518-DC60-2E77-9DBF1EE77727}"/>
              </a:ext>
            </a:extLst>
          </p:cNvPr>
          <p:cNvSpPr txBox="1">
            <a:spLocks/>
          </p:cNvSpPr>
          <p:nvPr/>
        </p:nvSpPr>
        <p:spPr>
          <a:xfrm>
            <a:off x="275656" y="1718268"/>
            <a:ext cx="10001503" cy="685800"/>
          </a:xfrm>
          <a:prstGeom prst="rect">
            <a:avLst/>
          </a:prstGeom>
        </p:spPr>
        <p:txBody>
          <a:bodyPr vert="horz" lIns="0" tIns="45720" rIns="0" bIns="45724" rtlCol="0" anchor="ctr" anchorCtr="0">
            <a:noAutofit/>
          </a:bodyPr>
          <a:lstStyle>
            <a:lvl1pPr marL="0" indent="0" algn="l" defTabSz="914484" rtl="0" eaLnBrk="1" latinLnBrk="0" hangingPunct="1">
              <a:lnSpc>
                <a:spcPct val="8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41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84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725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968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209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452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693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936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dirty="0">
                <a:solidFill>
                  <a:schemeClr val="tx1"/>
                </a:solidFill>
              </a:rPr>
              <a:t>Jon Lucaj MD, Mark Rollins MD PhD, Mingchun Liu MD, Emily Sharpe MD, Adam Niesen MD</a:t>
            </a:r>
          </a:p>
          <a:p>
            <a:endParaRPr lang="en-US" sz="1400" b="0" dirty="0">
              <a:solidFill>
                <a:schemeClr val="tx1"/>
              </a:solidFill>
            </a:endParaRPr>
          </a:p>
          <a:p>
            <a:pPr algn="ctr"/>
            <a:r>
              <a:rPr lang="en-US" sz="1400" b="0" dirty="0">
                <a:solidFill>
                  <a:schemeClr val="tx1"/>
                </a:solidFill>
              </a:rPr>
              <a:t>Mayo Clinic Department of Anesthesiology and Perioperative Medicine</a:t>
            </a:r>
          </a:p>
          <a:p>
            <a:pPr algn="ctr"/>
            <a:r>
              <a:rPr lang="en-US" sz="1400" b="0" dirty="0">
                <a:solidFill>
                  <a:schemeClr val="tx1"/>
                </a:solidFill>
              </a:rPr>
              <a:t>Mayo Clinic, Rochester, Minnesota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C0C6E0-565F-2F20-7F4C-B0AC25995668}"/>
              </a:ext>
            </a:extLst>
          </p:cNvPr>
          <p:cNvSpPr txBox="1"/>
          <p:nvPr/>
        </p:nvSpPr>
        <p:spPr>
          <a:xfrm>
            <a:off x="275655" y="3333679"/>
            <a:ext cx="81231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Myasthenia gravis (MG) is an autoimmune disorder characterized by episodes of skeletal muscle weakness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MG is the most common autoimmune disorder affecting neuromuscular junction of voluntary skeletal muscle [1].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 myasthenic crisis results from worsening of muscle weakness especially muscles of respiration [2].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CD6211AB-20D6-76DE-5C30-4BD8148DC66F}"/>
              </a:ext>
            </a:extLst>
          </p:cNvPr>
          <p:cNvSpPr/>
          <p:nvPr/>
        </p:nvSpPr>
        <p:spPr>
          <a:xfrm>
            <a:off x="116732" y="6303698"/>
            <a:ext cx="1052008" cy="454636"/>
          </a:xfrm>
          <a:custGeom>
            <a:avLst/>
            <a:gdLst/>
            <a:ahLst/>
            <a:cxnLst/>
            <a:rect l="l" t="t" r="r" b="b"/>
            <a:pathLst>
              <a:path w="2623446" h="1133750">
                <a:moveTo>
                  <a:pt x="0" y="0"/>
                </a:moveTo>
                <a:lnTo>
                  <a:pt x="2623446" y="0"/>
                </a:lnTo>
                <a:lnTo>
                  <a:pt x="2623446" y="1133750"/>
                </a:lnTo>
                <a:lnTo>
                  <a:pt x="0" y="11337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58"/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3D5084D-0B12-7EF7-0527-2A9718384EB8}"/>
              </a:ext>
            </a:extLst>
          </p:cNvPr>
          <p:cNvSpPr txBox="1"/>
          <p:nvPr/>
        </p:nvSpPr>
        <p:spPr>
          <a:xfrm>
            <a:off x="1218882" y="6441945"/>
            <a:ext cx="4239000" cy="4694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02"/>
              </a:lnSpc>
              <a:spcBef>
                <a:spcPct val="0"/>
              </a:spcBef>
            </a:pPr>
            <a:r>
              <a:rPr lang="en-US" sz="1358" dirty="0">
                <a:solidFill>
                  <a:srgbClr val="09203B"/>
                </a:solidFill>
                <a:latin typeface="Montserrat Bold"/>
              </a:rPr>
              <a:t>SOAP 2024 </a:t>
            </a:r>
            <a:r>
              <a:rPr lang="en-US" sz="1358" dirty="0">
                <a:solidFill>
                  <a:srgbClr val="09203B"/>
                </a:solidFill>
                <a:latin typeface="Montserrat Ultra-Bold"/>
              </a:rPr>
              <a:t>ANNUAL MEETING</a:t>
            </a:r>
          </a:p>
          <a:p>
            <a:pPr>
              <a:lnSpc>
                <a:spcPts val="1902"/>
              </a:lnSpc>
              <a:spcBef>
                <a:spcPct val="0"/>
              </a:spcBef>
            </a:pPr>
            <a:endParaRPr lang="en-US" sz="1358" dirty="0">
              <a:solidFill>
                <a:srgbClr val="09203B"/>
              </a:solidFill>
              <a:latin typeface="Montserrat Bold"/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EF29A05D-99D6-EB71-377D-3BCB26B55F04}"/>
              </a:ext>
            </a:extLst>
          </p:cNvPr>
          <p:cNvSpPr/>
          <p:nvPr/>
        </p:nvSpPr>
        <p:spPr>
          <a:xfrm flipV="1">
            <a:off x="1218882" y="6757732"/>
            <a:ext cx="10969943" cy="602"/>
          </a:xfrm>
          <a:prstGeom prst="line">
            <a:avLst/>
          </a:prstGeom>
          <a:ln w="200025" cap="flat">
            <a:solidFill>
              <a:srgbClr val="ED8F2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558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5EC00C2-DB5F-8A18-AF42-F96362CEA4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75874" y="104514"/>
            <a:ext cx="1418721" cy="1807637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1554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-64" y="3150384"/>
            <a:ext cx="12188952" cy="0"/>
          </a:xfrm>
          <a:custGeom>
            <a:avLst/>
            <a:gdLst>
              <a:gd name="connsiteX0" fmla="*/ 0 w 11815011"/>
              <a:gd name="connsiteY0" fmla="*/ 0 h 0"/>
              <a:gd name="connsiteX1" fmla="*/ 11815011 w 1181501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15011">
                <a:moveTo>
                  <a:pt x="0" y="0"/>
                </a:moveTo>
                <a:lnTo>
                  <a:pt x="11815011" y="0"/>
                </a:lnTo>
              </a:path>
            </a:pathLst>
          </a:cu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932D41-35D2-6341-A9E0-AFAF6CD990E1}"/>
              </a:ext>
            </a:extLst>
          </p:cNvPr>
          <p:cNvSpPr/>
          <p:nvPr/>
        </p:nvSpPr>
        <p:spPr>
          <a:xfrm>
            <a:off x="2821653" y="2590081"/>
            <a:ext cx="1130004" cy="1130004"/>
          </a:xfrm>
          <a:prstGeom prst="ellipse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3-6</a:t>
            </a:r>
          </a:p>
        </p:txBody>
      </p:sp>
      <p:sp>
        <p:nvSpPr>
          <p:cNvPr id="5" name="Text Placeholder 20"/>
          <p:cNvSpPr txBox="1">
            <a:spLocks/>
          </p:cNvSpPr>
          <p:nvPr/>
        </p:nvSpPr>
        <p:spPr>
          <a:xfrm>
            <a:off x="2337317" y="2024480"/>
            <a:ext cx="2098676" cy="254000"/>
          </a:xfrm>
          <a:prstGeom prst="rect">
            <a:avLst/>
          </a:prstGeom>
        </p:spPr>
        <p:txBody>
          <a:bodyPr lIns="0" tIns="0" bIns="0" anchor="b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ICU admission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370410" y="3824443"/>
            <a:ext cx="2263965" cy="2497898"/>
          </a:xfrm>
          <a:prstGeom prst="rect">
            <a:avLst/>
          </a:prstGeom>
        </p:spPr>
        <p:txBody>
          <a:bodyPr lIns="0" tIns="0" anchor="t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 err="1"/>
              <a:t>Worsening</a:t>
            </a:r>
            <a:r>
              <a:rPr lang="es-ES" sz="1000" dirty="0"/>
              <a:t> </a:t>
            </a:r>
            <a:r>
              <a:rPr lang="es-ES" sz="1000" dirty="0" err="1"/>
              <a:t>respiratory</a:t>
            </a:r>
            <a:r>
              <a:rPr lang="es-ES" sz="1000" dirty="0"/>
              <a:t> status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 err="1"/>
              <a:t>Still</a:t>
            </a:r>
            <a:r>
              <a:rPr lang="es-ES" sz="1000" dirty="0"/>
              <a:t> </a:t>
            </a:r>
            <a:r>
              <a:rPr lang="es-ES" sz="1000" dirty="0" err="1"/>
              <a:t>with</a:t>
            </a:r>
            <a:r>
              <a:rPr lang="es-ES" sz="1000" dirty="0"/>
              <a:t> </a:t>
            </a:r>
            <a:r>
              <a:rPr lang="es-ES" sz="1000" dirty="0" err="1"/>
              <a:t>unknown</a:t>
            </a:r>
            <a:r>
              <a:rPr lang="es-ES" sz="1000" dirty="0"/>
              <a:t> diagnosis;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/>
              <a:t> GBS, JALS, MG </a:t>
            </a:r>
            <a:r>
              <a:rPr lang="es-ES" sz="1000" dirty="0" err="1"/>
              <a:t>or</a:t>
            </a:r>
            <a:r>
              <a:rPr lang="es-ES" sz="1000" dirty="0"/>
              <a:t> </a:t>
            </a:r>
            <a:r>
              <a:rPr lang="es-ES" sz="1000" dirty="0" err="1"/>
              <a:t>Poisoning</a:t>
            </a:r>
            <a:endParaRPr lang="es-ES" sz="1000" dirty="0"/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 err="1"/>
              <a:t>Intubated</a:t>
            </a:r>
            <a:r>
              <a:rPr lang="es-ES" sz="1000" dirty="0"/>
              <a:t> </a:t>
            </a:r>
            <a:r>
              <a:rPr lang="es-ES" sz="1000" dirty="0" err="1"/>
              <a:t>on</a:t>
            </a:r>
            <a:r>
              <a:rPr lang="es-ES" sz="1000" dirty="0"/>
              <a:t> </a:t>
            </a:r>
            <a:r>
              <a:rPr lang="es-ES" sz="1000" dirty="0" err="1"/>
              <a:t>day</a:t>
            </a:r>
            <a:r>
              <a:rPr lang="es-ES" sz="1000" dirty="0"/>
              <a:t> 3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 err="1"/>
              <a:t>Improved</a:t>
            </a:r>
            <a:r>
              <a:rPr lang="es-ES" sz="1000" dirty="0"/>
              <a:t> </a:t>
            </a:r>
            <a:r>
              <a:rPr lang="es-ES" sz="1000" dirty="0" err="1"/>
              <a:t>symptoms</a:t>
            </a:r>
            <a:r>
              <a:rPr lang="es-ES" sz="1000" dirty="0"/>
              <a:t> </a:t>
            </a:r>
            <a:r>
              <a:rPr lang="es-ES" sz="1000" dirty="0" err="1"/>
              <a:t>with</a:t>
            </a:r>
            <a:r>
              <a:rPr lang="es-ES" sz="1000" dirty="0"/>
              <a:t> </a:t>
            </a:r>
            <a:r>
              <a:rPr lang="es-ES" sz="1000" dirty="0" err="1"/>
              <a:t>steroids</a:t>
            </a:r>
            <a:r>
              <a:rPr lang="es-ES" sz="1000" dirty="0"/>
              <a:t> and IVIG and </a:t>
            </a:r>
            <a:r>
              <a:rPr lang="es-ES" sz="1000" dirty="0" err="1"/>
              <a:t>pyridostigmine</a:t>
            </a:r>
            <a:endParaRPr lang="es-ES" sz="1000" dirty="0"/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/>
              <a:t>Extubated </a:t>
            </a:r>
            <a:r>
              <a:rPr lang="es-ES" sz="1000" dirty="0" err="1"/>
              <a:t>on</a:t>
            </a:r>
            <a:r>
              <a:rPr lang="es-ES" sz="1000" dirty="0"/>
              <a:t> </a:t>
            </a:r>
            <a:r>
              <a:rPr lang="es-ES" sz="1000" dirty="0" err="1"/>
              <a:t>day</a:t>
            </a:r>
            <a:r>
              <a:rPr lang="es-ES" sz="1000" dirty="0"/>
              <a:t> 4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00" dirty="0"/>
              <a:t>Diagnosis; +</a:t>
            </a:r>
            <a:r>
              <a:rPr lang="es-ES" sz="1000" dirty="0" err="1"/>
              <a:t>AChR</a:t>
            </a:r>
            <a:r>
              <a:rPr lang="es-ES" sz="1000" dirty="0"/>
              <a:t> AB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3581B4C-7ACD-FD46-8520-37251745EDC7}"/>
              </a:ext>
            </a:extLst>
          </p:cNvPr>
          <p:cNvSpPr/>
          <p:nvPr/>
        </p:nvSpPr>
        <p:spPr>
          <a:xfrm>
            <a:off x="5014257" y="2590081"/>
            <a:ext cx="1130004" cy="1130004"/>
          </a:xfrm>
          <a:prstGeom prst="ellipse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7-9</a:t>
            </a:r>
          </a:p>
        </p:txBody>
      </p:sp>
      <p:sp>
        <p:nvSpPr>
          <p:cNvPr id="7" name="Text Placeholder 20"/>
          <p:cNvSpPr txBox="1">
            <a:spLocks/>
          </p:cNvSpPr>
          <p:nvPr/>
        </p:nvSpPr>
        <p:spPr>
          <a:xfrm>
            <a:off x="4626651" y="2015083"/>
            <a:ext cx="2276627" cy="254000"/>
          </a:xfrm>
          <a:prstGeom prst="rect">
            <a:avLst/>
          </a:prstGeom>
        </p:spPr>
        <p:txBody>
          <a:bodyPr lIns="0" tIns="0" bIns="0" anchor="b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Floor transfer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82647" y="3824443"/>
            <a:ext cx="2263965" cy="2496694"/>
          </a:xfrm>
          <a:prstGeom prst="rect">
            <a:avLst/>
          </a:prstGeom>
        </p:spPr>
        <p:txBody>
          <a:bodyPr lIns="0" tIns="0" anchor="t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Intermittent</a:t>
            </a:r>
            <a:r>
              <a:rPr lang="es-ES" sz="1050" dirty="0"/>
              <a:t> </a:t>
            </a:r>
            <a:r>
              <a:rPr lang="es-ES" sz="1050" dirty="0" err="1"/>
              <a:t>worsening</a:t>
            </a:r>
            <a:r>
              <a:rPr lang="es-ES" sz="1050" dirty="0"/>
              <a:t> of </a:t>
            </a:r>
            <a:r>
              <a:rPr lang="es-ES" sz="1050" dirty="0" err="1"/>
              <a:t>symptoms</a:t>
            </a:r>
            <a:r>
              <a:rPr lang="es-ES" sz="1050" dirty="0"/>
              <a:t> </a:t>
            </a:r>
            <a:r>
              <a:rPr lang="es-ES" sz="1050" dirty="0" err="1"/>
              <a:t>with</a:t>
            </a:r>
            <a:r>
              <a:rPr lang="es-ES" sz="1050" dirty="0"/>
              <a:t> IVIG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Changed</a:t>
            </a:r>
            <a:r>
              <a:rPr lang="es-ES" sz="1050" dirty="0"/>
              <a:t> </a:t>
            </a:r>
            <a:r>
              <a:rPr lang="es-ES" sz="1050" dirty="0" err="1"/>
              <a:t>from</a:t>
            </a:r>
            <a:r>
              <a:rPr lang="es-ES" sz="1050" dirty="0"/>
              <a:t> IVIG -&gt; PLEX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Worsening</a:t>
            </a:r>
            <a:r>
              <a:rPr lang="es-ES" sz="1050" dirty="0"/>
              <a:t> </a:t>
            </a:r>
            <a:r>
              <a:rPr lang="es-ES" sz="1050" dirty="0" err="1"/>
              <a:t>nutritional</a:t>
            </a:r>
            <a:r>
              <a:rPr lang="es-ES" sz="1050" dirty="0"/>
              <a:t> status </a:t>
            </a:r>
            <a:r>
              <a:rPr lang="es-ES" sz="1050" dirty="0" err="1"/>
              <a:t>requiring</a:t>
            </a:r>
            <a:r>
              <a:rPr lang="es-ES" sz="1050" dirty="0"/>
              <a:t> enteral </a:t>
            </a:r>
            <a:r>
              <a:rPr lang="es-ES" sz="1050" dirty="0" err="1"/>
              <a:t>feedings</a:t>
            </a:r>
            <a:endParaRPr lang="en-US" sz="105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B04A73-98AC-F644-8221-CCECE479E007}"/>
              </a:ext>
            </a:extLst>
          </p:cNvPr>
          <p:cNvSpPr/>
          <p:nvPr/>
        </p:nvSpPr>
        <p:spPr>
          <a:xfrm>
            <a:off x="7430949" y="2590081"/>
            <a:ext cx="1130004" cy="1130004"/>
          </a:xfrm>
          <a:prstGeom prst="ellipse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10</a:t>
            </a:r>
          </a:p>
        </p:txBody>
      </p:sp>
      <p:sp>
        <p:nvSpPr>
          <p:cNvPr id="9" name="Text Placeholder 20"/>
          <p:cNvSpPr txBox="1">
            <a:spLocks/>
          </p:cNvSpPr>
          <p:nvPr/>
        </p:nvSpPr>
        <p:spPr>
          <a:xfrm>
            <a:off x="6946613" y="2024480"/>
            <a:ext cx="2098676" cy="254000"/>
          </a:xfrm>
          <a:prstGeom prst="rect">
            <a:avLst/>
          </a:prstGeom>
        </p:spPr>
        <p:txBody>
          <a:bodyPr lIns="0" tIns="0" bIns="0" anchor="b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Rehab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152683" y="3821439"/>
            <a:ext cx="2098676" cy="974725"/>
          </a:xfrm>
          <a:prstGeom prst="rect">
            <a:avLst/>
          </a:prstGeom>
        </p:spPr>
        <p:txBody>
          <a:bodyPr lIns="0" tIns="0" anchor="t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Improvement</a:t>
            </a:r>
            <a:r>
              <a:rPr lang="es-ES" sz="1050" dirty="0"/>
              <a:t> of </a:t>
            </a:r>
            <a:r>
              <a:rPr lang="es-ES" sz="1050" dirty="0" err="1"/>
              <a:t>symptoms</a:t>
            </a:r>
            <a:r>
              <a:rPr lang="es-ES" sz="1050" dirty="0"/>
              <a:t> </a:t>
            </a:r>
            <a:r>
              <a:rPr lang="es-ES" sz="1050" dirty="0" err="1"/>
              <a:t>following</a:t>
            </a:r>
            <a:r>
              <a:rPr lang="es-ES" sz="1050" dirty="0"/>
              <a:t> PLEX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/>
              <a:t>PT/OT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Weight</a:t>
            </a:r>
            <a:r>
              <a:rPr lang="es-ES" sz="1050" dirty="0"/>
              <a:t> </a:t>
            </a:r>
            <a:r>
              <a:rPr lang="es-ES" sz="1050" dirty="0" err="1"/>
              <a:t>bearing</a:t>
            </a:r>
            <a:r>
              <a:rPr lang="es-ES" sz="1050" dirty="0"/>
              <a:t> </a:t>
            </a:r>
            <a:r>
              <a:rPr lang="es-ES" sz="1050" dirty="0" err="1"/>
              <a:t>exercises</a:t>
            </a:r>
            <a:endParaRPr lang="en-US" sz="105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8932D41-35D2-6341-A9E0-AFAF6CD990E1}"/>
              </a:ext>
            </a:extLst>
          </p:cNvPr>
          <p:cNvSpPr/>
          <p:nvPr/>
        </p:nvSpPr>
        <p:spPr>
          <a:xfrm>
            <a:off x="404961" y="2590081"/>
            <a:ext cx="1130004" cy="1130004"/>
          </a:xfrm>
          <a:prstGeom prst="ellipse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1-2</a:t>
            </a:r>
          </a:p>
        </p:txBody>
      </p:sp>
      <p:sp>
        <p:nvSpPr>
          <p:cNvPr id="13" name="Text Placeholder 20"/>
          <p:cNvSpPr txBox="1">
            <a:spLocks/>
          </p:cNvSpPr>
          <p:nvPr/>
        </p:nvSpPr>
        <p:spPr>
          <a:xfrm>
            <a:off x="37469" y="2055930"/>
            <a:ext cx="2098676" cy="254000"/>
          </a:xfrm>
          <a:prstGeom prst="rect">
            <a:avLst/>
          </a:prstGeom>
        </p:spPr>
        <p:txBody>
          <a:bodyPr lIns="0" tIns="0" bIns="0" anchor="b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Admission &amp; Delivery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6406" y="3819262"/>
            <a:ext cx="1979739" cy="2183682"/>
          </a:xfrm>
          <a:prstGeom prst="rect">
            <a:avLst/>
          </a:prstGeom>
        </p:spPr>
        <p:txBody>
          <a:bodyPr lIns="0" tIns="0" anchor="t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/>
              <a:t>18-year-old </a:t>
            </a:r>
            <a:r>
              <a:rPr lang="es-ES" sz="1050" dirty="0" err="1"/>
              <a:t>primigravida</a:t>
            </a:r>
            <a:r>
              <a:rPr lang="es-ES" sz="1050" dirty="0"/>
              <a:t> at 37 </a:t>
            </a:r>
            <a:r>
              <a:rPr lang="es-ES" sz="1050" dirty="0" err="1"/>
              <a:t>weeks</a:t>
            </a:r>
            <a:r>
              <a:rPr lang="es-ES" sz="1050" dirty="0"/>
              <a:t> </a:t>
            </a:r>
            <a:r>
              <a:rPr lang="es-ES" sz="1050" dirty="0" err="1"/>
              <a:t>arrives</a:t>
            </a:r>
            <a:r>
              <a:rPr lang="es-ES" sz="1050" dirty="0"/>
              <a:t> </a:t>
            </a:r>
            <a:r>
              <a:rPr lang="es-ES" sz="1050" dirty="0" err="1"/>
              <a:t>to</a:t>
            </a:r>
            <a:r>
              <a:rPr lang="es-ES" sz="1050" dirty="0"/>
              <a:t> ED </a:t>
            </a:r>
            <a:r>
              <a:rPr lang="es-ES" sz="1050" dirty="0" err="1"/>
              <a:t>with</a:t>
            </a:r>
            <a:r>
              <a:rPr lang="es-ES" sz="1050" dirty="0"/>
              <a:t> </a:t>
            </a:r>
            <a:r>
              <a:rPr lang="es-ES" sz="1050" dirty="0" err="1"/>
              <a:t>dysphagia</a:t>
            </a:r>
            <a:r>
              <a:rPr lang="es-ES" sz="1050" dirty="0"/>
              <a:t>, </a:t>
            </a:r>
            <a:r>
              <a:rPr lang="es-ES" sz="1050" dirty="0" err="1"/>
              <a:t>dysarthria</a:t>
            </a:r>
            <a:r>
              <a:rPr lang="es-ES" sz="1050" dirty="0"/>
              <a:t>, fatigue and </a:t>
            </a:r>
            <a:r>
              <a:rPr lang="es-ES" sz="1050" dirty="0" err="1"/>
              <a:t>salivation</a:t>
            </a:r>
            <a:endParaRPr lang="es-ES" sz="1050" dirty="0"/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/>
              <a:t>EMG </a:t>
            </a:r>
            <a:r>
              <a:rPr lang="es-ES" sz="1050" dirty="0" err="1"/>
              <a:t>on</a:t>
            </a:r>
            <a:r>
              <a:rPr lang="es-ES" sz="1050" dirty="0"/>
              <a:t> </a:t>
            </a:r>
            <a:r>
              <a:rPr lang="es-ES" sz="1050" dirty="0" err="1"/>
              <a:t>arrival</a:t>
            </a:r>
            <a:r>
              <a:rPr lang="es-ES" sz="1050" dirty="0"/>
              <a:t> </a:t>
            </a:r>
            <a:r>
              <a:rPr lang="es-ES" sz="1050" dirty="0" err="1"/>
              <a:t>demonstrates</a:t>
            </a:r>
            <a:r>
              <a:rPr lang="es-ES" sz="1050" dirty="0"/>
              <a:t> neuromuscular </a:t>
            </a:r>
            <a:r>
              <a:rPr lang="es-ES" sz="1050" dirty="0" err="1"/>
              <a:t>disorder</a:t>
            </a:r>
            <a:endParaRPr lang="es-ES" sz="1050" dirty="0"/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/>
              <a:t>Epidural placed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050" dirty="0" err="1"/>
              <a:t>Forceps</a:t>
            </a:r>
            <a:r>
              <a:rPr lang="es-ES" sz="1050" dirty="0"/>
              <a:t> </a:t>
            </a:r>
            <a:r>
              <a:rPr lang="es-ES" sz="1050" dirty="0" err="1"/>
              <a:t>delivery</a:t>
            </a:r>
            <a:endParaRPr lang="en-US" sz="105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991D47-6F57-C69F-6527-018D9DE7398E}"/>
              </a:ext>
            </a:extLst>
          </p:cNvPr>
          <p:cNvSpPr/>
          <p:nvPr/>
        </p:nvSpPr>
        <p:spPr>
          <a:xfrm>
            <a:off x="9572960" y="2590081"/>
            <a:ext cx="1130004" cy="1130004"/>
          </a:xfrm>
          <a:prstGeom prst="ellipse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11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0753DC6-75C0-2E1C-B4E0-FDDCF743D832}"/>
              </a:ext>
            </a:extLst>
          </p:cNvPr>
          <p:cNvSpPr txBox="1">
            <a:spLocks/>
          </p:cNvSpPr>
          <p:nvPr/>
        </p:nvSpPr>
        <p:spPr>
          <a:xfrm>
            <a:off x="9329513" y="3821439"/>
            <a:ext cx="2098676" cy="974725"/>
          </a:xfrm>
          <a:prstGeom prst="rect">
            <a:avLst/>
          </a:prstGeom>
        </p:spPr>
        <p:txBody>
          <a:bodyPr lIns="0" tIns="0" anchor="t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050" dirty="0"/>
              <a:t>Discharged home on tapering steroids, anticholinergics 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050" dirty="0"/>
              <a:t>Outpatient PLEX sessions</a:t>
            </a:r>
          </a:p>
          <a:p>
            <a:pPr marL="17145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050" dirty="0"/>
              <a:t>Nutritional support</a:t>
            </a:r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B45CC478-B6F1-8375-7224-24D5EA2F4062}"/>
              </a:ext>
            </a:extLst>
          </p:cNvPr>
          <p:cNvSpPr txBox="1">
            <a:spLocks/>
          </p:cNvSpPr>
          <p:nvPr/>
        </p:nvSpPr>
        <p:spPr>
          <a:xfrm>
            <a:off x="9088624" y="2015083"/>
            <a:ext cx="2098676" cy="254000"/>
          </a:xfrm>
          <a:prstGeom prst="rect">
            <a:avLst/>
          </a:prstGeom>
        </p:spPr>
        <p:txBody>
          <a:bodyPr lIns="0" tIns="0" bIns="0" anchor="b" anchorCtr="0"/>
          <a:lstStyle>
            <a:lvl1pPr marL="0" indent="0" algn="ctr" defTabSz="914484" rtl="0" eaLnBrk="1" latinLnBrk="0" hangingPunct="1">
              <a:lnSpc>
                <a:spcPct val="90000"/>
              </a:lnSpc>
              <a:spcBef>
                <a:spcPts val="1500"/>
              </a:spcBef>
              <a:buClr>
                <a:schemeClr val="accent1"/>
              </a:buClr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defTabSz="91448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30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72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14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56" indent="-228621" algn="l" defTabSz="91448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all" dirty="0"/>
              <a:t>Discharge</a:t>
            </a:r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EFDBDC37-20E6-2695-40E7-081C1473E66E}"/>
              </a:ext>
            </a:extLst>
          </p:cNvPr>
          <p:cNvSpPr/>
          <p:nvPr/>
        </p:nvSpPr>
        <p:spPr>
          <a:xfrm>
            <a:off x="156361" y="6322341"/>
            <a:ext cx="1052008" cy="454636"/>
          </a:xfrm>
          <a:custGeom>
            <a:avLst/>
            <a:gdLst/>
            <a:ahLst/>
            <a:cxnLst/>
            <a:rect l="l" t="t" r="r" b="b"/>
            <a:pathLst>
              <a:path w="2623446" h="1133750">
                <a:moveTo>
                  <a:pt x="0" y="0"/>
                </a:moveTo>
                <a:lnTo>
                  <a:pt x="2623446" y="0"/>
                </a:lnTo>
                <a:lnTo>
                  <a:pt x="2623446" y="1133750"/>
                </a:lnTo>
                <a:lnTo>
                  <a:pt x="0" y="11337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58"/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24183FE4-0C5A-35FC-5F66-8CFEA8FE30B1}"/>
              </a:ext>
            </a:extLst>
          </p:cNvPr>
          <p:cNvSpPr txBox="1"/>
          <p:nvPr/>
        </p:nvSpPr>
        <p:spPr>
          <a:xfrm>
            <a:off x="1218882" y="6441945"/>
            <a:ext cx="4239000" cy="4694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02"/>
              </a:lnSpc>
              <a:spcBef>
                <a:spcPct val="0"/>
              </a:spcBef>
            </a:pPr>
            <a:r>
              <a:rPr lang="en-US" sz="1358" dirty="0">
                <a:solidFill>
                  <a:srgbClr val="09203B"/>
                </a:solidFill>
                <a:latin typeface="Montserrat Bold"/>
              </a:rPr>
              <a:t>SOAP 2024 </a:t>
            </a:r>
            <a:r>
              <a:rPr lang="en-US" sz="1358" dirty="0">
                <a:solidFill>
                  <a:srgbClr val="09203B"/>
                </a:solidFill>
                <a:latin typeface="Montserrat Ultra-Bold"/>
              </a:rPr>
              <a:t>ANNUAL MEETING</a:t>
            </a:r>
          </a:p>
          <a:p>
            <a:pPr>
              <a:lnSpc>
                <a:spcPts val="1902"/>
              </a:lnSpc>
              <a:spcBef>
                <a:spcPct val="0"/>
              </a:spcBef>
            </a:pPr>
            <a:endParaRPr lang="en-US" sz="1358" dirty="0">
              <a:solidFill>
                <a:srgbClr val="09203B"/>
              </a:solidFill>
              <a:latin typeface="Montserrat Bold"/>
            </a:endParaRPr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C1F0CC31-9CF5-1F50-06D6-441CCE89EB59}"/>
              </a:ext>
            </a:extLst>
          </p:cNvPr>
          <p:cNvSpPr/>
          <p:nvPr/>
        </p:nvSpPr>
        <p:spPr>
          <a:xfrm flipV="1">
            <a:off x="1218882" y="6757732"/>
            <a:ext cx="10969943" cy="602"/>
          </a:xfrm>
          <a:prstGeom prst="line">
            <a:avLst/>
          </a:prstGeom>
          <a:ln w="200025" cap="flat">
            <a:solidFill>
              <a:srgbClr val="ED8F2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558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A9F026-9C25-D1CB-DE55-6CABBA0767E9}"/>
              </a:ext>
            </a:extLst>
          </p:cNvPr>
          <p:cNvSpPr txBox="1"/>
          <p:nvPr/>
        </p:nvSpPr>
        <p:spPr>
          <a:xfrm>
            <a:off x="3865944" y="219919"/>
            <a:ext cx="4097438" cy="474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CASE PRESENTATION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0084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1">
            <a:extLst>
              <a:ext uri="{FF2B5EF4-FFF2-40B4-BE49-F238E27FC236}">
                <a16:creationId xmlns:a16="http://schemas.microsoft.com/office/drawing/2014/main" id="{5A4B829F-C33E-4E44-8B9F-B625A9298685}"/>
              </a:ext>
            </a:extLst>
          </p:cNvPr>
          <p:cNvSpPr>
            <a:spLocks noChangeAspect="1"/>
          </p:cNvSpPr>
          <p:nvPr/>
        </p:nvSpPr>
        <p:spPr>
          <a:xfrm>
            <a:off x="5791684" y="819785"/>
            <a:ext cx="1463040" cy="146304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6600" dirty="0"/>
          </a:p>
        </p:txBody>
      </p:sp>
      <p:sp>
        <p:nvSpPr>
          <p:cNvPr id="16" name="Rectangle: Rounded Corners 11">
            <a:extLst>
              <a:ext uri="{FF2B5EF4-FFF2-40B4-BE49-F238E27FC236}">
                <a16:creationId xmlns:a16="http://schemas.microsoft.com/office/drawing/2014/main" id="{5A4B829F-C33E-4E44-8B9F-B625A9298685}"/>
              </a:ext>
            </a:extLst>
          </p:cNvPr>
          <p:cNvSpPr>
            <a:spLocks noChangeAspect="1"/>
          </p:cNvSpPr>
          <p:nvPr/>
        </p:nvSpPr>
        <p:spPr>
          <a:xfrm>
            <a:off x="5791684" y="4564380"/>
            <a:ext cx="1463040" cy="146304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/>
            <a:endParaRPr lang="en-US" sz="6600"/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A4B829F-C33E-4E44-8B9F-B625A9298685}"/>
              </a:ext>
            </a:extLst>
          </p:cNvPr>
          <p:cNvSpPr>
            <a:spLocks noChangeAspect="1"/>
          </p:cNvSpPr>
          <p:nvPr/>
        </p:nvSpPr>
        <p:spPr>
          <a:xfrm>
            <a:off x="5795314" y="2736184"/>
            <a:ext cx="1463040" cy="146304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/>
            <a:endParaRPr lang="en-US" sz="6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590" y="1071464"/>
            <a:ext cx="3603090" cy="587375"/>
          </a:xfrm>
        </p:spPr>
        <p:txBody>
          <a:bodyPr/>
          <a:lstStyle/>
          <a:p>
            <a:r>
              <a:rPr lang="en-US" sz="2400" dirty="0"/>
              <a:t>Discussion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434508" y="4737100"/>
            <a:ext cx="2952779" cy="254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sz="quarter" idx="24"/>
          </p:nvPr>
        </p:nvSpPr>
        <p:spPr>
          <a:xfrm>
            <a:off x="7432506" y="1237000"/>
            <a:ext cx="4470325" cy="914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Neuraxial preferred for labor analgesia to attenuate stress and preserve maternal strength [5].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type="body" sz="quarter" idx="25"/>
          </p:nvPr>
        </p:nvSpPr>
        <p:spPr>
          <a:xfrm>
            <a:off x="7434508" y="3101299"/>
            <a:ext cx="3995727" cy="914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Recommend securing airway with patients with severe bulbar or respiratory compromise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26"/>
          </p:nvPr>
        </p:nvSpPr>
        <p:spPr>
          <a:xfrm>
            <a:off x="7434508" y="4991100"/>
            <a:ext cx="4655892" cy="914400"/>
          </a:xfrm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Gilhus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NE. Myasthenia Gravis. </a:t>
            </a:r>
            <a:r>
              <a:rPr lang="en-US" sz="10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 Eng J Med.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(2016) 375:2570-81.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Weimer LJH. Neuromuscular disorders in pregnancy. </a:t>
            </a:r>
            <a:r>
              <a:rPr lang="en-US" sz="10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Handbook Clinical Neurology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2020; 172:201-18. 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Ferrero S. Myasthenia gravis during pregnancy. Expert Rev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Neurother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2008.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J.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Klehment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J.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Dudenhausen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and A. Meisel, “Course and treatment of myasthenia gravis during pregnancy,”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Nervenarzt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vol. 81, pp. 956-962, 2010.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Hopkins AN. Neurologic disease with pregnancy and considerations for the obstetric anesthesiologist. Semin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Perin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2014.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758590" y="1825625"/>
            <a:ext cx="4774701" cy="2286000"/>
          </a:xfrm>
        </p:spPr>
        <p:txBody>
          <a:bodyPr/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The course of MG in pregnancy is unpredictable with vigilance as symptoms postpartum can worsen rapidly requiring a tailored approach</a:t>
            </a:r>
          </a:p>
          <a:p>
            <a:r>
              <a:rPr lang="en-US" dirty="0">
                <a:latin typeface="Arial" panose="020B0604020202020204" pitchFamily="34" charset="0"/>
              </a:rPr>
              <a:t>Hypoventilation in MG pregnant patients is a risk leading to aggravation of respiratory symptoms</a:t>
            </a:r>
          </a:p>
          <a:p>
            <a:r>
              <a:rPr lang="en-US" dirty="0">
                <a:latin typeface="Arial" panose="020B0604020202020204" pitchFamily="34" charset="0"/>
              </a:rPr>
              <a:t>Maternal IgG bodies to acetylcholine receptors can transfer across placenta in 10-20% of infants [3].</a:t>
            </a:r>
          </a:p>
          <a:p>
            <a:r>
              <a:rPr lang="en-US" dirty="0">
                <a:latin typeface="Arial" panose="020B0604020202020204" pitchFamily="34" charset="0"/>
              </a:rPr>
              <a:t>Vaginal birth preferred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93957" y="2907703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3958" y="4737100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98FD5B0-3703-BC42-0F96-29FD0E7171ED}"/>
              </a:ext>
            </a:extLst>
          </p:cNvPr>
          <p:cNvSpPr/>
          <p:nvPr/>
        </p:nvSpPr>
        <p:spPr>
          <a:xfrm>
            <a:off x="151456" y="6292123"/>
            <a:ext cx="1052008" cy="454636"/>
          </a:xfrm>
          <a:custGeom>
            <a:avLst/>
            <a:gdLst/>
            <a:ahLst/>
            <a:cxnLst/>
            <a:rect l="l" t="t" r="r" b="b"/>
            <a:pathLst>
              <a:path w="2623446" h="1133750">
                <a:moveTo>
                  <a:pt x="0" y="0"/>
                </a:moveTo>
                <a:lnTo>
                  <a:pt x="2623446" y="0"/>
                </a:lnTo>
                <a:lnTo>
                  <a:pt x="2623446" y="1133750"/>
                </a:lnTo>
                <a:lnTo>
                  <a:pt x="0" y="11337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58"/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5DA9324E-595D-1BA3-9F54-78E8F6FE91FA}"/>
              </a:ext>
            </a:extLst>
          </p:cNvPr>
          <p:cNvSpPr txBox="1"/>
          <p:nvPr/>
        </p:nvSpPr>
        <p:spPr>
          <a:xfrm>
            <a:off x="1218882" y="6441945"/>
            <a:ext cx="4239000" cy="4694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3957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7914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1871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582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69785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3742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7698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1656" algn="l" defTabSz="507914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02"/>
              </a:lnSpc>
              <a:spcBef>
                <a:spcPct val="0"/>
              </a:spcBef>
            </a:pPr>
            <a:r>
              <a:rPr lang="en-US" sz="1358" dirty="0">
                <a:solidFill>
                  <a:srgbClr val="09203B"/>
                </a:solidFill>
                <a:latin typeface="Montserrat Bold"/>
              </a:rPr>
              <a:t>SOAP 2024 </a:t>
            </a:r>
            <a:r>
              <a:rPr lang="en-US" sz="1358" dirty="0">
                <a:solidFill>
                  <a:srgbClr val="09203B"/>
                </a:solidFill>
                <a:latin typeface="Montserrat Ultra-Bold"/>
              </a:rPr>
              <a:t>ANNUAL MEETING</a:t>
            </a:r>
          </a:p>
          <a:p>
            <a:pPr>
              <a:lnSpc>
                <a:spcPts val="1902"/>
              </a:lnSpc>
              <a:spcBef>
                <a:spcPct val="0"/>
              </a:spcBef>
            </a:pPr>
            <a:endParaRPr lang="en-US" sz="1358" dirty="0">
              <a:solidFill>
                <a:srgbClr val="09203B"/>
              </a:solidFill>
              <a:latin typeface="Montserrat Bold"/>
            </a:endParaRPr>
          </a:p>
        </p:txBody>
      </p:sp>
      <p:sp>
        <p:nvSpPr>
          <p:cNvPr id="19" name="AutoShape 5">
            <a:extLst>
              <a:ext uri="{FF2B5EF4-FFF2-40B4-BE49-F238E27FC236}">
                <a16:creationId xmlns:a16="http://schemas.microsoft.com/office/drawing/2014/main" id="{CD7AC948-E4D0-2CE3-F0BC-08BA9327B223}"/>
              </a:ext>
            </a:extLst>
          </p:cNvPr>
          <p:cNvSpPr/>
          <p:nvPr/>
        </p:nvSpPr>
        <p:spPr>
          <a:xfrm flipV="1">
            <a:off x="1218882" y="6757732"/>
            <a:ext cx="10969943" cy="602"/>
          </a:xfrm>
          <a:prstGeom prst="line">
            <a:avLst/>
          </a:prstGeom>
          <a:ln w="200025" cap="flat">
            <a:solidFill>
              <a:srgbClr val="ED8F2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558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38F4FA-D0B6-E8B6-B862-69F1B42D31E5}"/>
              </a:ext>
            </a:extLst>
          </p:cNvPr>
          <p:cNvSpPr txBox="1"/>
          <p:nvPr/>
        </p:nvSpPr>
        <p:spPr>
          <a:xfrm>
            <a:off x="6193956" y="1012904"/>
            <a:ext cx="655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</a:rPr>
              <a:t>1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387563052"/>
      </p:ext>
    </p:extLst>
  </p:cSld>
  <p:clrMapOvr>
    <a:masterClrMapping/>
  </p:clrMapOvr>
</p:sld>
</file>

<file path=ppt/theme/theme1.xml><?xml version="1.0" encoding="utf-8"?>
<a:theme xmlns:a="http://schemas.openxmlformats.org/drawingml/2006/main" name="MayoPlainWhite-widescreen">
  <a:themeElements>
    <a:clrScheme name="2020_MC_White_Blue_Icons">
      <a:dk1>
        <a:srgbClr val="FFFFFF"/>
      </a:dk1>
      <a:lt1>
        <a:srgbClr val="000000"/>
      </a:lt1>
      <a:dk2>
        <a:srgbClr val="D2D2D2"/>
      </a:dk2>
      <a:lt2>
        <a:srgbClr val="0057B8"/>
      </a:lt2>
      <a:accent1>
        <a:srgbClr val="0057B8"/>
      </a:accent1>
      <a:accent2>
        <a:srgbClr val="009CDE"/>
      </a:accent2>
      <a:accent3>
        <a:srgbClr val="00873E"/>
      </a:accent3>
      <a:accent4>
        <a:srgbClr val="8246AF"/>
      </a:accent4>
      <a:accent5>
        <a:srgbClr val="FE5000"/>
      </a:accent5>
      <a:accent6>
        <a:srgbClr val="FFC845"/>
      </a:accent6>
      <a:hlink>
        <a:srgbClr val="0057B8"/>
      </a:hlink>
      <a:folHlink>
        <a:srgbClr val="A8A8A8"/>
      </a:folHlink>
    </a:clrScheme>
    <a:fontScheme name="mc-white-wide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c-white-widescre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TemplateConfiguration><![CDATA[{"slideVersion":1,"isValidatorEnabled":false,"isLocked":false,"elementsMetadata":[],"slideId":"861026053244059662","enableDocumentContentUpdater":false,"version":"2.0"}]]></TemplafySlideTemplateConfiguration>
</file>

<file path=customXml/item2.xml><?xml version="1.0" encoding="utf-8"?>
<TemplafySlideTemplateConfiguration><![CDATA[{"slideVersion":1,"isValidatorEnabled":false,"isLocked":false,"elementsMetadata":[],"slideId":"861026053244059654","enableDocumentContentUpdater":false,"version":"2.0"}]]></TemplafySlideTemplateConfiguration>
</file>

<file path=customXml/item3.xml><?xml version="1.0" encoding="utf-8"?>
<TemplafyFormConfiguration><![CDATA[{"formFields":[],"formDataEntries":[]}]]></TemplafyFormConfiguration>
</file>

<file path=customXml/item4.xml><?xml version="1.0" encoding="utf-8"?>
<TemplafyTemplateConfiguration><![CDATA[{"elementsMetadata":[],"transformationConfigurations":[],"templateName":"MC_Icons","templateDescription":"","enableDocumentContentUpdater":false,"version":"2.0"}]]></Templafy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slideVersion":1,"isValidatorEnabled":false,"isLocked":false,"elementsMetadata":[],"slideId":"861026053244059653","enableDocumentContentUpdater":false,"version":"2.0"}]]></TemplafySlideTemplate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1,"isValidatorEnabled":false,"isLocked":false,"elementsMetadata":[],"slideId":"861026053244059667","enableDocumentContentUpdater":false,"version":"2.0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4C4D4846-CD5A-4E1C-9D49-B85D8B625FE7}">
  <ds:schemaRefs/>
</ds:datastoreItem>
</file>

<file path=customXml/itemProps10.xml><?xml version="1.0" encoding="utf-8"?>
<ds:datastoreItem xmlns:ds="http://schemas.openxmlformats.org/officeDocument/2006/customXml" ds:itemID="{EEB9FDE5-DCC7-4D79-8562-1F9CB3E46A9F}">
  <ds:schemaRefs/>
</ds:datastoreItem>
</file>

<file path=customXml/itemProps2.xml><?xml version="1.0" encoding="utf-8"?>
<ds:datastoreItem xmlns:ds="http://schemas.openxmlformats.org/officeDocument/2006/customXml" ds:itemID="{C2932143-C535-4E1E-BFC8-7B73AB25ADDB}">
  <ds:schemaRefs/>
</ds:datastoreItem>
</file>

<file path=customXml/itemProps3.xml><?xml version="1.0" encoding="utf-8"?>
<ds:datastoreItem xmlns:ds="http://schemas.openxmlformats.org/officeDocument/2006/customXml" ds:itemID="{D33AD97B-73CD-403E-BD3B-688D8CCB8FA7}">
  <ds:schemaRefs/>
</ds:datastoreItem>
</file>

<file path=customXml/itemProps4.xml><?xml version="1.0" encoding="utf-8"?>
<ds:datastoreItem xmlns:ds="http://schemas.openxmlformats.org/officeDocument/2006/customXml" ds:itemID="{85BBCD15-C381-4C42-AAE6-08E6E1C9D6F5}">
  <ds:schemaRefs/>
</ds:datastoreItem>
</file>

<file path=customXml/itemProps5.xml><?xml version="1.0" encoding="utf-8"?>
<ds:datastoreItem xmlns:ds="http://schemas.openxmlformats.org/officeDocument/2006/customXml" ds:itemID="{25AFE0AA-1C1A-48BE-998E-5E6AFA06A767}">
  <ds:schemaRefs/>
</ds:datastoreItem>
</file>

<file path=customXml/itemProps6.xml><?xml version="1.0" encoding="utf-8"?>
<ds:datastoreItem xmlns:ds="http://schemas.openxmlformats.org/officeDocument/2006/customXml" ds:itemID="{4C06C15D-F314-4C2F-BD41-75FA8A860910}">
  <ds:schemaRefs/>
</ds:datastoreItem>
</file>

<file path=customXml/itemProps7.xml><?xml version="1.0" encoding="utf-8"?>
<ds:datastoreItem xmlns:ds="http://schemas.openxmlformats.org/officeDocument/2006/customXml" ds:itemID="{DB7B54E7-6961-421C-9AAE-95AF2689D339}">
  <ds:schemaRefs/>
</ds:datastoreItem>
</file>

<file path=customXml/itemProps8.xml><?xml version="1.0" encoding="utf-8"?>
<ds:datastoreItem xmlns:ds="http://schemas.openxmlformats.org/officeDocument/2006/customXml" ds:itemID="{02D13FDF-9294-409C-8377-6F78397F1831}">
  <ds:schemaRefs/>
</ds:datastoreItem>
</file>

<file path=customXml/itemProps9.xml><?xml version="1.0" encoding="utf-8"?>
<ds:datastoreItem xmlns:ds="http://schemas.openxmlformats.org/officeDocument/2006/customXml" ds:itemID="{7643B3F8-0B10-4617-B33E-1D1D3A6C0535}">
  <ds:schemaRefs/>
</ds:datastoreItem>
</file>

<file path=docMetadata/LabelInfo.xml><?xml version="1.0" encoding="utf-8"?>
<clbl:labelList xmlns:clbl="http://schemas.microsoft.com/office/2020/mipLabelMetadata">
  <clbl:label id="{11372f5f-8e19-4efb-8afe-8eac20a980c4}" enabled="1" method="Standard" siteId="{a25fff9c-3f63-4fb2-9a8a-d9bdd0321f9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MayoPlainWhite-widescreen</Template>
  <TotalTime>8598</TotalTime>
  <Words>416</Words>
  <Application>Microsoft Office PowerPoint</Application>
  <PresentationFormat>Custom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 Bold</vt:lpstr>
      <vt:lpstr>Montserrat Ultra-Bold</vt:lpstr>
      <vt:lpstr>MayoPlainWhite-widescreen</vt:lpstr>
      <vt:lpstr>Undiagnosed myasthenia Gravis Leading to Postpartum Myasthenic Crisis and Respiratory failure </vt:lpstr>
      <vt:lpstr>PowerPoint Presentation</vt:lpstr>
      <vt:lpstr>Discussion</vt:lpstr>
    </vt:vector>
  </TitlesOfParts>
  <Company>Mayo Clinic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 Presentation Subtitle Here</dc:title>
  <dc:creator>Nielsen, Julie M.</dc:creator>
  <dc:description>v2.15; 2020_MC_White_Icons</dc:description>
  <cp:lastModifiedBy>Lucaj, Jon, M.D.</cp:lastModifiedBy>
  <cp:revision>882</cp:revision>
  <dcterms:created xsi:type="dcterms:W3CDTF">2024-04-06T00:56:04Z</dcterms:created>
  <dcterms:modified xsi:type="dcterms:W3CDTF">2024-04-08T11:47:40Z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2024-03-06T03:30:25</vt:lpwstr>
  </property>
  <property fmtid="{D5CDD505-2E9C-101B-9397-08002B2CF9AE}" pid="3" name="TemplafyTenantId">
    <vt:lpwstr>mcbrandtemplates</vt:lpwstr>
  </property>
  <property fmtid="{D5CDD505-2E9C-101B-9397-08002B2CF9AE}" pid="4" name="TemplafyTemplateId">
    <vt:lpwstr>861026044671950854</vt:lpwstr>
  </property>
  <property fmtid="{D5CDD505-2E9C-101B-9397-08002B2CF9AE}" pid="5" name="TemplafyUserProfileId">
    <vt:lpwstr>637544317642203998</vt:lpwstr>
  </property>
  <property fmtid="{D5CDD505-2E9C-101B-9397-08002B2CF9AE}" pid="6" name="TemplafyFromBlank">
    <vt:bool>false</vt:bool>
  </property>
</Properties>
</file>